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1032" r:id="rId2"/>
    <p:sldId id="963" r:id="rId3"/>
    <p:sldId id="1005" r:id="rId4"/>
    <p:sldId id="952" r:id="rId5"/>
    <p:sldId id="680" r:id="rId6"/>
    <p:sldId id="1006" r:id="rId7"/>
    <p:sldId id="781" r:id="rId8"/>
    <p:sldId id="780" r:id="rId9"/>
    <p:sldId id="1017" r:id="rId10"/>
    <p:sldId id="1018" r:id="rId11"/>
    <p:sldId id="971" r:id="rId12"/>
    <p:sldId id="778" r:id="rId13"/>
    <p:sldId id="779" r:id="rId14"/>
    <p:sldId id="782" r:id="rId15"/>
    <p:sldId id="977" r:id="rId16"/>
    <p:sldId id="1007" r:id="rId17"/>
    <p:sldId id="976" r:id="rId18"/>
    <p:sldId id="886" r:id="rId19"/>
    <p:sldId id="783" r:id="rId20"/>
    <p:sldId id="785" r:id="rId21"/>
    <p:sldId id="980" r:id="rId22"/>
    <p:sldId id="800" r:id="rId23"/>
    <p:sldId id="801" r:id="rId24"/>
    <p:sldId id="1009" r:id="rId25"/>
    <p:sldId id="1008" r:id="rId26"/>
    <p:sldId id="882" r:id="rId27"/>
    <p:sldId id="881" r:id="rId28"/>
    <p:sldId id="845" r:id="rId29"/>
    <p:sldId id="1010" r:id="rId30"/>
    <p:sldId id="802" r:id="rId31"/>
    <p:sldId id="1019" r:id="rId32"/>
    <p:sldId id="974" r:id="rId33"/>
    <p:sldId id="956" r:id="rId34"/>
    <p:sldId id="1011" r:id="rId35"/>
    <p:sldId id="942" r:id="rId36"/>
    <p:sldId id="804" r:id="rId37"/>
    <p:sldId id="805" r:id="rId38"/>
    <p:sldId id="806" r:id="rId39"/>
    <p:sldId id="947" r:id="rId40"/>
    <p:sldId id="981" r:id="rId41"/>
    <p:sldId id="787" r:id="rId42"/>
    <p:sldId id="829" r:id="rId43"/>
    <p:sldId id="561" r:id="rId44"/>
    <p:sldId id="562" r:id="rId45"/>
    <p:sldId id="987" r:id="rId46"/>
    <p:sldId id="792" r:id="rId47"/>
    <p:sldId id="793" r:id="rId48"/>
    <p:sldId id="794" r:id="rId49"/>
    <p:sldId id="795" r:id="rId50"/>
    <p:sldId id="990" r:id="rId51"/>
    <p:sldId id="991" r:id="rId52"/>
    <p:sldId id="992" r:id="rId53"/>
    <p:sldId id="993" r:id="rId54"/>
    <p:sldId id="978" r:id="rId55"/>
    <p:sldId id="982" r:id="rId56"/>
    <p:sldId id="784" r:id="rId57"/>
    <p:sldId id="260" r:id="rId58"/>
    <p:sldId id="1016" r:id="rId59"/>
    <p:sldId id="995" r:id="rId60"/>
    <p:sldId id="983" r:id="rId61"/>
    <p:sldId id="1020" r:id="rId62"/>
    <p:sldId id="951" r:id="rId63"/>
    <p:sldId id="996" r:id="rId64"/>
    <p:sldId id="1021" r:id="rId65"/>
    <p:sldId id="1013" r:id="rId66"/>
    <p:sldId id="997" r:id="rId67"/>
    <p:sldId id="473" r:id="rId68"/>
    <p:sldId id="969" r:id="rId69"/>
    <p:sldId id="986" r:id="rId70"/>
    <p:sldId id="984" r:id="rId71"/>
    <p:sldId id="998" r:id="rId72"/>
    <p:sldId id="954" r:id="rId73"/>
    <p:sldId id="999" r:id="rId74"/>
    <p:sldId id="1000" r:id="rId75"/>
    <p:sldId id="1001" r:id="rId76"/>
    <p:sldId id="815" r:id="rId77"/>
    <p:sldId id="898" r:id="rId78"/>
    <p:sldId id="812" r:id="rId79"/>
    <p:sldId id="1014" r:id="rId80"/>
    <p:sldId id="1015" r:id="rId81"/>
    <p:sldId id="814" r:id="rId82"/>
    <p:sldId id="961" r:id="rId83"/>
    <p:sldId id="1003" r:id="rId84"/>
    <p:sldId id="402"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DDDDD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F87F0-0F9D-463C-BA05-F581B369997C}" v="240" dt="2022-03-01T11:16:23.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36" autoAdjust="0"/>
  </p:normalViewPr>
  <p:slideViewPr>
    <p:cSldViewPr snapToGrid="0" showGuides="1">
      <p:cViewPr varScale="1">
        <p:scale>
          <a:sx n="85" d="100"/>
          <a:sy n="85" d="100"/>
        </p:scale>
        <p:origin x="1512" y="90"/>
      </p:cViewPr>
      <p:guideLst>
        <p:guide orient="horz"/>
        <p:guide pos="3840"/>
      </p:guideLst>
    </p:cSldViewPr>
  </p:slideViewPr>
  <p:notesTextViewPr>
    <p:cViewPr>
      <p:scale>
        <a:sx n="1" d="1"/>
        <a:sy n="1" d="1"/>
      </p:scale>
      <p:origin x="0" y="0"/>
    </p:cViewPr>
  </p:notesTextViewPr>
  <p:sorterViewPr>
    <p:cViewPr varScale="1">
      <p:scale>
        <a:sx n="100" d="100"/>
        <a:sy n="100" d="100"/>
      </p:scale>
      <p:origin x="0" y="-76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matthews" userId="dc340450f03d5840" providerId="LiveId" clId="{526F87F0-0F9D-463C-BA05-F581B369997C}"/>
    <pc:docChg chg="custSel modSld">
      <pc:chgData name="jane matthews" userId="dc340450f03d5840" providerId="LiveId" clId="{526F87F0-0F9D-463C-BA05-F581B369997C}" dt="2022-03-01T11:17:32.032" v="3329" actId="20577"/>
      <pc:docMkLst>
        <pc:docMk/>
      </pc:docMkLst>
      <pc:sldChg chg="modSp mod">
        <pc:chgData name="jane matthews" userId="dc340450f03d5840" providerId="LiveId" clId="{526F87F0-0F9D-463C-BA05-F581B369997C}" dt="2022-03-01T10:56:09.961" v="1035"/>
        <pc:sldMkLst>
          <pc:docMk/>
          <pc:sldMk cId="4290921550" sldId="260"/>
        </pc:sldMkLst>
        <pc:spChg chg="ord">
          <ac:chgData name="jane matthews" userId="dc340450f03d5840" providerId="LiveId" clId="{526F87F0-0F9D-463C-BA05-F581B369997C}" dt="2022-03-01T10:55:57.195" v="1028"/>
          <ac:spMkLst>
            <pc:docMk/>
            <pc:sldMk cId="4290921550" sldId="260"/>
            <ac:spMk id="37" creationId="{A3FA6DDA-1138-4749-A638-9B5D197BC41C}"/>
          </ac:spMkLst>
        </pc:spChg>
        <pc:grpChg chg="ord">
          <ac:chgData name="jane matthews" userId="dc340450f03d5840" providerId="LiveId" clId="{526F87F0-0F9D-463C-BA05-F581B369997C}" dt="2022-03-01T10:56:09.961" v="1035"/>
          <ac:grpSpMkLst>
            <pc:docMk/>
            <pc:sldMk cId="4290921550" sldId="260"/>
            <ac:grpSpMk id="13" creationId="{8890E148-F774-4471-96DB-AB342B3AFB8B}"/>
          </ac:grpSpMkLst>
        </pc:grpChg>
      </pc:sldChg>
      <pc:sldChg chg="modSp mod">
        <pc:chgData name="jane matthews" userId="dc340450f03d5840" providerId="LiveId" clId="{526F87F0-0F9D-463C-BA05-F581B369997C}" dt="2022-03-01T11:07:12.728" v="1858"/>
        <pc:sldMkLst>
          <pc:docMk/>
          <pc:sldMk cId="2767382383" sldId="473"/>
        </pc:sldMkLst>
        <pc:spChg chg="ord">
          <ac:chgData name="jane matthews" userId="dc340450f03d5840" providerId="LiveId" clId="{526F87F0-0F9D-463C-BA05-F581B369997C}" dt="2022-03-01T11:06:41.694" v="1661"/>
          <ac:spMkLst>
            <pc:docMk/>
            <pc:sldMk cId="2767382383" sldId="473"/>
            <ac:spMk id="2" creationId="{5BECD151-A3ED-470F-A894-F56538D33C59}"/>
          </ac:spMkLst>
        </pc:spChg>
        <pc:spChg chg="ord">
          <ac:chgData name="jane matthews" userId="dc340450f03d5840" providerId="LiveId" clId="{526F87F0-0F9D-463C-BA05-F581B369997C}" dt="2022-03-01T11:07:12.728" v="1858"/>
          <ac:spMkLst>
            <pc:docMk/>
            <pc:sldMk cId="2767382383" sldId="473"/>
            <ac:spMk id="4" creationId="{00000000-0000-0000-0000-000000000000}"/>
          </ac:spMkLst>
        </pc:spChg>
        <pc:graphicFrameChg chg="mod">
          <ac:chgData name="jane matthews" userId="dc340450f03d5840" providerId="LiveId" clId="{526F87F0-0F9D-463C-BA05-F581B369997C}" dt="2022-03-01T11:07:06.841" v="1857" actId="962"/>
          <ac:graphicFrameMkLst>
            <pc:docMk/>
            <pc:sldMk cId="2767382383" sldId="473"/>
            <ac:graphicFrameMk id="3" creationId="{00000000-0000-0000-0000-000000000000}"/>
          </ac:graphicFrameMkLst>
        </pc:graphicFrameChg>
      </pc:sldChg>
      <pc:sldChg chg="modSp mod">
        <pc:chgData name="jane matthews" userId="dc340450f03d5840" providerId="LiveId" clId="{526F87F0-0F9D-463C-BA05-F581B369997C}" dt="2022-03-01T10:51:20.311" v="1010"/>
        <pc:sldMkLst>
          <pc:docMk/>
          <pc:sldMk cId="957623608" sldId="561"/>
        </pc:sldMkLst>
        <pc:spChg chg="ord">
          <ac:chgData name="jane matthews" userId="dc340450f03d5840" providerId="LiveId" clId="{526F87F0-0F9D-463C-BA05-F581B369997C}" dt="2022-03-01T10:50:48.185" v="1006"/>
          <ac:spMkLst>
            <pc:docMk/>
            <pc:sldMk cId="957623608" sldId="561"/>
            <ac:spMk id="2" creationId="{00000000-0000-0000-0000-000000000000}"/>
          </ac:spMkLst>
        </pc:spChg>
        <pc:spChg chg="ord">
          <ac:chgData name="jane matthews" userId="dc340450f03d5840" providerId="LiveId" clId="{526F87F0-0F9D-463C-BA05-F581B369997C}" dt="2022-03-01T10:51:20.311" v="1010"/>
          <ac:spMkLst>
            <pc:docMk/>
            <pc:sldMk cId="957623608" sldId="561"/>
            <ac:spMk id="14" creationId="{7E6B3B29-DA06-4340-B7DA-A33E219BD8FE}"/>
          </ac:spMkLst>
        </pc:spChg>
        <pc:picChg chg="mod">
          <ac:chgData name="jane matthews" userId="dc340450f03d5840" providerId="LiveId" clId="{526F87F0-0F9D-463C-BA05-F581B369997C}" dt="2022-03-01T10:50:56.317" v="1009"/>
          <ac:picMkLst>
            <pc:docMk/>
            <pc:sldMk cId="957623608" sldId="561"/>
            <ac:picMk id="4098" creationId="{ACF9F981-789A-4A1D-9FF4-92FE5AF5B31B}"/>
          </ac:picMkLst>
        </pc:picChg>
      </pc:sldChg>
      <pc:sldChg chg="modSp mod">
        <pc:chgData name="jane matthews" userId="dc340450f03d5840" providerId="LiveId" clId="{526F87F0-0F9D-463C-BA05-F581B369997C}" dt="2022-03-01T10:51:29.817" v="1012"/>
        <pc:sldMkLst>
          <pc:docMk/>
          <pc:sldMk cId="872852730" sldId="562"/>
        </pc:sldMkLst>
        <pc:spChg chg="ord">
          <ac:chgData name="jane matthews" userId="dc340450f03d5840" providerId="LiveId" clId="{526F87F0-0F9D-463C-BA05-F581B369997C}" dt="2022-03-01T10:51:29.817" v="1012"/>
          <ac:spMkLst>
            <pc:docMk/>
            <pc:sldMk cId="872852730" sldId="562"/>
            <ac:spMk id="8" creationId="{98727D31-5498-43AF-9907-D7E47D053D7E}"/>
          </ac:spMkLst>
        </pc:spChg>
      </pc:sldChg>
      <pc:sldChg chg="modSp mod">
        <pc:chgData name="jane matthews" userId="dc340450f03d5840" providerId="LiveId" clId="{526F87F0-0F9D-463C-BA05-F581B369997C}" dt="2022-03-01T10:29:00.962" v="13"/>
        <pc:sldMkLst>
          <pc:docMk/>
          <pc:sldMk cId="2813424402" sldId="778"/>
        </pc:sldMkLst>
        <pc:spChg chg="ord">
          <ac:chgData name="jane matthews" userId="dc340450f03d5840" providerId="LiveId" clId="{526F87F0-0F9D-463C-BA05-F581B369997C}" dt="2022-03-01T10:29:00.962" v="13"/>
          <ac:spMkLst>
            <pc:docMk/>
            <pc:sldMk cId="2813424402" sldId="778"/>
            <ac:spMk id="9" creationId="{F2E68171-94B3-4D65-B3FD-C3958A89AA7F}"/>
          </ac:spMkLst>
        </pc:spChg>
      </pc:sldChg>
      <pc:sldChg chg="modSp mod">
        <pc:chgData name="jane matthews" userId="dc340450f03d5840" providerId="LiveId" clId="{526F87F0-0F9D-463C-BA05-F581B369997C}" dt="2022-03-01T10:22:58.458" v="7"/>
        <pc:sldMkLst>
          <pc:docMk/>
          <pc:sldMk cId="3493722801" sldId="781"/>
        </pc:sldMkLst>
        <pc:spChg chg="ord">
          <ac:chgData name="jane matthews" userId="dc340450f03d5840" providerId="LiveId" clId="{526F87F0-0F9D-463C-BA05-F581B369997C}" dt="2022-03-01T10:22:50.284" v="3"/>
          <ac:spMkLst>
            <pc:docMk/>
            <pc:sldMk cId="3493722801" sldId="781"/>
            <ac:spMk id="15" creationId="{3C065400-84E1-46C9-9770-C97891F0860F}"/>
          </ac:spMkLst>
        </pc:spChg>
        <pc:spChg chg="ord">
          <ac:chgData name="jane matthews" userId="dc340450f03d5840" providerId="LiveId" clId="{526F87F0-0F9D-463C-BA05-F581B369997C}" dt="2022-03-01T10:22:58.458" v="7"/>
          <ac:spMkLst>
            <pc:docMk/>
            <pc:sldMk cId="3493722801" sldId="781"/>
            <ac:spMk id="17" creationId="{C7BDDC39-7F03-49C2-ADD3-B432025548F9}"/>
          </ac:spMkLst>
        </pc:spChg>
        <pc:cxnChg chg="ord">
          <ac:chgData name="jane matthews" userId="dc340450f03d5840" providerId="LiveId" clId="{526F87F0-0F9D-463C-BA05-F581B369997C}" dt="2022-03-01T10:22:54.643" v="6"/>
          <ac:cxnSpMkLst>
            <pc:docMk/>
            <pc:sldMk cId="3493722801" sldId="781"/>
            <ac:cxnSpMk id="14" creationId="{4C930513-3327-4E00-BD03-0B526E6C81CE}"/>
          </ac:cxnSpMkLst>
        </pc:cxnChg>
      </pc:sldChg>
      <pc:sldChg chg="modSp mod">
        <pc:chgData name="jane matthews" userId="dc340450f03d5840" providerId="LiveId" clId="{526F87F0-0F9D-463C-BA05-F581B369997C}" dt="2022-03-01T10:31:10.415" v="23"/>
        <pc:sldMkLst>
          <pc:docMk/>
          <pc:sldMk cId="1267557964" sldId="783"/>
        </pc:sldMkLst>
        <pc:spChg chg="ord">
          <ac:chgData name="jane matthews" userId="dc340450f03d5840" providerId="LiveId" clId="{526F87F0-0F9D-463C-BA05-F581B369997C}" dt="2022-03-01T10:31:10.415" v="23"/>
          <ac:spMkLst>
            <pc:docMk/>
            <pc:sldMk cId="1267557964" sldId="783"/>
            <ac:spMk id="4" creationId="{6E1415A8-D0A0-4F5E-BBDA-4416E20FF970}"/>
          </ac:spMkLst>
        </pc:spChg>
        <pc:picChg chg="ord">
          <ac:chgData name="jane matthews" userId="dc340450f03d5840" providerId="LiveId" clId="{526F87F0-0F9D-463C-BA05-F581B369997C}" dt="2022-03-01T10:31:01.859" v="22"/>
          <ac:picMkLst>
            <pc:docMk/>
            <pc:sldMk cId="1267557964" sldId="783"/>
            <ac:picMk id="6" creationId="{D1AA8D3C-D288-4159-BA54-B2DFBC9A947D}"/>
          </ac:picMkLst>
        </pc:picChg>
      </pc:sldChg>
      <pc:sldChg chg="modSp mod">
        <pc:chgData name="jane matthews" userId="dc340450f03d5840" providerId="LiveId" clId="{526F87F0-0F9D-463C-BA05-F581B369997C}" dt="2022-03-01T10:52:51.551" v="1019"/>
        <pc:sldMkLst>
          <pc:docMk/>
          <pc:sldMk cId="783690164" sldId="792"/>
        </pc:sldMkLst>
        <pc:spChg chg="ord">
          <ac:chgData name="jane matthews" userId="dc340450f03d5840" providerId="LiveId" clId="{526F87F0-0F9D-463C-BA05-F581B369997C}" dt="2022-03-01T10:52:51.551" v="1019"/>
          <ac:spMkLst>
            <pc:docMk/>
            <pc:sldMk cId="783690164" sldId="792"/>
            <ac:spMk id="7" creationId="{00000000-0000-0000-0000-000000000000}"/>
          </ac:spMkLst>
        </pc:spChg>
      </pc:sldChg>
      <pc:sldChg chg="modSp mod">
        <pc:chgData name="jane matthews" userId="dc340450f03d5840" providerId="LiveId" clId="{526F87F0-0F9D-463C-BA05-F581B369997C}" dt="2022-03-01T10:39:01.161" v="72"/>
        <pc:sldMkLst>
          <pc:docMk/>
          <pc:sldMk cId="2185750362" sldId="845"/>
        </pc:sldMkLst>
        <pc:spChg chg="ord">
          <ac:chgData name="jane matthews" userId="dc340450f03d5840" providerId="LiveId" clId="{526F87F0-0F9D-463C-BA05-F581B369997C}" dt="2022-03-01T10:39:01.161" v="72"/>
          <ac:spMkLst>
            <pc:docMk/>
            <pc:sldMk cId="2185750362" sldId="845"/>
            <ac:spMk id="4" creationId="{00000000-0000-0000-0000-000000000000}"/>
          </ac:spMkLst>
        </pc:spChg>
        <pc:grpChg chg="ord">
          <ac:chgData name="jane matthews" userId="dc340450f03d5840" providerId="LiveId" clId="{526F87F0-0F9D-463C-BA05-F581B369997C}" dt="2022-03-01T10:38:50.345" v="69"/>
          <ac:grpSpMkLst>
            <pc:docMk/>
            <pc:sldMk cId="2185750362" sldId="845"/>
            <ac:grpSpMk id="13" creationId="{7CD27BE4-17FB-4E9B-B880-51C510893656}"/>
          </ac:grpSpMkLst>
        </pc:grpChg>
      </pc:sldChg>
      <pc:sldChg chg="modSp mod">
        <pc:chgData name="jane matthews" userId="dc340450f03d5840" providerId="LiveId" clId="{526F87F0-0F9D-463C-BA05-F581B369997C}" dt="2022-03-01T10:38:28.118" v="66" actId="962"/>
        <pc:sldMkLst>
          <pc:docMk/>
          <pc:sldMk cId="3567552431" sldId="881"/>
        </pc:sldMkLst>
        <pc:grpChg chg="ord">
          <ac:chgData name="jane matthews" userId="dc340450f03d5840" providerId="LiveId" clId="{526F87F0-0F9D-463C-BA05-F581B369997C}" dt="2022-03-01T10:36:43.914" v="56"/>
          <ac:grpSpMkLst>
            <pc:docMk/>
            <pc:sldMk cId="3567552431" sldId="881"/>
            <ac:grpSpMk id="13" creationId="{530FFCE0-DBD6-4E48-A60C-973DCAE4A77F}"/>
          </ac:grpSpMkLst>
        </pc:grpChg>
        <pc:graphicFrameChg chg="mod">
          <ac:chgData name="jane matthews" userId="dc340450f03d5840" providerId="LiveId" clId="{526F87F0-0F9D-463C-BA05-F581B369997C}" dt="2022-03-01T10:38:28.118" v="66" actId="962"/>
          <ac:graphicFrameMkLst>
            <pc:docMk/>
            <pc:sldMk cId="3567552431" sldId="881"/>
            <ac:graphicFrameMk id="5" creationId="{00000000-0000-0000-0000-000000000000}"/>
          </ac:graphicFrameMkLst>
        </pc:graphicFrameChg>
      </pc:sldChg>
      <pc:sldChg chg="modSp mod">
        <pc:chgData name="jane matthews" userId="dc340450f03d5840" providerId="LiveId" clId="{526F87F0-0F9D-463C-BA05-F581B369997C}" dt="2022-03-01T10:35:14.226" v="52" actId="962"/>
        <pc:sldMkLst>
          <pc:docMk/>
          <pc:sldMk cId="2048745844" sldId="882"/>
        </pc:sldMkLst>
        <pc:picChg chg="mod ord">
          <ac:chgData name="jane matthews" userId="dc340450f03d5840" providerId="LiveId" clId="{526F87F0-0F9D-463C-BA05-F581B369997C}" dt="2022-03-01T10:35:14.226" v="52" actId="962"/>
          <ac:picMkLst>
            <pc:docMk/>
            <pc:sldMk cId="2048745844" sldId="882"/>
            <ac:picMk id="6" creationId="{E00BE4B7-4F1A-40CA-BFD4-7AB5364867C0}"/>
          </ac:picMkLst>
        </pc:picChg>
      </pc:sldChg>
      <pc:sldChg chg="modSp mod">
        <pc:chgData name="jane matthews" userId="dc340450f03d5840" providerId="LiveId" clId="{526F87F0-0F9D-463C-BA05-F581B369997C}" dt="2022-03-01T10:30:34.653" v="20" actId="20577"/>
        <pc:sldMkLst>
          <pc:docMk/>
          <pc:sldMk cId="1947532759" sldId="886"/>
        </pc:sldMkLst>
        <pc:spChg chg="mod">
          <ac:chgData name="jane matthews" userId="dc340450f03d5840" providerId="LiveId" clId="{526F87F0-0F9D-463C-BA05-F581B369997C}" dt="2022-03-01T10:30:34.653" v="20" actId="20577"/>
          <ac:spMkLst>
            <pc:docMk/>
            <pc:sldMk cId="1947532759" sldId="886"/>
            <ac:spMk id="6" creationId="{00000000-0000-0000-0000-000000000000}"/>
          </ac:spMkLst>
        </pc:spChg>
      </pc:sldChg>
      <pc:sldChg chg="addSp delSp modSp mod">
        <pc:chgData name="jane matthews" userId="dc340450f03d5840" providerId="LiveId" clId="{526F87F0-0F9D-463C-BA05-F581B369997C}" dt="2022-03-01T11:13:43.992" v="2867" actId="962"/>
        <pc:sldMkLst>
          <pc:docMk/>
          <pc:sldMk cId="127966657" sldId="898"/>
        </pc:sldMkLst>
        <pc:spChg chg="mod">
          <ac:chgData name="jane matthews" userId="dc340450f03d5840" providerId="LiveId" clId="{526F87F0-0F9D-463C-BA05-F581B369997C}" dt="2022-03-01T11:12:34.735" v="2379" actId="164"/>
          <ac:spMkLst>
            <pc:docMk/>
            <pc:sldMk cId="127966657" sldId="898"/>
            <ac:spMk id="2" creationId="{508D69F4-B8B5-4FE4-BF75-EEBE34207E7D}"/>
          </ac:spMkLst>
        </pc:spChg>
        <pc:spChg chg="del">
          <ac:chgData name="jane matthews" userId="dc340450f03d5840" providerId="LiveId" clId="{526F87F0-0F9D-463C-BA05-F581B369997C}" dt="2022-03-01T11:10:39.202" v="2378" actId="478"/>
          <ac:spMkLst>
            <pc:docMk/>
            <pc:sldMk cId="127966657" sldId="898"/>
            <ac:spMk id="4" creationId="{00000000-0000-0000-0000-000000000000}"/>
          </ac:spMkLst>
        </pc:spChg>
        <pc:spChg chg="ord">
          <ac:chgData name="jane matthews" userId="dc340450f03d5840" providerId="LiveId" clId="{526F87F0-0F9D-463C-BA05-F581B369997C}" dt="2022-03-01T11:10:17.632" v="2377"/>
          <ac:spMkLst>
            <pc:docMk/>
            <pc:sldMk cId="127966657" sldId="898"/>
            <ac:spMk id="5" creationId="{00000000-0000-0000-0000-000000000000}"/>
          </ac:spMkLst>
        </pc:spChg>
        <pc:spChg chg="mod">
          <ac:chgData name="jane matthews" userId="dc340450f03d5840" providerId="LiveId" clId="{526F87F0-0F9D-463C-BA05-F581B369997C}" dt="2022-03-01T11:12:34.735" v="2379" actId="164"/>
          <ac:spMkLst>
            <pc:docMk/>
            <pc:sldMk cId="127966657" sldId="898"/>
            <ac:spMk id="18" creationId="{BDC5AE8B-9C50-4BB2-93A6-36649203C241}"/>
          </ac:spMkLst>
        </pc:spChg>
        <pc:spChg chg="mod">
          <ac:chgData name="jane matthews" userId="dc340450f03d5840" providerId="LiveId" clId="{526F87F0-0F9D-463C-BA05-F581B369997C}" dt="2022-03-01T11:12:34.735" v="2379" actId="164"/>
          <ac:spMkLst>
            <pc:docMk/>
            <pc:sldMk cId="127966657" sldId="898"/>
            <ac:spMk id="20" creationId="{13906B17-FFDE-4A68-8BA3-35767E52F75D}"/>
          </ac:spMkLst>
        </pc:spChg>
        <pc:spChg chg="mod">
          <ac:chgData name="jane matthews" userId="dc340450f03d5840" providerId="LiveId" clId="{526F87F0-0F9D-463C-BA05-F581B369997C}" dt="2022-03-01T11:12:34.735" v="2379" actId="164"/>
          <ac:spMkLst>
            <pc:docMk/>
            <pc:sldMk cId="127966657" sldId="898"/>
            <ac:spMk id="22" creationId="{964DFC27-BCA6-4F86-910E-72836C37BC64}"/>
          </ac:spMkLst>
        </pc:spChg>
        <pc:spChg chg="mod">
          <ac:chgData name="jane matthews" userId="dc340450f03d5840" providerId="LiveId" clId="{526F87F0-0F9D-463C-BA05-F581B369997C}" dt="2022-03-01T11:12:34.735" v="2379" actId="164"/>
          <ac:spMkLst>
            <pc:docMk/>
            <pc:sldMk cId="127966657" sldId="898"/>
            <ac:spMk id="24" creationId="{950BB24C-927B-4F5A-AF8B-76814DDC251E}"/>
          </ac:spMkLst>
        </pc:spChg>
        <pc:spChg chg="mod">
          <ac:chgData name="jane matthews" userId="dc340450f03d5840" providerId="LiveId" clId="{526F87F0-0F9D-463C-BA05-F581B369997C}" dt="2022-03-01T11:12:34.735" v="2379" actId="164"/>
          <ac:spMkLst>
            <pc:docMk/>
            <pc:sldMk cId="127966657" sldId="898"/>
            <ac:spMk id="26" creationId="{943FA746-8E7C-414A-8A6A-3C9951B72278}"/>
          </ac:spMkLst>
        </pc:spChg>
        <pc:spChg chg="mod">
          <ac:chgData name="jane matthews" userId="dc340450f03d5840" providerId="LiveId" clId="{526F87F0-0F9D-463C-BA05-F581B369997C}" dt="2022-03-01T11:12:34.735" v="2379" actId="164"/>
          <ac:spMkLst>
            <pc:docMk/>
            <pc:sldMk cId="127966657" sldId="898"/>
            <ac:spMk id="28" creationId="{91CF4B4F-E6E5-4163-993A-00806492976D}"/>
          </ac:spMkLst>
        </pc:spChg>
        <pc:spChg chg="mod">
          <ac:chgData name="jane matthews" userId="dc340450f03d5840" providerId="LiveId" clId="{526F87F0-0F9D-463C-BA05-F581B369997C}" dt="2022-03-01T11:12:34.735" v="2379" actId="164"/>
          <ac:spMkLst>
            <pc:docMk/>
            <pc:sldMk cId="127966657" sldId="898"/>
            <ac:spMk id="33" creationId="{DF245CAB-7B94-4A53-92A8-29BBD363A6C7}"/>
          </ac:spMkLst>
        </pc:spChg>
        <pc:spChg chg="mod">
          <ac:chgData name="jane matthews" userId="dc340450f03d5840" providerId="LiveId" clId="{526F87F0-0F9D-463C-BA05-F581B369997C}" dt="2022-03-01T11:12:34.735" v="2379" actId="164"/>
          <ac:spMkLst>
            <pc:docMk/>
            <pc:sldMk cId="127966657" sldId="898"/>
            <ac:spMk id="36" creationId="{281E10E1-AA37-4EEE-B9E6-E5A531CBCC81}"/>
          </ac:spMkLst>
        </pc:spChg>
        <pc:spChg chg="mod">
          <ac:chgData name="jane matthews" userId="dc340450f03d5840" providerId="LiveId" clId="{526F87F0-0F9D-463C-BA05-F581B369997C}" dt="2022-03-01T11:12:34.735" v="2379" actId="164"/>
          <ac:spMkLst>
            <pc:docMk/>
            <pc:sldMk cId="127966657" sldId="898"/>
            <ac:spMk id="37" creationId="{03509DD8-54C9-4899-970B-9FB967E72B49}"/>
          </ac:spMkLst>
        </pc:spChg>
        <pc:grpChg chg="add mod">
          <ac:chgData name="jane matthews" userId="dc340450f03d5840" providerId="LiveId" clId="{526F87F0-0F9D-463C-BA05-F581B369997C}" dt="2022-03-01T11:13:43.992" v="2867" actId="962"/>
          <ac:grpSpMkLst>
            <pc:docMk/>
            <pc:sldMk cId="127966657" sldId="898"/>
            <ac:grpSpMk id="3" creationId="{5E0D3B85-CB7B-41B8-B463-6AF5A36D7EB6}"/>
          </ac:grpSpMkLst>
        </pc:grpChg>
        <pc:picChg chg="mod">
          <ac:chgData name="jane matthews" userId="dc340450f03d5840" providerId="LiveId" clId="{526F87F0-0F9D-463C-BA05-F581B369997C}" dt="2022-03-01T11:12:34.735" v="2379" actId="164"/>
          <ac:picMkLst>
            <pc:docMk/>
            <pc:sldMk cId="127966657" sldId="898"/>
            <ac:picMk id="30" creationId="{C2CD0808-F633-4447-9585-101893B6738A}"/>
          </ac:picMkLst>
        </pc:picChg>
        <pc:cxnChg chg="mod">
          <ac:chgData name="jane matthews" userId="dc340450f03d5840" providerId="LiveId" clId="{526F87F0-0F9D-463C-BA05-F581B369997C}" dt="2022-03-01T11:12:34.735" v="2379" actId="164"/>
          <ac:cxnSpMkLst>
            <pc:docMk/>
            <pc:sldMk cId="127966657" sldId="898"/>
            <ac:cxnSpMk id="16" creationId="{F282632A-80EF-41E6-88D6-006281EFD07C}"/>
          </ac:cxnSpMkLst>
        </pc:cxnChg>
        <pc:cxnChg chg="mod">
          <ac:chgData name="jane matthews" userId="dc340450f03d5840" providerId="LiveId" clId="{526F87F0-0F9D-463C-BA05-F581B369997C}" dt="2022-03-01T11:12:34.735" v="2379" actId="164"/>
          <ac:cxnSpMkLst>
            <pc:docMk/>
            <pc:sldMk cId="127966657" sldId="898"/>
            <ac:cxnSpMk id="17" creationId="{60B01868-A92E-4017-8257-5097F4F0122B}"/>
          </ac:cxnSpMkLst>
        </pc:cxnChg>
        <pc:cxnChg chg="mod">
          <ac:chgData name="jane matthews" userId="dc340450f03d5840" providerId="LiveId" clId="{526F87F0-0F9D-463C-BA05-F581B369997C}" dt="2022-03-01T11:12:34.735" v="2379" actId="164"/>
          <ac:cxnSpMkLst>
            <pc:docMk/>
            <pc:sldMk cId="127966657" sldId="898"/>
            <ac:cxnSpMk id="19" creationId="{B090A2BB-30F5-4829-83E9-55DA425C1CC3}"/>
          </ac:cxnSpMkLst>
        </pc:cxnChg>
        <pc:cxnChg chg="mod">
          <ac:chgData name="jane matthews" userId="dc340450f03d5840" providerId="LiveId" clId="{526F87F0-0F9D-463C-BA05-F581B369997C}" dt="2022-03-01T11:12:34.735" v="2379" actId="164"/>
          <ac:cxnSpMkLst>
            <pc:docMk/>
            <pc:sldMk cId="127966657" sldId="898"/>
            <ac:cxnSpMk id="21" creationId="{E824287D-A452-45A9-B4CD-1FAAB1D97E1F}"/>
          </ac:cxnSpMkLst>
        </pc:cxnChg>
        <pc:cxnChg chg="mod">
          <ac:chgData name="jane matthews" userId="dc340450f03d5840" providerId="LiveId" clId="{526F87F0-0F9D-463C-BA05-F581B369997C}" dt="2022-03-01T11:12:34.735" v="2379" actId="164"/>
          <ac:cxnSpMkLst>
            <pc:docMk/>
            <pc:sldMk cId="127966657" sldId="898"/>
            <ac:cxnSpMk id="23" creationId="{F41BD30E-163F-47A7-8DE4-A8F0FB6443A6}"/>
          </ac:cxnSpMkLst>
        </pc:cxnChg>
        <pc:cxnChg chg="mod">
          <ac:chgData name="jane matthews" userId="dc340450f03d5840" providerId="LiveId" clId="{526F87F0-0F9D-463C-BA05-F581B369997C}" dt="2022-03-01T11:12:34.735" v="2379" actId="164"/>
          <ac:cxnSpMkLst>
            <pc:docMk/>
            <pc:sldMk cId="127966657" sldId="898"/>
            <ac:cxnSpMk id="25" creationId="{AA20E2FE-DC3B-41C9-9C16-069DF22216D4}"/>
          </ac:cxnSpMkLst>
        </pc:cxnChg>
        <pc:cxnChg chg="mod">
          <ac:chgData name="jane matthews" userId="dc340450f03d5840" providerId="LiveId" clId="{526F87F0-0F9D-463C-BA05-F581B369997C}" dt="2022-03-01T11:12:34.735" v="2379" actId="164"/>
          <ac:cxnSpMkLst>
            <pc:docMk/>
            <pc:sldMk cId="127966657" sldId="898"/>
            <ac:cxnSpMk id="27" creationId="{AEE0BE0E-83F1-4345-B340-3EA582DA31C7}"/>
          </ac:cxnSpMkLst>
        </pc:cxnChg>
      </pc:sldChg>
      <pc:sldChg chg="delSp mod">
        <pc:chgData name="jane matthews" userId="dc340450f03d5840" providerId="LiveId" clId="{526F87F0-0F9D-463C-BA05-F581B369997C}" dt="2022-03-01T11:17:19.879" v="3328" actId="478"/>
        <pc:sldMkLst>
          <pc:docMk/>
          <pc:sldMk cId="1140079083" sldId="961"/>
        </pc:sldMkLst>
        <pc:spChg chg="del">
          <ac:chgData name="jane matthews" userId="dc340450f03d5840" providerId="LiveId" clId="{526F87F0-0F9D-463C-BA05-F581B369997C}" dt="2022-03-01T11:17:19.879" v="3328" actId="478"/>
          <ac:spMkLst>
            <pc:docMk/>
            <pc:sldMk cId="1140079083" sldId="961"/>
            <ac:spMk id="3" creationId="{5730A3ED-3742-487D-B7B3-32C8BAC35F91}"/>
          </ac:spMkLst>
        </pc:spChg>
      </pc:sldChg>
      <pc:sldChg chg="modSp mod">
        <pc:chgData name="jane matthews" userId="dc340450f03d5840" providerId="LiveId" clId="{526F87F0-0F9D-463C-BA05-F581B369997C}" dt="2022-03-01T11:07:50.811" v="1888"/>
        <pc:sldMkLst>
          <pc:docMk/>
          <pc:sldMk cId="835504195" sldId="969"/>
        </pc:sldMkLst>
        <pc:spChg chg="ord">
          <ac:chgData name="jane matthews" userId="dc340450f03d5840" providerId="LiveId" clId="{526F87F0-0F9D-463C-BA05-F581B369997C}" dt="2022-03-01T11:07:20.621" v="1859"/>
          <ac:spMkLst>
            <pc:docMk/>
            <pc:sldMk cId="835504195" sldId="969"/>
            <ac:spMk id="2" creationId="{470D3F5C-DD70-49A4-8C31-3481ED307E71}"/>
          </ac:spMkLst>
        </pc:spChg>
        <pc:spChg chg="ord">
          <ac:chgData name="jane matthews" userId="dc340450f03d5840" providerId="LiveId" clId="{526F87F0-0F9D-463C-BA05-F581B369997C}" dt="2022-03-01T11:07:50.811" v="1888"/>
          <ac:spMkLst>
            <pc:docMk/>
            <pc:sldMk cId="835504195" sldId="969"/>
            <ac:spMk id="10" creationId="{FACCA2EC-ED85-4FD0-B73D-23E495DFC72F}"/>
          </ac:spMkLst>
        </pc:spChg>
        <pc:grpChg chg="ord">
          <ac:chgData name="jane matthews" userId="dc340450f03d5840" providerId="LiveId" clId="{526F87F0-0F9D-463C-BA05-F581B369997C}" dt="2022-03-01T11:07:24.694" v="1862"/>
          <ac:grpSpMkLst>
            <pc:docMk/>
            <pc:sldMk cId="835504195" sldId="969"/>
            <ac:grpSpMk id="3" creationId="{EBB88CB2-ED89-41F7-97D3-761827902627}"/>
          </ac:grpSpMkLst>
        </pc:grpChg>
        <pc:picChg chg="mod">
          <ac:chgData name="jane matthews" userId="dc340450f03d5840" providerId="LiveId" clId="{526F87F0-0F9D-463C-BA05-F581B369997C}" dt="2022-03-01T11:07:42.199" v="1887" actId="962"/>
          <ac:picMkLst>
            <pc:docMk/>
            <pc:sldMk cId="835504195" sldId="969"/>
            <ac:picMk id="3076" creationId="{93B280C1-BC1A-4684-927D-72FD3E605608}"/>
          </ac:picMkLst>
        </pc:picChg>
      </pc:sldChg>
      <pc:sldChg chg="modSp mod">
        <pc:chgData name="jane matthews" userId="dc340450f03d5840" providerId="LiveId" clId="{526F87F0-0F9D-463C-BA05-F581B369997C}" dt="2022-03-01T10:24:57.233" v="12" actId="962"/>
        <pc:sldMkLst>
          <pc:docMk/>
          <pc:sldMk cId="435963503" sldId="971"/>
        </pc:sldMkLst>
        <pc:picChg chg="mod">
          <ac:chgData name="jane matthews" userId="dc340450f03d5840" providerId="LiveId" clId="{526F87F0-0F9D-463C-BA05-F581B369997C}" dt="2022-03-01T10:24:57.233" v="12" actId="962"/>
          <ac:picMkLst>
            <pc:docMk/>
            <pc:sldMk cId="435963503" sldId="971"/>
            <ac:picMk id="7" creationId="{FBF107A7-5F7C-40B7-AC06-1D58223C9EBB}"/>
          </ac:picMkLst>
        </pc:picChg>
      </pc:sldChg>
      <pc:sldChg chg="modSp mod">
        <pc:chgData name="jane matthews" userId="dc340450f03d5840" providerId="LiveId" clId="{526F87F0-0F9D-463C-BA05-F581B369997C}" dt="2022-03-01T10:46:05.545" v="984"/>
        <pc:sldMkLst>
          <pc:docMk/>
          <pc:sldMk cId="928690427" sldId="974"/>
        </pc:sldMkLst>
        <pc:spChg chg="ord">
          <ac:chgData name="jane matthews" userId="dc340450f03d5840" providerId="LiveId" clId="{526F87F0-0F9D-463C-BA05-F581B369997C}" dt="2022-03-01T10:44:34.455" v="751"/>
          <ac:spMkLst>
            <pc:docMk/>
            <pc:sldMk cId="928690427" sldId="974"/>
            <ac:spMk id="10" creationId="{A4010C2F-6A19-40D0-A358-F5A6BB3EBFFE}"/>
          </ac:spMkLst>
        </pc:spChg>
        <pc:spChg chg="ord">
          <ac:chgData name="jane matthews" userId="dc340450f03d5840" providerId="LiveId" clId="{526F87F0-0F9D-463C-BA05-F581B369997C}" dt="2022-03-01T10:43:41.765" v="601"/>
          <ac:spMkLst>
            <pc:docMk/>
            <pc:sldMk cId="928690427" sldId="974"/>
            <ac:spMk id="18" creationId="{0CE2E15D-C024-4697-83A7-C27DE1382907}"/>
          </ac:spMkLst>
        </pc:spChg>
        <pc:spChg chg="ord">
          <ac:chgData name="jane matthews" userId="dc340450f03d5840" providerId="LiveId" clId="{526F87F0-0F9D-463C-BA05-F581B369997C}" dt="2022-03-01T10:43:38.512" v="598"/>
          <ac:spMkLst>
            <pc:docMk/>
            <pc:sldMk cId="928690427" sldId="974"/>
            <ac:spMk id="19" creationId="{44793224-BED4-4788-809C-4C1726B7F94C}"/>
          </ac:spMkLst>
        </pc:spChg>
        <pc:grpChg chg="ord">
          <ac:chgData name="jane matthews" userId="dc340450f03d5840" providerId="LiveId" clId="{526F87F0-0F9D-463C-BA05-F581B369997C}" dt="2022-03-01T10:42:38.876" v="337"/>
          <ac:grpSpMkLst>
            <pc:docMk/>
            <pc:sldMk cId="928690427" sldId="974"/>
            <ac:grpSpMk id="11" creationId="{06F4867A-2740-4F33-9E1B-C2EF11EB28AB}"/>
          </ac:grpSpMkLst>
        </pc:grpChg>
        <pc:graphicFrameChg chg="ord">
          <ac:chgData name="jane matthews" userId="dc340450f03d5840" providerId="LiveId" clId="{526F87F0-0F9D-463C-BA05-F581B369997C}" dt="2022-03-01T10:46:05.545" v="984"/>
          <ac:graphicFrameMkLst>
            <pc:docMk/>
            <pc:sldMk cId="928690427" sldId="974"/>
            <ac:graphicFrameMk id="24" creationId="{DF693B6D-FA78-447C-8263-EE38928A59BE}"/>
          </ac:graphicFrameMkLst>
        </pc:graphicFrameChg>
        <pc:picChg chg="mod ord">
          <ac:chgData name="jane matthews" userId="dc340450f03d5840" providerId="LiveId" clId="{526F87F0-0F9D-463C-BA05-F581B369997C}" dt="2022-03-01T10:44:48.215" v="765" actId="962"/>
          <ac:picMkLst>
            <pc:docMk/>
            <pc:sldMk cId="928690427" sldId="974"/>
            <ac:picMk id="21" creationId="{7F7CEE99-DF71-42C1-8AC5-47062883B69D}"/>
          </ac:picMkLst>
        </pc:picChg>
        <pc:picChg chg="mod ord">
          <ac:chgData name="jane matthews" userId="dc340450f03d5840" providerId="LiveId" clId="{526F87F0-0F9D-463C-BA05-F581B369997C}" dt="2022-03-01T10:44:25.809" v="750" actId="962"/>
          <ac:picMkLst>
            <pc:docMk/>
            <pc:sldMk cId="928690427" sldId="974"/>
            <ac:picMk id="23" creationId="{1B9A14E1-9B1E-4F50-8D47-F97F03148439}"/>
          </ac:picMkLst>
        </pc:picChg>
        <pc:picChg chg="mod ord">
          <ac:chgData name="jane matthews" userId="dc340450f03d5840" providerId="LiveId" clId="{526F87F0-0F9D-463C-BA05-F581B369997C}" dt="2022-03-01T10:45:54.285" v="983" actId="962"/>
          <ac:picMkLst>
            <pc:docMk/>
            <pc:sldMk cId="928690427" sldId="974"/>
            <ac:picMk id="28" creationId="{364AC3DF-F497-4C5D-A948-D42FA51FE99D}"/>
          </ac:picMkLst>
        </pc:picChg>
      </pc:sldChg>
      <pc:sldChg chg="modSp mod">
        <pc:chgData name="jane matthews" userId="dc340450f03d5840" providerId="LiveId" clId="{526F87F0-0F9D-463C-BA05-F581B369997C}" dt="2022-03-01T10:30:09.758" v="14"/>
        <pc:sldMkLst>
          <pc:docMk/>
          <pc:sldMk cId="1684672228" sldId="976"/>
        </pc:sldMkLst>
        <pc:picChg chg="ord">
          <ac:chgData name="jane matthews" userId="dc340450f03d5840" providerId="LiveId" clId="{526F87F0-0F9D-463C-BA05-F581B369997C}" dt="2022-03-01T10:30:09.758" v="14"/>
          <ac:picMkLst>
            <pc:docMk/>
            <pc:sldMk cId="1684672228" sldId="976"/>
            <ac:picMk id="13" creationId="{C68CD9B5-54E5-48FF-8D67-5389D75A9718}"/>
          </ac:picMkLst>
        </pc:picChg>
      </pc:sldChg>
      <pc:sldChg chg="modSp mod">
        <pc:chgData name="jane matthews" userId="dc340450f03d5840" providerId="LiveId" clId="{526F87F0-0F9D-463C-BA05-F581B369997C}" dt="2022-03-01T10:58:18.206" v="1050"/>
        <pc:sldMkLst>
          <pc:docMk/>
          <pc:sldMk cId="4135816443" sldId="983"/>
        </pc:sldMkLst>
        <pc:spChg chg="ord">
          <ac:chgData name="jane matthews" userId="dc340450f03d5840" providerId="LiveId" clId="{526F87F0-0F9D-463C-BA05-F581B369997C}" dt="2022-03-01T10:58:18.206" v="1050"/>
          <ac:spMkLst>
            <pc:docMk/>
            <pc:sldMk cId="4135816443" sldId="983"/>
            <ac:spMk id="2" creationId="{14A354DB-68AB-4D46-B796-46EEABDB088C}"/>
          </ac:spMkLst>
        </pc:spChg>
      </pc:sldChg>
      <pc:sldChg chg="modSp mod">
        <pc:chgData name="jane matthews" userId="dc340450f03d5840" providerId="LiveId" clId="{526F87F0-0F9D-463C-BA05-F581B369997C}" dt="2022-03-01T10:52:25.577" v="1018"/>
        <pc:sldMkLst>
          <pc:docMk/>
          <pc:sldMk cId="128939667" sldId="987"/>
        </pc:sldMkLst>
        <pc:spChg chg="ord">
          <ac:chgData name="jane matthews" userId="dc340450f03d5840" providerId="LiveId" clId="{526F87F0-0F9D-463C-BA05-F581B369997C}" dt="2022-03-01T10:51:50.600" v="1016"/>
          <ac:spMkLst>
            <pc:docMk/>
            <pc:sldMk cId="128939667" sldId="987"/>
            <ac:spMk id="2" creationId="{B9AED253-A48D-4FD5-AE9A-23163B59E171}"/>
          </ac:spMkLst>
        </pc:spChg>
        <pc:grpChg chg="ord">
          <ac:chgData name="jane matthews" userId="dc340450f03d5840" providerId="LiveId" clId="{526F87F0-0F9D-463C-BA05-F581B369997C}" dt="2022-03-01T10:52:25.577" v="1018"/>
          <ac:grpSpMkLst>
            <pc:docMk/>
            <pc:sldMk cId="128939667" sldId="987"/>
            <ac:grpSpMk id="8" creationId="{DCA64E13-8952-4DAC-A01E-47F5E125EB2A}"/>
          </ac:grpSpMkLst>
        </pc:grpChg>
      </pc:sldChg>
      <pc:sldChg chg="delSp modSp mod">
        <pc:chgData name="jane matthews" userId="dc340450f03d5840" providerId="LiveId" clId="{526F87F0-0F9D-463C-BA05-F581B369997C}" dt="2022-03-01T10:55:02.824" v="1022" actId="478"/>
        <pc:sldMkLst>
          <pc:docMk/>
          <pc:sldMk cId="3262327838" sldId="992"/>
        </pc:sldMkLst>
        <pc:spChg chg="del mod">
          <ac:chgData name="jane matthews" userId="dc340450f03d5840" providerId="LiveId" clId="{526F87F0-0F9D-463C-BA05-F581B369997C}" dt="2022-03-01T10:55:02.824" v="1022" actId="478"/>
          <ac:spMkLst>
            <pc:docMk/>
            <pc:sldMk cId="3262327838" sldId="992"/>
            <ac:spMk id="12" creationId="{04744D3C-477C-4226-929F-016D374CE201}"/>
          </ac:spMkLst>
        </pc:spChg>
      </pc:sldChg>
      <pc:sldChg chg="delSp modSp mod">
        <pc:chgData name="jane matthews" userId="dc340450f03d5840" providerId="LiveId" clId="{526F87F0-0F9D-463C-BA05-F581B369997C}" dt="2022-03-01T10:55:23.843" v="1025" actId="478"/>
        <pc:sldMkLst>
          <pc:docMk/>
          <pc:sldMk cId="1995863377" sldId="993"/>
        </pc:sldMkLst>
        <pc:spChg chg="del">
          <ac:chgData name="jane matthews" userId="dc340450f03d5840" providerId="LiveId" clId="{526F87F0-0F9D-463C-BA05-F581B369997C}" dt="2022-03-01T10:55:23.843" v="1025" actId="478"/>
          <ac:spMkLst>
            <pc:docMk/>
            <pc:sldMk cId="1995863377" sldId="993"/>
            <ac:spMk id="13" creationId="{EAD9F342-4535-4B94-88FB-2EF7978DA7EB}"/>
          </ac:spMkLst>
        </pc:spChg>
        <pc:grpChg chg="ord">
          <ac:chgData name="jane matthews" userId="dc340450f03d5840" providerId="LiveId" clId="{526F87F0-0F9D-463C-BA05-F581B369997C}" dt="2022-03-01T10:55:19.304" v="1024"/>
          <ac:grpSpMkLst>
            <pc:docMk/>
            <pc:sldMk cId="1995863377" sldId="993"/>
            <ac:grpSpMk id="8" creationId="{C22F4E7C-B076-4285-9861-6194A5193417}"/>
          </ac:grpSpMkLst>
        </pc:grpChg>
      </pc:sldChg>
      <pc:sldChg chg="modSp mod">
        <pc:chgData name="jane matthews" userId="dc340450f03d5840" providerId="LiveId" clId="{526F87F0-0F9D-463C-BA05-F581B369997C}" dt="2022-03-01T11:06:30.394" v="1658" actId="962"/>
        <pc:sldMkLst>
          <pc:docMk/>
          <pc:sldMk cId="3824104244" sldId="997"/>
        </pc:sldMkLst>
        <pc:spChg chg="ord">
          <ac:chgData name="jane matthews" userId="dc340450f03d5840" providerId="LiveId" clId="{526F87F0-0F9D-463C-BA05-F581B369997C}" dt="2022-03-01T11:01:52.432" v="1387"/>
          <ac:spMkLst>
            <pc:docMk/>
            <pc:sldMk cId="3824104244" sldId="997"/>
            <ac:spMk id="2" creationId="{525A9831-D5C1-44F0-B026-C2A514E8E325}"/>
          </ac:spMkLst>
        </pc:spChg>
        <pc:spChg chg="ord">
          <ac:chgData name="jane matthews" userId="dc340450f03d5840" providerId="LiveId" clId="{526F87F0-0F9D-463C-BA05-F581B369997C}" dt="2022-03-01T11:01:57.910" v="1388"/>
          <ac:spMkLst>
            <pc:docMk/>
            <pc:sldMk cId="3824104244" sldId="997"/>
            <ac:spMk id="8" creationId="{00000000-0000-0000-0000-000000000000}"/>
          </ac:spMkLst>
        </pc:spChg>
        <pc:graphicFrameChg chg="mod">
          <ac:chgData name="jane matthews" userId="dc340450f03d5840" providerId="LiveId" clId="{526F87F0-0F9D-463C-BA05-F581B369997C}" dt="2022-03-01T11:06:30.394" v="1658" actId="962"/>
          <ac:graphicFrameMkLst>
            <pc:docMk/>
            <pc:sldMk cId="3824104244" sldId="997"/>
            <ac:graphicFrameMk id="7" creationId="{00000000-0000-0000-0000-000000000000}"/>
          </ac:graphicFrameMkLst>
        </pc:graphicFrameChg>
      </pc:sldChg>
      <pc:sldChg chg="modSp mod">
        <pc:chgData name="jane matthews" userId="dc340450f03d5840" providerId="LiveId" clId="{526F87F0-0F9D-463C-BA05-F581B369997C}" dt="2022-03-01T11:09:23.496" v="2376" actId="962"/>
        <pc:sldMkLst>
          <pc:docMk/>
          <pc:sldMk cId="1698370632" sldId="999"/>
        </pc:sldMkLst>
        <pc:picChg chg="mod">
          <ac:chgData name="jane matthews" userId="dc340450f03d5840" providerId="LiveId" clId="{526F87F0-0F9D-463C-BA05-F581B369997C}" dt="2022-03-01T11:09:23.496" v="2376" actId="962"/>
          <ac:picMkLst>
            <pc:docMk/>
            <pc:sldMk cId="1698370632" sldId="999"/>
            <ac:picMk id="7" creationId="{B362C580-A355-40BA-9CC5-AD74D7931C45}"/>
          </ac:picMkLst>
        </pc:picChg>
      </pc:sldChg>
      <pc:sldChg chg="modSp mod">
        <pc:chgData name="jane matthews" userId="dc340450f03d5840" providerId="LiveId" clId="{526F87F0-0F9D-463C-BA05-F581B369997C}" dt="2022-03-01T11:17:32.032" v="3329" actId="20577"/>
        <pc:sldMkLst>
          <pc:docMk/>
          <pc:sldMk cId="4179418616" sldId="1003"/>
        </pc:sldMkLst>
        <pc:spChg chg="mod">
          <ac:chgData name="jane matthews" userId="dc340450f03d5840" providerId="LiveId" clId="{526F87F0-0F9D-463C-BA05-F581B369997C}" dt="2022-03-01T11:17:32.032" v="3329" actId="20577"/>
          <ac:spMkLst>
            <pc:docMk/>
            <pc:sldMk cId="4179418616" sldId="1003"/>
            <ac:spMk id="5" creationId="{20611B4A-4F73-465B-BD60-C0DE786787AB}"/>
          </ac:spMkLst>
        </pc:spChg>
      </pc:sldChg>
      <pc:sldChg chg="delSp modSp mod">
        <pc:chgData name="jane matthews" userId="dc340450f03d5840" providerId="LiveId" clId="{526F87F0-0F9D-463C-BA05-F581B369997C}" dt="2022-03-01T11:01:41.559" v="1384"/>
        <pc:sldMkLst>
          <pc:docMk/>
          <pc:sldMk cId="2890358869" sldId="1013"/>
        </pc:sldMkLst>
        <pc:spChg chg="ord">
          <ac:chgData name="jane matthews" userId="dc340450f03d5840" providerId="LiveId" clId="{526F87F0-0F9D-463C-BA05-F581B369997C}" dt="2022-03-01T10:59:49.597" v="1054"/>
          <ac:spMkLst>
            <pc:docMk/>
            <pc:sldMk cId="2890358869" sldId="1013"/>
            <ac:spMk id="2" creationId="{B9A0E6F1-B771-4E35-85BC-B01504D3DD82}"/>
          </ac:spMkLst>
        </pc:spChg>
        <pc:spChg chg="del">
          <ac:chgData name="jane matthews" userId="dc340450f03d5840" providerId="LiveId" clId="{526F87F0-0F9D-463C-BA05-F581B369997C}" dt="2022-03-01T11:01:35.777" v="1381" actId="478"/>
          <ac:spMkLst>
            <pc:docMk/>
            <pc:sldMk cId="2890358869" sldId="1013"/>
            <ac:spMk id="3" creationId="{A7908FBF-C8ED-49C9-9881-3D814E1F2BA5}"/>
          </ac:spMkLst>
        </pc:spChg>
        <pc:spChg chg="ord">
          <ac:chgData name="jane matthews" userId="dc340450f03d5840" providerId="LiveId" clId="{526F87F0-0F9D-463C-BA05-F581B369997C}" dt="2022-03-01T11:01:26.524" v="1377"/>
          <ac:spMkLst>
            <pc:docMk/>
            <pc:sldMk cId="2890358869" sldId="1013"/>
            <ac:spMk id="8" creationId="{00000000-0000-0000-0000-000000000000}"/>
          </ac:spMkLst>
        </pc:spChg>
        <pc:spChg chg="ord">
          <ac:chgData name="jane matthews" userId="dc340450f03d5840" providerId="LiveId" clId="{526F87F0-0F9D-463C-BA05-F581B369997C}" dt="2022-03-01T11:01:41.559" v="1384"/>
          <ac:spMkLst>
            <pc:docMk/>
            <pc:sldMk cId="2890358869" sldId="1013"/>
            <ac:spMk id="9" creationId="{960EE352-CB6E-49B3-8570-CB21AC649ABD}"/>
          </ac:spMkLst>
        </pc:spChg>
        <pc:grpChg chg="ord">
          <ac:chgData name="jane matthews" userId="dc340450f03d5840" providerId="LiveId" clId="{526F87F0-0F9D-463C-BA05-F581B369997C}" dt="2022-03-01T11:01:30.334" v="1380"/>
          <ac:grpSpMkLst>
            <pc:docMk/>
            <pc:sldMk cId="2890358869" sldId="1013"/>
            <ac:grpSpMk id="4" creationId="{F6EC704E-5650-4CF7-804A-B17D2137C1A5}"/>
          </ac:grpSpMkLst>
        </pc:grpChg>
        <pc:graphicFrameChg chg="mod">
          <ac:chgData name="jane matthews" userId="dc340450f03d5840" providerId="LiveId" clId="{526F87F0-0F9D-463C-BA05-F581B369997C}" dt="2022-03-01T11:01:18.714" v="1376" actId="962"/>
          <ac:graphicFrameMkLst>
            <pc:docMk/>
            <pc:sldMk cId="2890358869" sldId="1013"/>
            <ac:graphicFrameMk id="7" creationId="{00000000-0000-0000-0000-000000000000}"/>
          </ac:graphicFrameMkLst>
        </pc:graphicFrameChg>
      </pc:sldChg>
      <pc:sldChg chg="addSp modSp mod">
        <pc:chgData name="jane matthews" userId="dc340450f03d5840" providerId="LiveId" clId="{526F87F0-0F9D-463C-BA05-F581B369997C}" dt="2022-03-01T11:15:36.845" v="3106" actId="962"/>
        <pc:sldMkLst>
          <pc:docMk/>
          <pc:sldMk cId="4135208184" sldId="1014"/>
        </pc:sldMkLst>
        <pc:spChg chg="mod">
          <ac:chgData name="jane matthews" userId="dc340450f03d5840" providerId="LiveId" clId="{526F87F0-0F9D-463C-BA05-F581B369997C}" dt="2022-03-01T11:15:03.096" v="2868" actId="164"/>
          <ac:spMkLst>
            <pc:docMk/>
            <pc:sldMk cId="4135208184" sldId="1014"/>
            <ac:spMk id="3" creationId="{00000000-0000-0000-0000-000000000000}"/>
          </ac:spMkLst>
        </pc:spChg>
        <pc:spChg chg="mod">
          <ac:chgData name="jane matthews" userId="dc340450f03d5840" providerId="LiveId" clId="{526F87F0-0F9D-463C-BA05-F581B369997C}" dt="2022-03-01T11:15:03.096" v="2868" actId="164"/>
          <ac:spMkLst>
            <pc:docMk/>
            <pc:sldMk cId="4135208184" sldId="1014"/>
            <ac:spMk id="8" creationId="{00000000-0000-0000-0000-000000000000}"/>
          </ac:spMkLst>
        </pc:spChg>
        <pc:spChg chg="mod">
          <ac:chgData name="jane matthews" userId="dc340450f03d5840" providerId="LiveId" clId="{526F87F0-0F9D-463C-BA05-F581B369997C}" dt="2022-03-01T11:15:03.096" v="2868" actId="164"/>
          <ac:spMkLst>
            <pc:docMk/>
            <pc:sldMk cId="4135208184" sldId="1014"/>
            <ac:spMk id="30" creationId="{3C14F74E-1A59-464D-A009-5D66F39D95CF}"/>
          </ac:spMkLst>
        </pc:spChg>
        <pc:spChg chg="mod">
          <ac:chgData name="jane matthews" userId="dc340450f03d5840" providerId="LiveId" clId="{526F87F0-0F9D-463C-BA05-F581B369997C}" dt="2022-03-01T11:15:03.096" v="2868" actId="164"/>
          <ac:spMkLst>
            <pc:docMk/>
            <pc:sldMk cId="4135208184" sldId="1014"/>
            <ac:spMk id="31" creationId="{00000000-0000-0000-0000-000000000000}"/>
          </ac:spMkLst>
        </pc:spChg>
        <pc:spChg chg="mod">
          <ac:chgData name="jane matthews" userId="dc340450f03d5840" providerId="LiveId" clId="{526F87F0-0F9D-463C-BA05-F581B369997C}" dt="2022-03-01T11:15:03.096" v="2868" actId="164"/>
          <ac:spMkLst>
            <pc:docMk/>
            <pc:sldMk cId="4135208184" sldId="1014"/>
            <ac:spMk id="33" creationId="{EACDB3FD-5E8F-4F6A-911B-95ED12CD6BA9}"/>
          </ac:spMkLst>
        </pc:spChg>
        <pc:spChg chg="mod">
          <ac:chgData name="jane matthews" userId="dc340450f03d5840" providerId="LiveId" clId="{526F87F0-0F9D-463C-BA05-F581B369997C}" dt="2022-03-01T11:15:03.096" v="2868" actId="164"/>
          <ac:spMkLst>
            <pc:docMk/>
            <pc:sldMk cId="4135208184" sldId="1014"/>
            <ac:spMk id="34" creationId="{DBE12D5A-C1A3-4FF1-8194-71CF48A1CFFF}"/>
          </ac:spMkLst>
        </pc:spChg>
        <pc:spChg chg="mod">
          <ac:chgData name="jane matthews" userId="dc340450f03d5840" providerId="LiveId" clId="{526F87F0-0F9D-463C-BA05-F581B369997C}" dt="2022-03-01T11:15:03.096" v="2868" actId="164"/>
          <ac:spMkLst>
            <pc:docMk/>
            <pc:sldMk cId="4135208184" sldId="1014"/>
            <ac:spMk id="36" creationId="{886CF1CA-A07C-40CA-9B4D-AA180368B594}"/>
          </ac:spMkLst>
        </pc:spChg>
        <pc:spChg chg="mod">
          <ac:chgData name="jane matthews" userId="dc340450f03d5840" providerId="LiveId" clId="{526F87F0-0F9D-463C-BA05-F581B369997C}" dt="2022-03-01T11:15:03.096" v="2868" actId="164"/>
          <ac:spMkLst>
            <pc:docMk/>
            <pc:sldMk cId="4135208184" sldId="1014"/>
            <ac:spMk id="37" creationId="{9EEBA0FA-D70B-4E95-A4B6-AD54DDD7852C}"/>
          </ac:spMkLst>
        </pc:spChg>
        <pc:spChg chg="mod">
          <ac:chgData name="jane matthews" userId="dc340450f03d5840" providerId="LiveId" clId="{526F87F0-0F9D-463C-BA05-F581B369997C}" dt="2022-03-01T11:15:03.096" v="2868" actId="164"/>
          <ac:spMkLst>
            <pc:docMk/>
            <pc:sldMk cId="4135208184" sldId="1014"/>
            <ac:spMk id="39" creationId="{C24881EE-2247-477D-A0DA-0EFFCD871B98}"/>
          </ac:spMkLst>
        </pc:spChg>
        <pc:spChg chg="mod">
          <ac:chgData name="jane matthews" userId="dc340450f03d5840" providerId="LiveId" clId="{526F87F0-0F9D-463C-BA05-F581B369997C}" dt="2022-03-01T11:15:03.096" v="2868" actId="164"/>
          <ac:spMkLst>
            <pc:docMk/>
            <pc:sldMk cId="4135208184" sldId="1014"/>
            <ac:spMk id="42" creationId="{D80A9766-5741-480B-B780-F24D33F0F1D0}"/>
          </ac:spMkLst>
        </pc:spChg>
        <pc:spChg chg="mod">
          <ac:chgData name="jane matthews" userId="dc340450f03d5840" providerId="LiveId" clId="{526F87F0-0F9D-463C-BA05-F581B369997C}" dt="2022-03-01T11:15:03.096" v="2868" actId="164"/>
          <ac:spMkLst>
            <pc:docMk/>
            <pc:sldMk cId="4135208184" sldId="1014"/>
            <ac:spMk id="44" creationId="{9B2163B2-EA8B-4C13-AA61-B6DC7F53623A}"/>
          </ac:spMkLst>
        </pc:spChg>
        <pc:spChg chg="mod">
          <ac:chgData name="jane matthews" userId="dc340450f03d5840" providerId="LiveId" clId="{526F87F0-0F9D-463C-BA05-F581B369997C}" dt="2022-03-01T11:15:03.096" v="2868" actId="164"/>
          <ac:spMkLst>
            <pc:docMk/>
            <pc:sldMk cId="4135208184" sldId="1014"/>
            <ac:spMk id="46" creationId="{49D9D140-7C5E-46B2-8BE2-DFD60809357E}"/>
          </ac:spMkLst>
        </pc:spChg>
        <pc:spChg chg="mod">
          <ac:chgData name="jane matthews" userId="dc340450f03d5840" providerId="LiveId" clId="{526F87F0-0F9D-463C-BA05-F581B369997C}" dt="2022-03-01T11:15:03.096" v="2868" actId="164"/>
          <ac:spMkLst>
            <pc:docMk/>
            <pc:sldMk cId="4135208184" sldId="1014"/>
            <ac:spMk id="48" creationId="{52B24EFC-E400-464D-92F8-06EC691D0E4F}"/>
          </ac:spMkLst>
        </pc:spChg>
        <pc:spChg chg="mod">
          <ac:chgData name="jane matthews" userId="dc340450f03d5840" providerId="LiveId" clId="{526F87F0-0F9D-463C-BA05-F581B369997C}" dt="2022-03-01T11:15:03.096" v="2868" actId="164"/>
          <ac:spMkLst>
            <pc:docMk/>
            <pc:sldMk cId="4135208184" sldId="1014"/>
            <ac:spMk id="50" creationId="{291D5EB0-3BB7-4626-ABB6-03CEA99EF329}"/>
          </ac:spMkLst>
        </pc:spChg>
        <pc:spChg chg="mod">
          <ac:chgData name="jane matthews" userId="dc340450f03d5840" providerId="LiveId" clId="{526F87F0-0F9D-463C-BA05-F581B369997C}" dt="2022-03-01T11:15:03.096" v="2868" actId="164"/>
          <ac:spMkLst>
            <pc:docMk/>
            <pc:sldMk cId="4135208184" sldId="1014"/>
            <ac:spMk id="52" creationId="{663F1638-1336-4DCD-8AB8-291FF34586B6}"/>
          </ac:spMkLst>
        </pc:spChg>
        <pc:spChg chg="mod">
          <ac:chgData name="jane matthews" userId="dc340450f03d5840" providerId="LiveId" clId="{526F87F0-0F9D-463C-BA05-F581B369997C}" dt="2022-03-01T11:15:03.096" v="2868" actId="164"/>
          <ac:spMkLst>
            <pc:docMk/>
            <pc:sldMk cId="4135208184" sldId="1014"/>
            <ac:spMk id="54" creationId="{37AB7721-7AE7-4665-8859-EDFB9E6F8DEA}"/>
          </ac:spMkLst>
        </pc:spChg>
        <pc:spChg chg="mod">
          <ac:chgData name="jane matthews" userId="dc340450f03d5840" providerId="LiveId" clId="{526F87F0-0F9D-463C-BA05-F581B369997C}" dt="2022-03-01T11:15:03.096" v="2868" actId="164"/>
          <ac:spMkLst>
            <pc:docMk/>
            <pc:sldMk cId="4135208184" sldId="1014"/>
            <ac:spMk id="55" creationId="{06785462-BB5E-449F-9CEA-C73E4F8DAFCE}"/>
          </ac:spMkLst>
        </pc:spChg>
        <pc:spChg chg="mod">
          <ac:chgData name="jane matthews" userId="dc340450f03d5840" providerId="LiveId" clId="{526F87F0-0F9D-463C-BA05-F581B369997C}" dt="2022-03-01T11:15:03.096" v="2868" actId="164"/>
          <ac:spMkLst>
            <pc:docMk/>
            <pc:sldMk cId="4135208184" sldId="1014"/>
            <ac:spMk id="56" creationId="{CE650F83-6D93-4DB7-B08B-50E997616919}"/>
          </ac:spMkLst>
        </pc:spChg>
        <pc:spChg chg="mod">
          <ac:chgData name="jane matthews" userId="dc340450f03d5840" providerId="LiveId" clId="{526F87F0-0F9D-463C-BA05-F581B369997C}" dt="2022-03-01T11:15:03.096" v="2868" actId="164"/>
          <ac:spMkLst>
            <pc:docMk/>
            <pc:sldMk cId="4135208184" sldId="1014"/>
            <ac:spMk id="57" creationId="{F1003906-5C00-4E40-BC76-169C4AE7B222}"/>
          </ac:spMkLst>
        </pc:spChg>
        <pc:spChg chg="mod">
          <ac:chgData name="jane matthews" userId="dc340450f03d5840" providerId="LiveId" clId="{526F87F0-0F9D-463C-BA05-F581B369997C}" dt="2022-03-01T11:15:03.096" v="2868" actId="164"/>
          <ac:spMkLst>
            <pc:docMk/>
            <pc:sldMk cId="4135208184" sldId="1014"/>
            <ac:spMk id="58" creationId="{DC505458-9FDC-4885-AAB3-E56C958C4513}"/>
          </ac:spMkLst>
        </pc:spChg>
        <pc:grpChg chg="add mod">
          <ac:chgData name="jane matthews" userId="dc340450f03d5840" providerId="LiveId" clId="{526F87F0-0F9D-463C-BA05-F581B369997C}" dt="2022-03-01T11:15:36.845" v="3106" actId="962"/>
          <ac:grpSpMkLst>
            <pc:docMk/>
            <pc:sldMk cId="4135208184" sldId="1014"/>
            <ac:grpSpMk id="2" creationId="{1BAC3EBC-D586-4581-A1C0-B873EEAAE37A}"/>
          </ac:grpSpMkLst>
        </pc:grpChg>
        <pc:cxnChg chg="mod">
          <ac:chgData name="jane matthews" userId="dc340450f03d5840" providerId="LiveId" clId="{526F87F0-0F9D-463C-BA05-F581B369997C}" dt="2022-03-01T11:15:03.096" v="2868" actId="164"/>
          <ac:cxnSpMkLst>
            <pc:docMk/>
            <pc:sldMk cId="4135208184" sldId="1014"/>
            <ac:cxnSpMk id="40" creationId="{EF8BC3C0-A14B-4DED-ACBE-43456427A38B}"/>
          </ac:cxnSpMkLst>
        </pc:cxnChg>
        <pc:cxnChg chg="mod">
          <ac:chgData name="jane matthews" userId="dc340450f03d5840" providerId="LiveId" clId="{526F87F0-0F9D-463C-BA05-F581B369997C}" dt="2022-03-01T11:15:03.096" v="2868" actId="164"/>
          <ac:cxnSpMkLst>
            <pc:docMk/>
            <pc:sldMk cId="4135208184" sldId="1014"/>
            <ac:cxnSpMk id="43" creationId="{D2DDF441-751C-4D67-B1ED-F278018B201F}"/>
          </ac:cxnSpMkLst>
        </pc:cxnChg>
        <pc:cxnChg chg="mod">
          <ac:chgData name="jane matthews" userId="dc340450f03d5840" providerId="LiveId" clId="{526F87F0-0F9D-463C-BA05-F581B369997C}" dt="2022-03-01T11:15:03.096" v="2868" actId="164"/>
          <ac:cxnSpMkLst>
            <pc:docMk/>
            <pc:sldMk cId="4135208184" sldId="1014"/>
            <ac:cxnSpMk id="45" creationId="{8A11B84C-F65A-4E15-BFC9-771A75A39E45}"/>
          </ac:cxnSpMkLst>
        </pc:cxnChg>
        <pc:cxnChg chg="mod">
          <ac:chgData name="jane matthews" userId="dc340450f03d5840" providerId="LiveId" clId="{526F87F0-0F9D-463C-BA05-F581B369997C}" dt="2022-03-01T11:15:03.096" v="2868" actId="164"/>
          <ac:cxnSpMkLst>
            <pc:docMk/>
            <pc:sldMk cId="4135208184" sldId="1014"/>
            <ac:cxnSpMk id="47" creationId="{319C61A9-1798-4D2A-9C0E-443EE548541B}"/>
          </ac:cxnSpMkLst>
        </pc:cxnChg>
        <pc:cxnChg chg="mod">
          <ac:chgData name="jane matthews" userId="dc340450f03d5840" providerId="LiveId" clId="{526F87F0-0F9D-463C-BA05-F581B369997C}" dt="2022-03-01T11:15:03.096" v="2868" actId="164"/>
          <ac:cxnSpMkLst>
            <pc:docMk/>
            <pc:sldMk cId="4135208184" sldId="1014"/>
            <ac:cxnSpMk id="49" creationId="{97665C7E-E04A-49FD-9019-9E122892C12F}"/>
          </ac:cxnSpMkLst>
        </pc:cxnChg>
        <pc:cxnChg chg="mod">
          <ac:chgData name="jane matthews" userId="dc340450f03d5840" providerId="LiveId" clId="{526F87F0-0F9D-463C-BA05-F581B369997C}" dt="2022-03-01T11:15:03.096" v="2868" actId="164"/>
          <ac:cxnSpMkLst>
            <pc:docMk/>
            <pc:sldMk cId="4135208184" sldId="1014"/>
            <ac:cxnSpMk id="51" creationId="{ED69EA6F-BAEA-4477-BAD3-5B6B34A1B908}"/>
          </ac:cxnSpMkLst>
        </pc:cxnChg>
        <pc:cxnChg chg="mod">
          <ac:chgData name="jane matthews" userId="dc340450f03d5840" providerId="LiveId" clId="{526F87F0-0F9D-463C-BA05-F581B369997C}" dt="2022-03-01T11:15:03.096" v="2868" actId="164"/>
          <ac:cxnSpMkLst>
            <pc:docMk/>
            <pc:sldMk cId="4135208184" sldId="1014"/>
            <ac:cxnSpMk id="53" creationId="{CED1662F-D553-4519-BA83-BEE00DFE32C1}"/>
          </ac:cxnSpMkLst>
        </pc:cxnChg>
      </pc:sldChg>
      <pc:sldChg chg="addSp modSp mod">
        <pc:chgData name="jane matthews" userId="dc340450f03d5840" providerId="LiveId" clId="{526F87F0-0F9D-463C-BA05-F581B369997C}" dt="2022-03-01T11:16:57.593" v="3327" actId="962"/>
        <pc:sldMkLst>
          <pc:docMk/>
          <pc:sldMk cId="374188885" sldId="1015"/>
        </pc:sldMkLst>
        <pc:spChg chg="mod">
          <ac:chgData name="jane matthews" userId="dc340450f03d5840" providerId="LiveId" clId="{526F87F0-0F9D-463C-BA05-F581B369997C}" dt="2022-03-01T11:16:23.274" v="3107" actId="164"/>
          <ac:spMkLst>
            <pc:docMk/>
            <pc:sldMk cId="374188885" sldId="1015"/>
            <ac:spMk id="3" creationId="{00000000-0000-0000-0000-000000000000}"/>
          </ac:spMkLst>
        </pc:spChg>
        <pc:spChg chg="mod">
          <ac:chgData name="jane matthews" userId="dc340450f03d5840" providerId="LiveId" clId="{526F87F0-0F9D-463C-BA05-F581B369997C}" dt="2022-03-01T11:16:23.274" v="3107" actId="164"/>
          <ac:spMkLst>
            <pc:docMk/>
            <pc:sldMk cId="374188885" sldId="1015"/>
            <ac:spMk id="8" creationId="{00000000-0000-0000-0000-000000000000}"/>
          </ac:spMkLst>
        </pc:spChg>
        <pc:spChg chg="mod">
          <ac:chgData name="jane matthews" userId="dc340450f03d5840" providerId="LiveId" clId="{526F87F0-0F9D-463C-BA05-F581B369997C}" dt="2022-03-01T11:16:23.274" v="3107" actId="164"/>
          <ac:spMkLst>
            <pc:docMk/>
            <pc:sldMk cId="374188885" sldId="1015"/>
            <ac:spMk id="11" creationId="{00000000-0000-0000-0000-000000000000}"/>
          </ac:spMkLst>
        </pc:spChg>
        <pc:spChg chg="mod">
          <ac:chgData name="jane matthews" userId="dc340450f03d5840" providerId="LiveId" clId="{526F87F0-0F9D-463C-BA05-F581B369997C}" dt="2022-03-01T11:16:23.274" v="3107" actId="164"/>
          <ac:spMkLst>
            <pc:docMk/>
            <pc:sldMk cId="374188885" sldId="1015"/>
            <ac:spMk id="17" creationId="{00000000-0000-0000-0000-000000000000}"/>
          </ac:spMkLst>
        </pc:spChg>
        <pc:spChg chg="mod">
          <ac:chgData name="jane matthews" userId="dc340450f03d5840" providerId="LiveId" clId="{526F87F0-0F9D-463C-BA05-F581B369997C}" dt="2022-03-01T11:16:23.274" v="3107" actId="164"/>
          <ac:spMkLst>
            <pc:docMk/>
            <pc:sldMk cId="374188885" sldId="1015"/>
            <ac:spMk id="18" creationId="{00000000-0000-0000-0000-000000000000}"/>
          </ac:spMkLst>
        </pc:spChg>
        <pc:spChg chg="mod">
          <ac:chgData name="jane matthews" userId="dc340450f03d5840" providerId="LiveId" clId="{526F87F0-0F9D-463C-BA05-F581B369997C}" dt="2022-03-01T11:16:23.274" v="3107" actId="164"/>
          <ac:spMkLst>
            <pc:docMk/>
            <pc:sldMk cId="374188885" sldId="1015"/>
            <ac:spMk id="19" creationId="{2F1FEDC6-8C0D-4C85-AFB6-AA7BF7705E05}"/>
          </ac:spMkLst>
        </pc:spChg>
        <pc:spChg chg="mod">
          <ac:chgData name="jane matthews" userId="dc340450f03d5840" providerId="LiveId" clId="{526F87F0-0F9D-463C-BA05-F581B369997C}" dt="2022-03-01T11:16:23.274" v="3107" actId="164"/>
          <ac:spMkLst>
            <pc:docMk/>
            <pc:sldMk cId="374188885" sldId="1015"/>
            <ac:spMk id="20" creationId="{00000000-0000-0000-0000-000000000000}"/>
          </ac:spMkLst>
        </pc:spChg>
        <pc:spChg chg="mod">
          <ac:chgData name="jane matthews" userId="dc340450f03d5840" providerId="LiveId" clId="{526F87F0-0F9D-463C-BA05-F581B369997C}" dt="2022-03-01T11:16:23.274" v="3107" actId="164"/>
          <ac:spMkLst>
            <pc:docMk/>
            <pc:sldMk cId="374188885" sldId="1015"/>
            <ac:spMk id="22" creationId="{CF993D00-64BC-4386-945F-871E45662C03}"/>
          </ac:spMkLst>
        </pc:spChg>
        <pc:spChg chg="mod">
          <ac:chgData name="jane matthews" userId="dc340450f03d5840" providerId="LiveId" clId="{526F87F0-0F9D-463C-BA05-F581B369997C}" dt="2022-03-01T11:16:23.274" v="3107" actId="164"/>
          <ac:spMkLst>
            <pc:docMk/>
            <pc:sldMk cId="374188885" sldId="1015"/>
            <ac:spMk id="24" creationId="{13BE224F-2E24-4CB4-AEB0-EBEB90157472}"/>
          </ac:spMkLst>
        </pc:spChg>
        <pc:spChg chg="mod">
          <ac:chgData name="jane matthews" userId="dc340450f03d5840" providerId="LiveId" clId="{526F87F0-0F9D-463C-BA05-F581B369997C}" dt="2022-03-01T11:16:23.274" v="3107" actId="164"/>
          <ac:spMkLst>
            <pc:docMk/>
            <pc:sldMk cId="374188885" sldId="1015"/>
            <ac:spMk id="27" creationId="{00000000-0000-0000-0000-000000000000}"/>
          </ac:spMkLst>
        </pc:spChg>
        <pc:spChg chg="mod">
          <ac:chgData name="jane matthews" userId="dc340450f03d5840" providerId="LiveId" clId="{526F87F0-0F9D-463C-BA05-F581B369997C}" dt="2022-03-01T11:16:23.274" v="3107" actId="164"/>
          <ac:spMkLst>
            <pc:docMk/>
            <pc:sldMk cId="374188885" sldId="1015"/>
            <ac:spMk id="28" creationId="{00000000-0000-0000-0000-000000000000}"/>
          </ac:spMkLst>
        </pc:spChg>
        <pc:spChg chg="mod">
          <ac:chgData name="jane matthews" userId="dc340450f03d5840" providerId="LiveId" clId="{526F87F0-0F9D-463C-BA05-F581B369997C}" dt="2022-03-01T11:16:23.274" v="3107" actId="164"/>
          <ac:spMkLst>
            <pc:docMk/>
            <pc:sldMk cId="374188885" sldId="1015"/>
            <ac:spMk id="29" creationId="{5A1C1A69-2464-43C3-9D28-8DE7825C9C6E}"/>
          </ac:spMkLst>
        </pc:spChg>
        <pc:spChg chg="mod">
          <ac:chgData name="jane matthews" userId="dc340450f03d5840" providerId="LiveId" clId="{526F87F0-0F9D-463C-BA05-F581B369997C}" dt="2022-03-01T11:16:23.274" v="3107" actId="164"/>
          <ac:spMkLst>
            <pc:docMk/>
            <pc:sldMk cId="374188885" sldId="1015"/>
            <ac:spMk id="31" creationId="{00000000-0000-0000-0000-000000000000}"/>
          </ac:spMkLst>
        </pc:spChg>
        <pc:spChg chg="mod">
          <ac:chgData name="jane matthews" userId="dc340450f03d5840" providerId="LiveId" clId="{526F87F0-0F9D-463C-BA05-F581B369997C}" dt="2022-03-01T11:16:23.274" v="3107" actId="164"/>
          <ac:spMkLst>
            <pc:docMk/>
            <pc:sldMk cId="374188885" sldId="1015"/>
            <ac:spMk id="32" creationId="{00000000-0000-0000-0000-000000000000}"/>
          </ac:spMkLst>
        </pc:spChg>
        <pc:spChg chg="mod">
          <ac:chgData name="jane matthews" userId="dc340450f03d5840" providerId="LiveId" clId="{526F87F0-0F9D-463C-BA05-F581B369997C}" dt="2022-03-01T11:16:23.274" v="3107" actId="164"/>
          <ac:spMkLst>
            <pc:docMk/>
            <pc:sldMk cId="374188885" sldId="1015"/>
            <ac:spMk id="33" creationId="{5D6F7D02-E460-4B08-884B-63585E958D86}"/>
          </ac:spMkLst>
        </pc:spChg>
        <pc:spChg chg="mod">
          <ac:chgData name="jane matthews" userId="dc340450f03d5840" providerId="LiveId" clId="{526F87F0-0F9D-463C-BA05-F581B369997C}" dt="2022-03-01T11:16:23.274" v="3107" actId="164"/>
          <ac:spMkLst>
            <pc:docMk/>
            <pc:sldMk cId="374188885" sldId="1015"/>
            <ac:spMk id="35" creationId="{00000000-0000-0000-0000-000000000000}"/>
          </ac:spMkLst>
        </pc:spChg>
        <pc:spChg chg="mod">
          <ac:chgData name="jane matthews" userId="dc340450f03d5840" providerId="LiveId" clId="{526F87F0-0F9D-463C-BA05-F581B369997C}" dt="2022-03-01T11:16:23.274" v="3107" actId="164"/>
          <ac:spMkLst>
            <pc:docMk/>
            <pc:sldMk cId="374188885" sldId="1015"/>
            <ac:spMk id="36" creationId="{5756CAF7-13F8-49CB-8067-E035EA5ACA4B}"/>
          </ac:spMkLst>
        </pc:spChg>
        <pc:spChg chg="mod">
          <ac:chgData name="jane matthews" userId="dc340450f03d5840" providerId="LiveId" clId="{526F87F0-0F9D-463C-BA05-F581B369997C}" dt="2022-03-01T11:16:23.274" v="3107" actId="164"/>
          <ac:spMkLst>
            <pc:docMk/>
            <pc:sldMk cId="374188885" sldId="1015"/>
            <ac:spMk id="38" creationId="{00000000-0000-0000-0000-000000000000}"/>
          </ac:spMkLst>
        </pc:spChg>
        <pc:spChg chg="mod">
          <ac:chgData name="jane matthews" userId="dc340450f03d5840" providerId="LiveId" clId="{526F87F0-0F9D-463C-BA05-F581B369997C}" dt="2022-03-01T11:16:23.274" v="3107" actId="164"/>
          <ac:spMkLst>
            <pc:docMk/>
            <pc:sldMk cId="374188885" sldId="1015"/>
            <ac:spMk id="39" creationId="{EAE1EFF1-9344-4E3F-B6A0-F0C2116FA37F}"/>
          </ac:spMkLst>
        </pc:spChg>
        <pc:spChg chg="mod">
          <ac:chgData name="jane matthews" userId="dc340450f03d5840" providerId="LiveId" clId="{526F87F0-0F9D-463C-BA05-F581B369997C}" dt="2022-03-01T11:16:23.274" v="3107" actId="164"/>
          <ac:spMkLst>
            <pc:docMk/>
            <pc:sldMk cId="374188885" sldId="1015"/>
            <ac:spMk id="41" creationId="{00000000-0000-0000-0000-000000000000}"/>
          </ac:spMkLst>
        </pc:spChg>
        <pc:grpChg chg="add mod">
          <ac:chgData name="jane matthews" userId="dc340450f03d5840" providerId="LiveId" clId="{526F87F0-0F9D-463C-BA05-F581B369997C}" dt="2022-03-01T11:16:57.593" v="3327" actId="962"/>
          <ac:grpSpMkLst>
            <pc:docMk/>
            <pc:sldMk cId="374188885" sldId="1015"/>
            <ac:grpSpMk id="2" creationId="{EFEBADCD-ABF7-4E8A-AAA3-02526606EB3E}"/>
          </ac:grpSpMkLst>
        </pc:grpChg>
        <pc:cxnChg chg="mod">
          <ac:chgData name="jane matthews" userId="dc340450f03d5840" providerId="LiveId" clId="{526F87F0-0F9D-463C-BA05-F581B369997C}" dt="2022-03-01T11:16:23.274" v="3107" actId="164"/>
          <ac:cxnSpMkLst>
            <pc:docMk/>
            <pc:sldMk cId="374188885" sldId="1015"/>
            <ac:cxnSpMk id="16" creationId="{AB825426-8DDF-40D9-8BB4-DC0822AD520E}"/>
          </ac:cxnSpMkLst>
        </pc:cxnChg>
        <pc:cxnChg chg="mod">
          <ac:chgData name="jane matthews" userId="dc340450f03d5840" providerId="LiveId" clId="{526F87F0-0F9D-463C-BA05-F581B369997C}" dt="2022-03-01T11:16:23.274" v="3107" actId="164"/>
          <ac:cxnSpMkLst>
            <pc:docMk/>
            <pc:sldMk cId="374188885" sldId="1015"/>
            <ac:cxnSpMk id="21" creationId="{87551EF3-DBBC-4007-BC3C-CA99A7954E2B}"/>
          </ac:cxnSpMkLst>
        </pc:cxnChg>
        <pc:cxnChg chg="mod">
          <ac:chgData name="jane matthews" userId="dc340450f03d5840" providerId="LiveId" clId="{526F87F0-0F9D-463C-BA05-F581B369997C}" dt="2022-03-01T11:16:23.274" v="3107" actId="164"/>
          <ac:cxnSpMkLst>
            <pc:docMk/>
            <pc:sldMk cId="374188885" sldId="1015"/>
            <ac:cxnSpMk id="23" creationId="{7F78C483-2366-46AC-B8A1-DA2BBC2CC04C}"/>
          </ac:cxnSpMkLst>
        </pc:cxnChg>
        <pc:cxnChg chg="mod">
          <ac:chgData name="jane matthews" userId="dc340450f03d5840" providerId="LiveId" clId="{526F87F0-0F9D-463C-BA05-F581B369997C}" dt="2022-03-01T11:16:23.274" v="3107" actId="164"/>
          <ac:cxnSpMkLst>
            <pc:docMk/>
            <pc:sldMk cId="374188885" sldId="1015"/>
            <ac:cxnSpMk id="26" creationId="{574C35F7-4C6B-4F81-B3A0-0E0E6D47C6FF}"/>
          </ac:cxnSpMkLst>
        </pc:cxnChg>
        <pc:cxnChg chg="mod">
          <ac:chgData name="jane matthews" userId="dc340450f03d5840" providerId="LiveId" clId="{526F87F0-0F9D-463C-BA05-F581B369997C}" dt="2022-03-01T11:16:23.274" v="3107" actId="164"/>
          <ac:cxnSpMkLst>
            <pc:docMk/>
            <pc:sldMk cId="374188885" sldId="1015"/>
            <ac:cxnSpMk id="30" creationId="{8BFB3853-C4D4-4EDC-9439-C9D058C9D1B6}"/>
          </ac:cxnSpMkLst>
        </pc:cxnChg>
        <pc:cxnChg chg="mod">
          <ac:chgData name="jane matthews" userId="dc340450f03d5840" providerId="LiveId" clId="{526F87F0-0F9D-463C-BA05-F581B369997C}" dt="2022-03-01T11:16:23.274" v="3107" actId="164"/>
          <ac:cxnSpMkLst>
            <pc:docMk/>
            <pc:sldMk cId="374188885" sldId="1015"/>
            <ac:cxnSpMk id="34" creationId="{E310F905-C2B5-4ECF-B5E0-95237580A290}"/>
          </ac:cxnSpMkLst>
        </pc:cxnChg>
        <pc:cxnChg chg="mod">
          <ac:chgData name="jane matthews" userId="dc340450f03d5840" providerId="LiveId" clId="{526F87F0-0F9D-463C-BA05-F581B369997C}" dt="2022-03-01T11:16:23.274" v="3107" actId="164"/>
          <ac:cxnSpMkLst>
            <pc:docMk/>
            <pc:sldMk cId="374188885" sldId="1015"/>
            <ac:cxnSpMk id="37" creationId="{BD547A83-3CB3-4E58-A0E3-09A63D44A8EA}"/>
          </ac:cxnSpMkLst>
        </pc:cxnChg>
      </pc:sldChg>
      <pc:sldChg chg="addSp modSp mod">
        <pc:chgData name="jane matthews" userId="dc340450f03d5840" providerId="LiveId" clId="{526F87F0-0F9D-463C-BA05-F581B369997C}" dt="2022-03-01T10:57:58.280" v="1049"/>
        <pc:sldMkLst>
          <pc:docMk/>
          <pc:sldMk cId="2904007966" sldId="1016"/>
        </pc:sldMkLst>
        <pc:spChg chg="mod">
          <ac:chgData name="jane matthews" userId="dc340450f03d5840" providerId="LiveId" clId="{526F87F0-0F9D-463C-BA05-F581B369997C}" dt="2022-03-01T10:57:46.797" v="1046" actId="164"/>
          <ac:spMkLst>
            <pc:docMk/>
            <pc:sldMk cId="2904007966" sldId="1016"/>
            <ac:spMk id="2" creationId="{E2AF01DE-0CEF-4D88-8109-B300F1ED5DC0}"/>
          </ac:spMkLst>
        </pc:spChg>
        <pc:spChg chg="mod">
          <ac:chgData name="jane matthews" userId="dc340450f03d5840" providerId="LiveId" clId="{526F87F0-0F9D-463C-BA05-F581B369997C}" dt="2022-03-01T10:57:46.797" v="1046" actId="164"/>
          <ac:spMkLst>
            <pc:docMk/>
            <pc:sldMk cId="2904007966" sldId="1016"/>
            <ac:spMk id="15" creationId="{BEDC4927-3862-468B-8B55-95557A45FF59}"/>
          </ac:spMkLst>
        </pc:spChg>
        <pc:spChg chg="mod">
          <ac:chgData name="jane matthews" userId="dc340450f03d5840" providerId="LiveId" clId="{526F87F0-0F9D-463C-BA05-F581B369997C}" dt="2022-03-01T10:57:46.797" v="1046" actId="164"/>
          <ac:spMkLst>
            <pc:docMk/>
            <pc:sldMk cId="2904007966" sldId="1016"/>
            <ac:spMk id="16" creationId="{184853D9-6BC2-4C6C-A7E7-4C9C0F8C967E}"/>
          </ac:spMkLst>
        </pc:spChg>
        <pc:spChg chg="mod">
          <ac:chgData name="jane matthews" userId="dc340450f03d5840" providerId="LiveId" clId="{526F87F0-0F9D-463C-BA05-F581B369997C}" dt="2022-03-01T10:57:46.797" v="1046" actId="164"/>
          <ac:spMkLst>
            <pc:docMk/>
            <pc:sldMk cId="2904007966" sldId="1016"/>
            <ac:spMk id="17" creationId="{BF153233-D177-4057-AC02-79C12C494F2E}"/>
          </ac:spMkLst>
        </pc:spChg>
        <pc:spChg chg="mod">
          <ac:chgData name="jane matthews" userId="dc340450f03d5840" providerId="LiveId" clId="{526F87F0-0F9D-463C-BA05-F581B369997C}" dt="2022-03-01T10:57:46.797" v="1046" actId="164"/>
          <ac:spMkLst>
            <pc:docMk/>
            <pc:sldMk cId="2904007966" sldId="1016"/>
            <ac:spMk id="18" creationId="{8A8AB8F1-0C60-4DE8-BCB1-5E61388E532E}"/>
          </ac:spMkLst>
        </pc:spChg>
        <pc:spChg chg="mod">
          <ac:chgData name="jane matthews" userId="dc340450f03d5840" providerId="LiveId" clId="{526F87F0-0F9D-463C-BA05-F581B369997C}" dt="2022-03-01T10:57:46.797" v="1046" actId="164"/>
          <ac:spMkLst>
            <pc:docMk/>
            <pc:sldMk cId="2904007966" sldId="1016"/>
            <ac:spMk id="19" creationId="{406FB2E6-7FE1-4929-843E-A423974F7A15}"/>
          </ac:spMkLst>
        </pc:spChg>
        <pc:spChg chg="mod">
          <ac:chgData name="jane matthews" userId="dc340450f03d5840" providerId="LiveId" clId="{526F87F0-0F9D-463C-BA05-F581B369997C}" dt="2022-03-01T10:57:46.797" v="1046" actId="164"/>
          <ac:spMkLst>
            <pc:docMk/>
            <pc:sldMk cId="2904007966" sldId="1016"/>
            <ac:spMk id="20" creationId="{AD1B9B1B-FBC7-43ED-9F1D-A863EB55419F}"/>
          </ac:spMkLst>
        </pc:spChg>
        <pc:spChg chg="mod">
          <ac:chgData name="jane matthews" userId="dc340450f03d5840" providerId="LiveId" clId="{526F87F0-0F9D-463C-BA05-F581B369997C}" dt="2022-03-01T10:57:46.797" v="1046" actId="164"/>
          <ac:spMkLst>
            <pc:docMk/>
            <pc:sldMk cId="2904007966" sldId="1016"/>
            <ac:spMk id="21" creationId="{DB76B02C-E173-4760-9BD5-3A19A4492067}"/>
          </ac:spMkLst>
        </pc:spChg>
        <pc:spChg chg="mod">
          <ac:chgData name="jane matthews" userId="dc340450f03d5840" providerId="LiveId" clId="{526F87F0-0F9D-463C-BA05-F581B369997C}" dt="2022-03-01T10:57:46.797" v="1046" actId="164"/>
          <ac:spMkLst>
            <pc:docMk/>
            <pc:sldMk cId="2904007966" sldId="1016"/>
            <ac:spMk id="22" creationId="{6E33AB3D-2A28-44EC-8FA0-DDCAEF0908AA}"/>
          </ac:spMkLst>
        </pc:spChg>
        <pc:spChg chg="mod">
          <ac:chgData name="jane matthews" userId="dc340450f03d5840" providerId="LiveId" clId="{526F87F0-0F9D-463C-BA05-F581B369997C}" dt="2022-03-01T10:57:46.797" v="1046" actId="164"/>
          <ac:spMkLst>
            <pc:docMk/>
            <pc:sldMk cId="2904007966" sldId="1016"/>
            <ac:spMk id="25" creationId="{518C7088-C112-48D9-B829-9696988AE303}"/>
          </ac:spMkLst>
        </pc:spChg>
        <pc:spChg chg="mod">
          <ac:chgData name="jane matthews" userId="dc340450f03d5840" providerId="LiveId" clId="{526F87F0-0F9D-463C-BA05-F581B369997C}" dt="2022-03-01T10:57:46.797" v="1046" actId="164"/>
          <ac:spMkLst>
            <pc:docMk/>
            <pc:sldMk cId="2904007966" sldId="1016"/>
            <ac:spMk id="26" creationId="{08EC9D2E-8C86-4ACF-BD96-53995EB06C09}"/>
          </ac:spMkLst>
        </pc:spChg>
        <pc:spChg chg="mod">
          <ac:chgData name="jane matthews" userId="dc340450f03d5840" providerId="LiveId" clId="{526F87F0-0F9D-463C-BA05-F581B369997C}" dt="2022-03-01T10:57:46.797" v="1046" actId="164"/>
          <ac:spMkLst>
            <pc:docMk/>
            <pc:sldMk cId="2904007966" sldId="1016"/>
            <ac:spMk id="28" creationId="{67D901F6-C538-4F93-8C6D-7E1B107605AE}"/>
          </ac:spMkLst>
        </pc:spChg>
        <pc:spChg chg="mod">
          <ac:chgData name="jane matthews" userId="dc340450f03d5840" providerId="LiveId" clId="{526F87F0-0F9D-463C-BA05-F581B369997C}" dt="2022-03-01T10:57:46.797" v="1046" actId="164"/>
          <ac:spMkLst>
            <pc:docMk/>
            <pc:sldMk cId="2904007966" sldId="1016"/>
            <ac:spMk id="30" creationId="{A84FF46C-B28C-4262-B153-0E07A3BAAFFC}"/>
          </ac:spMkLst>
        </pc:spChg>
        <pc:spChg chg="mod">
          <ac:chgData name="jane matthews" userId="dc340450f03d5840" providerId="LiveId" clId="{526F87F0-0F9D-463C-BA05-F581B369997C}" dt="2022-03-01T10:57:46.797" v="1046" actId="164"/>
          <ac:spMkLst>
            <pc:docMk/>
            <pc:sldMk cId="2904007966" sldId="1016"/>
            <ac:spMk id="32" creationId="{F435F85D-9C91-4EB7-B2C0-8E00F2792A14}"/>
          </ac:spMkLst>
        </pc:spChg>
        <pc:spChg chg="mod">
          <ac:chgData name="jane matthews" userId="dc340450f03d5840" providerId="LiveId" clId="{526F87F0-0F9D-463C-BA05-F581B369997C}" dt="2022-03-01T10:57:46.797" v="1046" actId="164"/>
          <ac:spMkLst>
            <pc:docMk/>
            <pc:sldMk cId="2904007966" sldId="1016"/>
            <ac:spMk id="36" creationId="{9DC5D99E-2831-4A1C-8D7E-1325AA364603}"/>
          </ac:spMkLst>
        </pc:spChg>
        <pc:spChg chg="ord">
          <ac:chgData name="jane matthews" userId="dc340450f03d5840" providerId="LiveId" clId="{526F87F0-0F9D-463C-BA05-F581B369997C}" dt="2022-03-01T10:56:45.859" v="1045"/>
          <ac:spMkLst>
            <pc:docMk/>
            <pc:sldMk cId="2904007966" sldId="1016"/>
            <ac:spMk id="37" creationId="{A3FA6DDA-1138-4749-A638-9B5D197BC41C}"/>
          </ac:spMkLst>
        </pc:spChg>
        <pc:grpChg chg="add mod">
          <ac:chgData name="jane matthews" userId="dc340450f03d5840" providerId="LiveId" clId="{526F87F0-0F9D-463C-BA05-F581B369997C}" dt="2022-03-01T10:57:50.175" v="1048" actId="962"/>
          <ac:grpSpMkLst>
            <pc:docMk/>
            <pc:sldMk cId="2904007966" sldId="1016"/>
            <ac:grpSpMk id="3" creationId="{78279867-B537-4A8A-9272-EEDD23B7185A}"/>
          </ac:grpSpMkLst>
        </pc:grpChg>
        <pc:grpChg chg="ord">
          <ac:chgData name="jane matthews" userId="dc340450f03d5840" providerId="LiveId" clId="{526F87F0-0F9D-463C-BA05-F581B369997C}" dt="2022-03-01T10:57:58.280" v="1049"/>
          <ac:grpSpMkLst>
            <pc:docMk/>
            <pc:sldMk cId="2904007966" sldId="1016"/>
            <ac:grpSpMk id="13" creationId="{8890E148-F774-4471-96DB-AB342B3AFB8B}"/>
          </ac:grpSpMkLst>
        </pc:grpChg>
        <pc:cxnChg chg="mod">
          <ac:chgData name="jane matthews" userId="dc340450f03d5840" providerId="LiveId" clId="{526F87F0-0F9D-463C-BA05-F581B369997C}" dt="2022-03-01T10:57:46.797" v="1046" actId="164"/>
          <ac:cxnSpMkLst>
            <pc:docMk/>
            <pc:sldMk cId="2904007966" sldId="1016"/>
            <ac:cxnSpMk id="27" creationId="{9747F3C5-7FFB-4D90-AA76-206E6062390E}"/>
          </ac:cxnSpMkLst>
        </pc:cxnChg>
        <pc:cxnChg chg="mod">
          <ac:chgData name="jane matthews" userId="dc340450f03d5840" providerId="LiveId" clId="{526F87F0-0F9D-463C-BA05-F581B369997C}" dt="2022-03-01T10:57:46.797" v="1046" actId="164"/>
          <ac:cxnSpMkLst>
            <pc:docMk/>
            <pc:sldMk cId="2904007966" sldId="1016"/>
            <ac:cxnSpMk id="29" creationId="{FF52DC1F-3040-4E49-B4D2-6C348D0E9F7E}"/>
          </ac:cxnSpMkLst>
        </pc:cxnChg>
        <pc:cxnChg chg="mod">
          <ac:chgData name="jane matthews" userId="dc340450f03d5840" providerId="LiveId" clId="{526F87F0-0F9D-463C-BA05-F581B369997C}" dt="2022-03-01T10:57:46.797" v="1046" actId="164"/>
          <ac:cxnSpMkLst>
            <pc:docMk/>
            <pc:sldMk cId="2904007966" sldId="1016"/>
            <ac:cxnSpMk id="33" creationId="{733B12B5-602E-497D-BC1E-FD17E4D6312A}"/>
          </ac:cxnSpMkLst>
        </pc:cxnChg>
        <pc:cxnChg chg="mod">
          <ac:chgData name="jane matthews" userId="dc340450f03d5840" providerId="LiveId" clId="{526F87F0-0F9D-463C-BA05-F581B369997C}" dt="2022-03-01T10:57:46.797" v="1046" actId="164"/>
          <ac:cxnSpMkLst>
            <pc:docMk/>
            <pc:sldMk cId="2904007966" sldId="1016"/>
            <ac:cxnSpMk id="34" creationId="{B785EAC7-CCAB-4B69-8DDE-E24C00163463}"/>
          </ac:cxnSpMkLst>
        </pc:cxnChg>
        <pc:cxnChg chg="mod">
          <ac:chgData name="jane matthews" userId="dc340450f03d5840" providerId="LiveId" clId="{526F87F0-0F9D-463C-BA05-F581B369997C}" dt="2022-03-01T10:57:46.797" v="1046" actId="164"/>
          <ac:cxnSpMkLst>
            <pc:docMk/>
            <pc:sldMk cId="2904007966" sldId="1016"/>
            <ac:cxnSpMk id="35" creationId="{45EADED7-26F7-42FB-83F0-9A82854EAE67}"/>
          </ac:cxnSpMkLst>
        </pc:cxnChg>
      </pc:sldChg>
      <pc:sldChg chg="modSp">
        <pc:chgData name="jane matthews" userId="dc340450f03d5840" providerId="LiveId" clId="{526F87F0-0F9D-463C-BA05-F581B369997C}" dt="2022-03-01T10:23:52.287" v="9"/>
        <pc:sldMkLst>
          <pc:docMk/>
          <pc:sldMk cId="498386602" sldId="1017"/>
        </pc:sldMkLst>
        <pc:picChg chg="mod">
          <ac:chgData name="jane matthews" userId="dc340450f03d5840" providerId="LiveId" clId="{526F87F0-0F9D-463C-BA05-F581B369997C}" dt="2022-03-01T10:23:52.287" v="9"/>
          <ac:picMkLst>
            <pc:docMk/>
            <pc:sldMk cId="498386602" sldId="1017"/>
            <ac:picMk id="12" creationId="{08B15F83-62E4-4FBA-84F5-82ADD0BB8E13}"/>
          </ac:picMkLst>
        </pc:picChg>
      </pc:sldChg>
      <pc:sldChg chg="modSp mod">
        <pc:chgData name="jane matthews" userId="dc340450f03d5840" providerId="LiveId" clId="{526F87F0-0F9D-463C-BA05-F581B369997C}" dt="2022-03-01T10:24:31.165" v="10"/>
        <pc:sldMkLst>
          <pc:docMk/>
          <pc:sldMk cId="848215878" sldId="1018"/>
        </pc:sldMkLst>
        <pc:picChg chg="ord">
          <ac:chgData name="jane matthews" userId="dc340450f03d5840" providerId="LiveId" clId="{526F87F0-0F9D-463C-BA05-F581B369997C}" dt="2022-03-01T10:24:31.165" v="10"/>
          <ac:picMkLst>
            <pc:docMk/>
            <pc:sldMk cId="848215878" sldId="1018"/>
            <ac:picMk id="11" creationId="{7E9031C1-516A-4418-AE78-FE1E05A3C76D}"/>
          </ac:picMkLst>
        </pc:picChg>
      </pc:sldChg>
      <pc:sldChg chg="modSp mod">
        <pc:chgData name="jane matthews" userId="dc340450f03d5840" providerId="LiveId" clId="{526F87F0-0F9D-463C-BA05-F581B369997C}" dt="2022-03-01T10:48:49.541" v="1004" actId="962"/>
        <pc:sldMkLst>
          <pc:docMk/>
          <pc:sldMk cId="3179750742" sldId="1019"/>
        </pc:sldMkLst>
        <pc:spChg chg="ord">
          <ac:chgData name="jane matthews" userId="dc340450f03d5840" providerId="LiveId" clId="{526F87F0-0F9D-463C-BA05-F581B369997C}" dt="2022-03-01T10:42:22.269" v="331"/>
          <ac:spMkLst>
            <pc:docMk/>
            <pc:sldMk cId="3179750742" sldId="1019"/>
            <ac:spMk id="8" creationId="{4DA628CE-4CF6-48BA-BEE4-96B54455D7B0}"/>
          </ac:spMkLst>
        </pc:spChg>
        <pc:spChg chg="ord">
          <ac:chgData name="jane matthews" userId="dc340450f03d5840" providerId="LiveId" clId="{526F87F0-0F9D-463C-BA05-F581B369997C}" dt="2022-03-01T10:41:40.688" v="168"/>
          <ac:spMkLst>
            <pc:docMk/>
            <pc:sldMk cId="3179750742" sldId="1019"/>
            <ac:spMk id="18" creationId="{0CE2E15D-C024-4697-83A7-C27DE1382907}"/>
          </ac:spMkLst>
        </pc:spChg>
        <pc:spChg chg="ord">
          <ac:chgData name="jane matthews" userId="dc340450f03d5840" providerId="LiveId" clId="{526F87F0-0F9D-463C-BA05-F581B369997C}" dt="2022-03-01T10:41:36.201" v="166"/>
          <ac:spMkLst>
            <pc:docMk/>
            <pc:sldMk cId="3179750742" sldId="1019"/>
            <ac:spMk id="19" creationId="{44793224-BED4-4788-809C-4C1726B7F94C}"/>
          </ac:spMkLst>
        </pc:spChg>
        <pc:grpChg chg="ord">
          <ac:chgData name="jane matthews" userId="dc340450f03d5840" providerId="LiveId" clId="{526F87F0-0F9D-463C-BA05-F581B369997C}" dt="2022-03-01T10:39:47.288" v="77"/>
          <ac:grpSpMkLst>
            <pc:docMk/>
            <pc:sldMk cId="3179750742" sldId="1019"/>
            <ac:grpSpMk id="11" creationId="{06F4867A-2740-4F33-9E1B-C2EF11EB28AB}"/>
          </ac:grpSpMkLst>
        </pc:grpChg>
        <pc:picChg chg="mod ord">
          <ac:chgData name="jane matthews" userId="dc340450f03d5840" providerId="LiveId" clId="{526F87F0-0F9D-463C-BA05-F581B369997C}" dt="2022-03-01T10:48:37.835" v="994" actId="962"/>
          <ac:picMkLst>
            <pc:docMk/>
            <pc:sldMk cId="3179750742" sldId="1019"/>
            <ac:picMk id="21" creationId="{7F7CEE99-DF71-42C1-8AC5-47062883B69D}"/>
          </ac:picMkLst>
        </pc:picChg>
        <pc:picChg chg="mod ord">
          <ac:chgData name="jane matthews" userId="dc340450f03d5840" providerId="LiveId" clId="{526F87F0-0F9D-463C-BA05-F581B369997C}" dt="2022-03-01T10:48:49.541" v="1004" actId="962"/>
          <ac:picMkLst>
            <pc:docMk/>
            <pc:sldMk cId="3179750742" sldId="1019"/>
            <ac:picMk id="23" creationId="{1B9A14E1-9B1E-4F50-8D47-F97F03148439}"/>
          </ac:picMkLst>
        </pc:picChg>
      </pc:sldChg>
      <pc:sldChg chg="modSp mod">
        <pc:chgData name="jane matthews" userId="dc340450f03d5840" providerId="LiveId" clId="{526F87F0-0F9D-463C-BA05-F581B369997C}" dt="2022-03-01T10:58:50.571" v="1051"/>
        <pc:sldMkLst>
          <pc:docMk/>
          <pc:sldMk cId="4218720535" sldId="1020"/>
        </pc:sldMkLst>
        <pc:picChg chg="ord">
          <ac:chgData name="jane matthews" userId="dc340450f03d5840" providerId="LiveId" clId="{526F87F0-0F9D-463C-BA05-F581B369997C}" dt="2022-03-01T10:58:50.571" v="1051"/>
          <ac:picMkLst>
            <pc:docMk/>
            <pc:sldMk cId="4218720535" sldId="1020"/>
            <ac:picMk id="8" creationId="{846C226D-74AE-4994-A248-8AB25ADA161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arol\Downloads\DinoAndNotDinoData.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rol\Downloads\DinoAndNotDinoData.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DinoAndNotDinoData!$B$1</c:f>
              <c:strCache>
                <c:ptCount val="1"/>
                <c:pt idx="0">
                  <c:v>y</c:v>
                </c:pt>
              </c:strCache>
            </c:strRef>
          </c:tx>
          <c:spPr>
            <a:ln w="19050" cap="rnd">
              <a:noFill/>
              <a:round/>
            </a:ln>
            <a:effectLst/>
          </c:spPr>
          <c:marker>
            <c:symbol val="circle"/>
            <c:size val="5"/>
            <c:spPr>
              <a:solidFill>
                <a:schemeClr val="accent6"/>
              </a:solidFill>
              <a:ln w="9525">
                <a:solidFill>
                  <a:schemeClr val="accent6"/>
                </a:solidFill>
              </a:ln>
              <a:effectLst/>
            </c:spPr>
          </c:marker>
          <c:xVal>
            <c:numRef>
              <c:f>DinoAndNotDinoData!$A$2:$A$143</c:f>
              <c:numCache>
                <c:formatCode>General</c:formatCode>
                <c:ptCount val="142"/>
                <c:pt idx="0">
                  <c:v>25.575540270000001</c:v>
                </c:pt>
                <c:pt idx="1">
                  <c:v>27.08626705</c:v>
                </c:pt>
                <c:pt idx="2">
                  <c:v>28.468387320000001</c:v>
                </c:pt>
                <c:pt idx="3">
                  <c:v>28.588376459999999</c:v>
                </c:pt>
                <c:pt idx="4">
                  <c:v>28.853536269999999</c:v>
                </c:pt>
                <c:pt idx="5">
                  <c:v>29.219162579999999</c:v>
                </c:pt>
                <c:pt idx="6">
                  <c:v>29.307024970000001</c:v>
                </c:pt>
                <c:pt idx="7">
                  <c:v>29.721720680000001</c:v>
                </c:pt>
                <c:pt idx="8">
                  <c:v>30.168911850000001</c:v>
                </c:pt>
                <c:pt idx="9">
                  <c:v>31.322053230000002</c:v>
                </c:pt>
                <c:pt idx="10">
                  <c:v>31.493799790000001</c:v>
                </c:pt>
                <c:pt idx="11">
                  <c:v>31.594149600000001</c:v>
                </c:pt>
                <c:pt idx="12">
                  <c:v>32.634496069999997</c:v>
                </c:pt>
                <c:pt idx="13">
                  <c:v>32.76084797</c:v>
                </c:pt>
                <c:pt idx="14">
                  <c:v>34.149530230000003</c:v>
                </c:pt>
                <c:pt idx="15">
                  <c:v>34.18362948</c:v>
                </c:pt>
                <c:pt idx="16">
                  <c:v>34.302164259999998</c:v>
                </c:pt>
                <c:pt idx="17">
                  <c:v>34.648046139999998</c:v>
                </c:pt>
                <c:pt idx="18">
                  <c:v>34.729182790000003</c:v>
                </c:pt>
                <c:pt idx="19">
                  <c:v>34.734755649999997</c:v>
                </c:pt>
                <c:pt idx="20">
                  <c:v>34.852661699999999</c:v>
                </c:pt>
                <c:pt idx="21">
                  <c:v>34.996380899999998</c:v>
                </c:pt>
                <c:pt idx="22">
                  <c:v>35.05699783</c:v>
                </c:pt>
                <c:pt idx="23">
                  <c:v>35.062146679999998</c:v>
                </c:pt>
                <c:pt idx="24">
                  <c:v>35.177069930000002</c:v>
                </c:pt>
                <c:pt idx="25">
                  <c:v>35.309334669999998</c:v>
                </c:pt>
                <c:pt idx="26">
                  <c:v>36.163624509999998</c:v>
                </c:pt>
                <c:pt idx="27">
                  <c:v>36.261717089999998</c:v>
                </c:pt>
                <c:pt idx="28">
                  <c:v>36.595585010000001</c:v>
                </c:pt>
                <c:pt idx="29">
                  <c:v>36.725502769999999</c:v>
                </c:pt>
                <c:pt idx="30">
                  <c:v>36.843039779999998</c:v>
                </c:pt>
                <c:pt idx="31">
                  <c:v>37.695511590000002</c:v>
                </c:pt>
                <c:pt idx="32">
                  <c:v>37.851324589999997</c:v>
                </c:pt>
                <c:pt idx="33">
                  <c:v>38.000459909999996</c:v>
                </c:pt>
                <c:pt idx="34">
                  <c:v>38.159362590000001</c:v>
                </c:pt>
                <c:pt idx="35">
                  <c:v>38.849465559999999</c:v>
                </c:pt>
                <c:pt idx="36">
                  <c:v>39.039273010000002</c:v>
                </c:pt>
                <c:pt idx="37">
                  <c:v>39.214984350000002</c:v>
                </c:pt>
                <c:pt idx="38">
                  <c:v>39.9714423</c:v>
                </c:pt>
                <c:pt idx="39">
                  <c:v>40.125531289999998</c:v>
                </c:pt>
                <c:pt idx="40">
                  <c:v>40.342158660000003</c:v>
                </c:pt>
                <c:pt idx="41">
                  <c:v>40.636323740000002</c:v>
                </c:pt>
                <c:pt idx="42">
                  <c:v>40.665222630000002</c:v>
                </c:pt>
                <c:pt idx="43">
                  <c:v>41.307544360000001</c:v>
                </c:pt>
                <c:pt idx="44">
                  <c:v>41.43153659</c:v>
                </c:pt>
                <c:pt idx="45">
                  <c:v>42.030009569999997</c:v>
                </c:pt>
                <c:pt idx="46">
                  <c:v>42.531554630000002</c:v>
                </c:pt>
                <c:pt idx="47">
                  <c:v>42.64535145</c:v>
                </c:pt>
                <c:pt idx="48">
                  <c:v>43.080880270000002</c:v>
                </c:pt>
                <c:pt idx="49">
                  <c:v>43.20250635</c:v>
                </c:pt>
                <c:pt idx="50">
                  <c:v>43.360209410000003</c:v>
                </c:pt>
                <c:pt idx="51">
                  <c:v>43.5858743</c:v>
                </c:pt>
                <c:pt idx="52">
                  <c:v>43.992250349999999</c:v>
                </c:pt>
                <c:pt idx="53">
                  <c:v>44.139759779999999</c:v>
                </c:pt>
                <c:pt idx="54">
                  <c:v>44.155899079999998</c:v>
                </c:pt>
                <c:pt idx="55">
                  <c:v>44.593710829999999</c:v>
                </c:pt>
                <c:pt idx="56">
                  <c:v>44.993751920000001</c:v>
                </c:pt>
                <c:pt idx="57">
                  <c:v>45.056676240000002</c:v>
                </c:pt>
                <c:pt idx="58">
                  <c:v>45.461852639999996</c:v>
                </c:pt>
                <c:pt idx="59">
                  <c:v>45.97195121</c:v>
                </c:pt>
                <c:pt idx="60">
                  <c:v>46.758080110000002</c:v>
                </c:pt>
                <c:pt idx="61">
                  <c:v>47.444451270000002</c:v>
                </c:pt>
                <c:pt idx="62">
                  <c:v>48.268609349999998</c:v>
                </c:pt>
                <c:pt idx="63">
                  <c:v>48.529721209999998</c:v>
                </c:pt>
                <c:pt idx="64">
                  <c:v>49.111150649999999</c:v>
                </c:pt>
                <c:pt idx="65">
                  <c:v>50.194371660000002</c:v>
                </c:pt>
                <c:pt idx="66">
                  <c:v>50.769646430000002</c:v>
                </c:pt>
                <c:pt idx="67">
                  <c:v>50.832118629999997</c:v>
                </c:pt>
                <c:pt idx="68">
                  <c:v>50.936668330000003</c:v>
                </c:pt>
                <c:pt idx="69">
                  <c:v>51.10506926</c:v>
                </c:pt>
                <c:pt idx="70">
                  <c:v>52.750330030000001</c:v>
                </c:pt>
                <c:pt idx="71">
                  <c:v>53.247708899999999</c:v>
                </c:pt>
                <c:pt idx="72">
                  <c:v>53.970662359999999</c:v>
                </c:pt>
                <c:pt idx="73">
                  <c:v>55.082926530000002</c:v>
                </c:pt>
                <c:pt idx="74">
                  <c:v>55.11566397</c:v>
                </c:pt>
                <c:pt idx="75">
                  <c:v>58.24448486</c:v>
                </c:pt>
                <c:pt idx="76">
                  <c:v>58.35890191</c:v>
                </c:pt>
                <c:pt idx="77">
                  <c:v>59.757766949999997</c:v>
                </c:pt>
                <c:pt idx="78">
                  <c:v>60.126908450000002</c:v>
                </c:pt>
                <c:pt idx="79">
                  <c:v>60.401639330000002</c:v>
                </c:pt>
                <c:pt idx="80">
                  <c:v>60.959097730000003</c:v>
                </c:pt>
                <c:pt idx="81">
                  <c:v>61.801935100000001</c:v>
                </c:pt>
                <c:pt idx="82">
                  <c:v>61.89397254</c:v>
                </c:pt>
                <c:pt idx="83">
                  <c:v>62.120218149999999</c:v>
                </c:pt>
                <c:pt idx="84">
                  <c:v>62.478408860000002</c:v>
                </c:pt>
                <c:pt idx="85">
                  <c:v>62.650191810000003</c:v>
                </c:pt>
                <c:pt idx="86">
                  <c:v>62.860321659999997</c:v>
                </c:pt>
                <c:pt idx="87">
                  <c:v>64.166830419999997</c:v>
                </c:pt>
                <c:pt idx="88">
                  <c:v>65.509962680000001</c:v>
                </c:pt>
                <c:pt idx="89">
                  <c:v>65.593701339999996</c:v>
                </c:pt>
                <c:pt idx="90">
                  <c:v>65.839600200000007</c:v>
                </c:pt>
                <c:pt idx="91">
                  <c:v>65.919612450000002</c:v>
                </c:pt>
                <c:pt idx="92">
                  <c:v>66.173594809999997</c:v>
                </c:pt>
                <c:pt idx="93">
                  <c:v>66.235669189999996</c:v>
                </c:pt>
                <c:pt idx="94">
                  <c:v>66.298648909999997</c:v>
                </c:pt>
                <c:pt idx="95">
                  <c:v>66.437632910000005</c:v>
                </c:pt>
                <c:pt idx="96">
                  <c:v>66.529476090000003</c:v>
                </c:pt>
                <c:pt idx="97">
                  <c:v>66.920943519999994</c:v>
                </c:pt>
                <c:pt idx="98">
                  <c:v>67.443787240000006</c:v>
                </c:pt>
                <c:pt idx="99">
                  <c:v>68.019359190000003</c:v>
                </c:pt>
                <c:pt idx="100">
                  <c:v>68.238796019999995</c:v>
                </c:pt>
                <c:pt idx="101">
                  <c:v>68.251610650000003</c:v>
                </c:pt>
                <c:pt idx="102">
                  <c:v>68.294461859999998</c:v>
                </c:pt>
                <c:pt idx="103">
                  <c:v>68.655346519999995</c:v>
                </c:pt>
                <c:pt idx="104">
                  <c:v>68.673489779999997</c:v>
                </c:pt>
                <c:pt idx="105">
                  <c:v>69.182782529999997</c:v>
                </c:pt>
                <c:pt idx="106">
                  <c:v>69.235522439999997</c:v>
                </c:pt>
                <c:pt idx="107">
                  <c:v>69.343581850000007</c:v>
                </c:pt>
                <c:pt idx="108">
                  <c:v>70.381796010000002</c:v>
                </c:pt>
                <c:pt idx="109">
                  <c:v>70.467053120000003</c:v>
                </c:pt>
                <c:pt idx="110">
                  <c:v>70.561402200000003</c:v>
                </c:pt>
                <c:pt idx="111">
                  <c:v>70.600840980000001</c:v>
                </c:pt>
                <c:pt idx="112">
                  <c:v>72.379617589999995</c:v>
                </c:pt>
                <c:pt idx="113">
                  <c:v>72.657809020000002</c:v>
                </c:pt>
                <c:pt idx="114">
                  <c:v>73.05104833</c:v>
                </c:pt>
                <c:pt idx="115">
                  <c:v>73.091725640000007</c:v>
                </c:pt>
                <c:pt idx="116">
                  <c:v>73.197590629999993</c:v>
                </c:pt>
                <c:pt idx="117">
                  <c:v>73.293663670000001</c:v>
                </c:pt>
                <c:pt idx="118">
                  <c:v>73.644425510000005</c:v>
                </c:pt>
                <c:pt idx="119">
                  <c:v>73.987158579999999</c:v>
                </c:pt>
                <c:pt idx="120">
                  <c:v>73.991422450000002</c:v>
                </c:pt>
                <c:pt idx="121">
                  <c:v>74.095369890000001</c:v>
                </c:pt>
                <c:pt idx="122">
                  <c:v>74.771052389999994</c:v>
                </c:pt>
                <c:pt idx="123">
                  <c:v>74.780558400000004</c:v>
                </c:pt>
                <c:pt idx="124">
                  <c:v>74.794848880000004</c:v>
                </c:pt>
                <c:pt idx="125">
                  <c:v>74.871222489999994</c:v>
                </c:pt>
                <c:pt idx="126">
                  <c:v>74.901189079999995</c:v>
                </c:pt>
                <c:pt idx="127">
                  <c:v>75.313023189999996</c:v>
                </c:pt>
                <c:pt idx="128">
                  <c:v>75.501618930000006</c:v>
                </c:pt>
                <c:pt idx="129">
                  <c:v>75.878750400000001</c:v>
                </c:pt>
                <c:pt idx="130">
                  <c:v>75.940595369999997</c:v>
                </c:pt>
                <c:pt idx="131">
                  <c:v>76.140833650000005</c:v>
                </c:pt>
                <c:pt idx="132">
                  <c:v>76.196781229999999</c:v>
                </c:pt>
                <c:pt idx="133">
                  <c:v>77.087386190000004</c:v>
                </c:pt>
                <c:pt idx="134">
                  <c:v>77.133303620000007</c:v>
                </c:pt>
                <c:pt idx="135">
                  <c:v>77.575809140000004</c:v>
                </c:pt>
                <c:pt idx="136">
                  <c:v>78.38331737</c:v>
                </c:pt>
                <c:pt idx="137">
                  <c:v>80.01119052</c:v>
                </c:pt>
                <c:pt idx="138">
                  <c:v>80.549285819999994</c:v>
                </c:pt>
                <c:pt idx="139">
                  <c:v>81.060917029999999</c:v>
                </c:pt>
                <c:pt idx="140">
                  <c:v>85.183564399999995</c:v>
                </c:pt>
                <c:pt idx="141">
                  <c:v>88.405213689999997</c:v>
                </c:pt>
              </c:numCache>
            </c:numRef>
          </c:xVal>
          <c:yVal>
            <c:numRef>
              <c:f>DinoAndNotDinoData!$B$2:$B$143</c:f>
              <c:numCache>
                <c:formatCode>General</c:formatCode>
                <c:ptCount val="142"/>
                <c:pt idx="0">
                  <c:v>81.845532969999994</c:v>
                </c:pt>
                <c:pt idx="1">
                  <c:v>62.448199729999999</c:v>
                </c:pt>
                <c:pt idx="2">
                  <c:v>40.632289219999997</c:v>
                </c:pt>
                <c:pt idx="3">
                  <c:v>53.923302919999998</c:v>
                </c:pt>
                <c:pt idx="4">
                  <c:v>82.664457249999998</c:v>
                </c:pt>
                <c:pt idx="5">
                  <c:v>10.671261579999999</c:v>
                </c:pt>
                <c:pt idx="6">
                  <c:v>53.907492519999998</c:v>
                </c:pt>
                <c:pt idx="7">
                  <c:v>54.935378649999997</c:v>
                </c:pt>
                <c:pt idx="8">
                  <c:v>82.831141689999995</c:v>
                </c:pt>
                <c:pt idx="9">
                  <c:v>68.681710670000001</c:v>
                </c:pt>
                <c:pt idx="10">
                  <c:v>86.598001440000004</c:v>
                </c:pt>
                <c:pt idx="11">
                  <c:v>66.122662950000006</c:v>
                </c:pt>
                <c:pt idx="12">
                  <c:v>19.935535959999999</c:v>
                </c:pt>
                <c:pt idx="13">
                  <c:v>9.9272808870000002</c:v>
                </c:pt>
                <c:pt idx="14">
                  <c:v>72.755036110000006</c:v>
                </c:pt>
                <c:pt idx="15">
                  <c:v>21.402214279999999</c:v>
                </c:pt>
                <c:pt idx="16">
                  <c:v>7.9045639479999998</c:v>
                </c:pt>
                <c:pt idx="17">
                  <c:v>90.667113490000006</c:v>
                </c:pt>
                <c:pt idx="18">
                  <c:v>31.607047139999999</c:v>
                </c:pt>
                <c:pt idx="19">
                  <c:v>36.265951129999998</c:v>
                </c:pt>
                <c:pt idx="20">
                  <c:v>57.125509639999997</c:v>
                </c:pt>
                <c:pt idx="21">
                  <c:v>82.239621990000003</c:v>
                </c:pt>
                <c:pt idx="22">
                  <c:v>30.16614272</c:v>
                </c:pt>
                <c:pt idx="23">
                  <c:v>58.884770510000003</c:v>
                </c:pt>
                <c:pt idx="24">
                  <c:v>33.121017549999998</c:v>
                </c:pt>
                <c:pt idx="25">
                  <c:v>21.234453200000001</c:v>
                </c:pt>
                <c:pt idx="26">
                  <c:v>62.23795191</c:v>
                </c:pt>
                <c:pt idx="27">
                  <c:v>75.003879049999995</c:v>
                </c:pt>
                <c:pt idx="28">
                  <c:v>59.658273970000003</c:v>
                </c:pt>
                <c:pt idx="29">
                  <c:v>86.398611639999999</c:v>
                </c:pt>
                <c:pt idx="30">
                  <c:v>19.515256140000002</c:v>
                </c:pt>
                <c:pt idx="31">
                  <c:v>92.787554589999999</c:v>
                </c:pt>
                <c:pt idx="32">
                  <c:v>4.5439941880000001</c:v>
                </c:pt>
                <c:pt idx="33">
                  <c:v>77.848204710000005</c:v>
                </c:pt>
                <c:pt idx="34">
                  <c:v>58.586165540000003</c:v>
                </c:pt>
                <c:pt idx="35">
                  <c:v>45.228056000000002</c:v>
                </c:pt>
                <c:pt idx="36">
                  <c:v>69.918472070000007</c:v>
                </c:pt>
                <c:pt idx="37">
                  <c:v>9.115658024</c:v>
                </c:pt>
                <c:pt idx="38">
                  <c:v>42.703571269999998</c:v>
                </c:pt>
                <c:pt idx="39">
                  <c:v>47.238295069999999</c:v>
                </c:pt>
                <c:pt idx="40">
                  <c:v>78.269052479999999</c:v>
                </c:pt>
                <c:pt idx="41">
                  <c:v>22.025409490000001</c:v>
                </c:pt>
                <c:pt idx="42">
                  <c:v>76.193835390000004</c:v>
                </c:pt>
                <c:pt idx="43">
                  <c:v>14.87742802</c:v>
                </c:pt>
                <c:pt idx="44">
                  <c:v>49.752284879999998</c:v>
                </c:pt>
                <c:pt idx="45">
                  <c:v>73.801590939999997</c:v>
                </c:pt>
                <c:pt idx="46">
                  <c:v>61.099093969999998</c:v>
                </c:pt>
                <c:pt idx="47">
                  <c:v>75.895690610000003</c:v>
                </c:pt>
                <c:pt idx="48">
                  <c:v>32.196829540000003</c:v>
                </c:pt>
                <c:pt idx="49">
                  <c:v>1.0932666000000001E-2</c:v>
                </c:pt>
                <c:pt idx="50">
                  <c:v>35.41816541</c:v>
                </c:pt>
                <c:pt idx="51">
                  <c:v>81.348748569999998</c:v>
                </c:pt>
                <c:pt idx="52">
                  <c:v>25.96872823</c:v>
                </c:pt>
                <c:pt idx="53">
                  <c:v>35.52251261</c:v>
                </c:pt>
                <c:pt idx="54">
                  <c:v>23.965536520000001</c:v>
                </c:pt>
                <c:pt idx="55">
                  <c:v>17.3863916</c:v>
                </c:pt>
                <c:pt idx="56">
                  <c:v>11.07148246</c:v>
                </c:pt>
                <c:pt idx="57">
                  <c:v>12.22106331</c:v>
                </c:pt>
                <c:pt idx="58">
                  <c:v>74.951388989999998</c:v>
                </c:pt>
                <c:pt idx="59">
                  <c:v>40.070645540000001</c:v>
                </c:pt>
                <c:pt idx="60">
                  <c:v>40.16522037</c:v>
                </c:pt>
                <c:pt idx="61">
                  <c:v>69.572603369999996</c:v>
                </c:pt>
                <c:pt idx="62">
                  <c:v>77.650437679999996</c:v>
                </c:pt>
                <c:pt idx="63">
                  <c:v>34.12229447</c:v>
                </c:pt>
                <c:pt idx="64">
                  <c:v>8.9462400399999993</c:v>
                </c:pt>
                <c:pt idx="65">
                  <c:v>18.65288516</c:v>
                </c:pt>
                <c:pt idx="66">
                  <c:v>79.372410639999998</c:v>
                </c:pt>
                <c:pt idx="67">
                  <c:v>72.060186369999997</c:v>
                </c:pt>
                <c:pt idx="68">
                  <c:v>74.556246990000005</c:v>
                </c:pt>
                <c:pt idx="69">
                  <c:v>36.10215247</c:v>
                </c:pt>
                <c:pt idx="70">
                  <c:v>56.085467860000001</c:v>
                </c:pt>
                <c:pt idx="71">
                  <c:v>10.515781110000001</c:v>
                </c:pt>
                <c:pt idx="72">
                  <c:v>17.987675620000001</c:v>
                </c:pt>
                <c:pt idx="73">
                  <c:v>72.694659729999998</c:v>
                </c:pt>
                <c:pt idx="74">
                  <c:v>3.7285380460000002</c:v>
                </c:pt>
                <c:pt idx="75">
                  <c:v>26.470533509999999</c:v>
                </c:pt>
                <c:pt idx="76">
                  <c:v>79.588138549999996</c:v>
                </c:pt>
                <c:pt idx="77">
                  <c:v>80.067818599999995</c:v>
                </c:pt>
                <c:pt idx="78">
                  <c:v>10.54223796</c:v>
                </c:pt>
                <c:pt idx="79">
                  <c:v>26.730107400000001</c:v>
                </c:pt>
                <c:pt idx="80">
                  <c:v>77.723824690000001</c:v>
                </c:pt>
                <c:pt idx="81">
                  <c:v>68.538680780000007</c:v>
                </c:pt>
                <c:pt idx="82">
                  <c:v>30.350746409999999</c:v>
                </c:pt>
                <c:pt idx="83">
                  <c:v>64.214172250000004</c:v>
                </c:pt>
                <c:pt idx="84">
                  <c:v>18.42276275</c:v>
                </c:pt>
                <c:pt idx="85">
                  <c:v>20.89352362</c:v>
                </c:pt>
                <c:pt idx="86">
                  <c:v>64.054909210000005</c:v>
                </c:pt>
                <c:pt idx="87">
                  <c:v>9.2278406390000001</c:v>
                </c:pt>
                <c:pt idx="88">
                  <c:v>61.542522390000002</c:v>
                </c:pt>
                <c:pt idx="89">
                  <c:v>27.891015540000001</c:v>
                </c:pt>
                <c:pt idx="90">
                  <c:v>78.766854739999999</c:v>
                </c:pt>
                <c:pt idx="91">
                  <c:v>68.089336669999994</c:v>
                </c:pt>
                <c:pt idx="92">
                  <c:v>1.058123811</c:v>
                </c:pt>
                <c:pt idx="93">
                  <c:v>18.24412761</c:v>
                </c:pt>
                <c:pt idx="94">
                  <c:v>35.062349990000001</c:v>
                </c:pt>
                <c:pt idx="95">
                  <c:v>73.579806090000005</c:v>
                </c:pt>
                <c:pt idx="96">
                  <c:v>70.265263640000001</c:v>
                </c:pt>
                <c:pt idx="97">
                  <c:v>74.606250849999995</c:v>
                </c:pt>
                <c:pt idx="98">
                  <c:v>89.621141940000001</c:v>
                </c:pt>
                <c:pt idx="99">
                  <c:v>47.467712319999997</c:v>
                </c:pt>
                <c:pt idx="100">
                  <c:v>39.730529709999999</c:v>
                </c:pt>
                <c:pt idx="101">
                  <c:v>15.44274145</c:v>
                </c:pt>
                <c:pt idx="102">
                  <c:v>24.457770230000001</c:v>
                </c:pt>
                <c:pt idx="103">
                  <c:v>58.44010858</c:v>
                </c:pt>
                <c:pt idx="104">
                  <c:v>89.651871850000006</c:v>
                </c:pt>
                <c:pt idx="105">
                  <c:v>51.515565039999998</c:v>
                </c:pt>
                <c:pt idx="106">
                  <c:v>66.976232949999996</c:v>
                </c:pt>
                <c:pt idx="107">
                  <c:v>78.088536180000006</c:v>
                </c:pt>
                <c:pt idx="108">
                  <c:v>93.684955020000004</c:v>
                </c:pt>
                <c:pt idx="109">
                  <c:v>68.239345520000001</c:v>
                </c:pt>
                <c:pt idx="110">
                  <c:v>57.899405109999996</c:v>
                </c:pt>
                <c:pt idx="111">
                  <c:v>43.293111179999997</c:v>
                </c:pt>
                <c:pt idx="112">
                  <c:v>36.8457425</c:v>
                </c:pt>
                <c:pt idx="113">
                  <c:v>80.588614289999995</c:v>
                </c:pt>
                <c:pt idx="114">
                  <c:v>62.318254369999998</c:v>
                </c:pt>
                <c:pt idx="115">
                  <c:v>77.05853304</c:v>
                </c:pt>
                <c:pt idx="116">
                  <c:v>63.247477359999998</c:v>
                </c:pt>
                <c:pt idx="117">
                  <c:v>35.865762119999999</c:v>
                </c:pt>
                <c:pt idx="118">
                  <c:v>22.373519349999999</c:v>
                </c:pt>
                <c:pt idx="119">
                  <c:v>13.71451605</c:v>
                </c:pt>
                <c:pt idx="120">
                  <c:v>94.716399609999996</c:v>
                </c:pt>
                <c:pt idx="121">
                  <c:v>44.893993940000001</c:v>
                </c:pt>
                <c:pt idx="122">
                  <c:v>74.4660753</c:v>
                </c:pt>
                <c:pt idx="123">
                  <c:v>12.294233630000001</c:v>
                </c:pt>
                <c:pt idx="124">
                  <c:v>30.428396979999999</c:v>
                </c:pt>
                <c:pt idx="125">
                  <c:v>67.67991413</c:v>
                </c:pt>
                <c:pt idx="126">
                  <c:v>30.43064657</c:v>
                </c:pt>
                <c:pt idx="127">
                  <c:v>30.135218519999999</c:v>
                </c:pt>
                <c:pt idx="128">
                  <c:v>19.073271250000001</c:v>
                </c:pt>
                <c:pt idx="129">
                  <c:v>8.1123434739999993</c:v>
                </c:pt>
                <c:pt idx="130">
                  <c:v>28.50891571</c:v>
                </c:pt>
                <c:pt idx="131">
                  <c:v>24.676947909999999</c:v>
                </c:pt>
                <c:pt idx="132">
                  <c:v>86.868187199999994</c:v>
                </c:pt>
                <c:pt idx="133">
                  <c:v>76.199973180000001</c:v>
                </c:pt>
                <c:pt idx="134">
                  <c:v>65.926743860000002</c:v>
                </c:pt>
                <c:pt idx="135">
                  <c:v>0.12787791800000001</c:v>
                </c:pt>
                <c:pt idx="136">
                  <c:v>74.665091029999999</c:v>
                </c:pt>
                <c:pt idx="137">
                  <c:v>10.785959</c:v>
                </c:pt>
                <c:pt idx="138">
                  <c:v>13.051736699999999</c:v>
                </c:pt>
                <c:pt idx="139">
                  <c:v>34.435947239999997</c:v>
                </c:pt>
                <c:pt idx="140">
                  <c:v>18.121378880000002</c:v>
                </c:pt>
                <c:pt idx="141">
                  <c:v>60.682393650000002</c:v>
                </c:pt>
              </c:numCache>
            </c:numRef>
          </c:yVal>
          <c:smooth val="0"/>
          <c:extLst>
            <c:ext xmlns:c16="http://schemas.microsoft.com/office/drawing/2014/chart" uri="{C3380CC4-5D6E-409C-BE32-E72D297353CC}">
              <c16:uniqueId val="{00000000-AD8F-49A3-9D42-8CE446132477}"/>
            </c:ext>
          </c:extLst>
        </c:ser>
        <c:dLbls>
          <c:showLegendKey val="0"/>
          <c:showVal val="0"/>
          <c:showCatName val="0"/>
          <c:showSerName val="0"/>
          <c:showPercent val="0"/>
          <c:showBubbleSize val="0"/>
        </c:dLbls>
        <c:axId val="472142288"/>
        <c:axId val="472143272"/>
      </c:scatterChart>
      <c:valAx>
        <c:axId val="472142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2143272"/>
        <c:crosses val="autoZero"/>
        <c:crossBetween val="midCat"/>
      </c:valAx>
      <c:valAx>
        <c:axId val="472143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2142288"/>
        <c:crosses val="autoZero"/>
        <c:crossBetween val="midCat"/>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DinoAndNotDinoData!$E$1</c:f>
              <c:strCache>
                <c:ptCount val="1"/>
                <c:pt idx="0">
                  <c:v>y-dino</c:v>
                </c:pt>
              </c:strCache>
            </c:strRef>
          </c:tx>
          <c:spPr>
            <a:ln w="19050" cap="rnd">
              <a:noFill/>
              <a:round/>
            </a:ln>
            <a:effectLst/>
          </c:spPr>
          <c:marker>
            <c:symbol val="circle"/>
            <c:size val="5"/>
            <c:spPr>
              <a:solidFill>
                <a:schemeClr val="accent6"/>
              </a:solidFill>
              <a:ln w="9525">
                <a:solidFill>
                  <a:schemeClr val="accent6"/>
                </a:solidFill>
              </a:ln>
              <a:effectLst/>
            </c:spPr>
          </c:marker>
          <c:xVal>
            <c:numRef>
              <c:f>DinoAndNotDinoData!$D$2:$D$143</c:f>
              <c:numCache>
                <c:formatCode>General</c:formatCode>
                <c:ptCount val="142"/>
                <c:pt idx="0">
                  <c:v>55.384599999999999</c:v>
                </c:pt>
                <c:pt idx="1">
                  <c:v>51.538499999999999</c:v>
                </c:pt>
                <c:pt idx="2">
                  <c:v>46.153799999999997</c:v>
                </c:pt>
                <c:pt idx="3">
                  <c:v>42.820500000000003</c:v>
                </c:pt>
                <c:pt idx="4">
                  <c:v>40.769199999999998</c:v>
                </c:pt>
                <c:pt idx="5">
                  <c:v>38.7179</c:v>
                </c:pt>
                <c:pt idx="6">
                  <c:v>35.640999999999998</c:v>
                </c:pt>
                <c:pt idx="7">
                  <c:v>33.076900000000002</c:v>
                </c:pt>
                <c:pt idx="8">
                  <c:v>28.974399999999999</c:v>
                </c:pt>
                <c:pt idx="9">
                  <c:v>26.1538</c:v>
                </c:pt>
                <c:pt idx="10">
                  <c:v>23.076899999999998</c:v>
                </c:pt>
                <c:pt idx="11">
                  <c:v>22.307700000000001</c:v>
                </c:pt>
                <c:pt idx="12">
                  <c:v>22.307700000000001</c:v>
                </c:pt>
                <c:pt idx="13">
                  <c:v>23.333300000000001</c:v>
                </c:pt>
                <c:pt idx="14">
                  <c:v>25.897400000000001</c:v>
                </c:pt>
                <c:pt idx="15">
                  <c:v>29.487200000000001</c:v>
                </c:pt>
                <c:pt idx="16">
                  <c:v>32.820500000000003</c:v>
                </c:pt>
                <c:pt idx="17">
                  <c:v>35.384599999999999</c:v>
                </c:pt>
                <c:pt idx="18">
                  <c:v>40.256399999999999</c:v>
                </c:pt>
                <c:pt idx="19">
                  <c:v>44.102600000000002</c:v>
                </c:pt>
                <c:pt idx="20">
                  <c:v>46.666699999999999</c:v>
                </c:pt>
                <c:pt idx="21">
                  <c:v>50</c:v>
                </c:pt>
                <c:pt idx="22">
                  <c:v>53.076900000000002</c:v>
                </c:pt>
                <c:pt idx="23">
                  <c:v>56.666699999999999</c:v>
                </c:pt>
                <c:pt idx="24">
                  <c:v>59.230800000000002</c:v>
                </c:pt>
                <c:pt idx="25">
                  <c:v>61.2821</c:v>
                </c:pt>
                <c:pt idx="26">
                  <c:v>61.538499999999999</c:v>
                </c:pt>
                <c:pt idx="27">
                  <c:v>61.794899999999998</c:v>
                </c:pt>
                <c:pt idx="28">
                  <c:v>57.435899999999997</c:v>
                </c:pt>
                <c:pt idx="29">
                  <c:v>54.8718</c:v>
                </c:pt>
                <c:pt idx="30">
                  <c:v>52.564100000000003</c:v>
                </c:pt>
                <c:pt idx="31">
                  <c:v>48.205100000000002</c:v>
                </c:pt>
                <c:pt idx="32">
                  <c:v>49.487200000000001</c:v>
                </c:pt>
                <c:pt idx="33">
                  <c:v>51.025599999999997</c:v>
                </c:pt>
                <c:pt idx="34">
                  <c:v>45.384599999999999</c:v>
                </c:pt>
                <c:pt idx="35">
                  <c:v>42.820500000000003</c:v>
                </c:pt>
                <c:pt idx="36">
                  <c:v>38.7179</c:v>
                </c:pt>
                <c:pt idx="37">
                  <c:v>35.1282</c:v>
                </c:pt>
                <c:pt idx="38">
                  <c:v>32.564100000000003</c:v>
                </c:pt>
                <c:pt idx="39">
                  <c:v>30</c:v>
                </c:pt>
                <c:pt idx="40">
                  <c:v>33.589700000000001</c:v>
                </c:pt>
                <c:pt idx="41">
                  <c:v>36.666699999999999</c:v>
                </c:pt>
                <c:pt idx="42">
                  <c:v>38.205100000000002</c:v>
                </c:pt>
                <c:pt idx="43">
                  <c:v>29.743600000000001</c:v>
                </c:pt>
                <c:pt idx="44">
                  <c:v>29.743600000000001</c:v>
                </c:pt>
                <c:pt idx="45">
                  <c:v>30</c:v>
                </c:pt>
                <c:pt idx="46">
                  <c:v>32.051299999999998</c:v>
                </c:pt>
                <c:pt idx="47">
                  <c:v>35.897399999999998</c:v>
                </c:pt>
                <c:pt idx="48">
                  <c:v>41.025599999999997</c:v>
                </c:pt>
                <c:pt idx="49">
                  <c:v>44.102600000000002</c:v>
                </c:pt>
                <c:pt idx="50">
                  <c:v>47.179499999999997</c:v>
                </c:pt>
                <c:pt idx="51">
                  <c:v>49.487200000000001</c:v>
                </c:pt>
                <c:pt idx="52">
                  <c:v>51.538499999999999</c:v>
                </c:pt>
                <c:pt idx="53">
                  <c:v>53.589700000000001</c:v>
                </c:pt>
                <c:pt idx="54">
                  <c:v>55.1282</c:v>
                </c:pt>
                <c:pt idx="55">
                  <c:v>56.666699999999999</c:v>
                </c:pt>
                <c:pt idx="56">
                  <c:v>59.230800000000002</c:v>
                </c:pt>
                <c:pt idx="57">
                  <c:v>62.307699999999997</c:v>
                </c:pt>
                <c:pt idx="58">
                  <c:v>64.871799999999993</c:v>
                </c:pt>
                <c:pt idx="59">
                  <c:v>67.948700000000002</c:v>
                </c:pt>
                <c:pt idx="60">
                  <c:v>70.512799999999999</c:v>
                </c:pt>
                <c:pt idx="61">
                  <c:v>71.538499999999999</c:v>
                </c:pt>
                <c:pt idx="62">
                  <c:v>71.538499999999999</c:v>
                </c:pt>
                <c:pt idx="63">
                  <c:v>69.487200000000001</c:v>
                </c:pt>
                <c:pt idx="64">
                  <c:v>46.923099999999998</c:v>
                </c:pt>
                <c:pt idx="65">
                  <c:v>48.205100000000002</c:v>
                </c:pt>
                <c:pt idx="66">
                  <c:v>50</c:v>
                </c:pt>
                <c:pt idx="67">
                  <c:v>53.076900000000002</c:v>
                </c:pt>
                <c:pt idx="68">
                  <c:v>55.384599999999999</c:v>
                </c:pt>
                <c:pt idx="69">
                  <c:v>56.666699999999999</c:v>
                </c:pt>
                <c:pt idx="70">
                  <c:v>56.153799999999997</c:v>
                </c:pt>
                <c:pt idx="71">
                  <c:v>53.846200000000003</c:v>
                </c:pt>
                <c:pt idx="72">
                  <c:v>51.2821</c:v>
                </c:pt>
                <c:pt idx="73">
                  <c:v>50</c:v>
                </c:pt>
                <c:pt idx="74">
                  <c:v>47.948700000000002</c:v>
                </c:pt>
                <c:pt idx="75">
                  <c:v>29.743600000000001</c:v>
                </c:pt>
                <c:pt idx="76">
                  <c:v>29.743600000000001</c:v>
                </c:pt>
                <c:pt idx="77">
                  <c:v>31.2821</c:v>
                </c:pt>
                <c:pt idx="78">
                  <c:v>57.948700000000002</c:v>
                </c:pt>
                <c:pt idx="79">
                  <c:v>61.794899999999998</c:v>
                </c:pt>
                <c:pt idx="80">
                  <c:v>64.871799999999993</c:v>
                </c:pt>
                <c:pt idx="81">
                  <c:v>68.461500000000001</c:v>
                </c:pt>
                <c:pt idx="82">
                  <c:v>70.769199999999998</c:v>
                </c:pt>
                <c:pt idx="83">
                  <c:v>72.051299999999998</c:v>
                </c:pt>
                <c:pt idx="84">
                  <c:v>73.846199999999996</c:v>
                </c:pt>
                <c:pt idx="85">
                  <c:v>75.128200000000007</c:v>
                </c:pt>
                <c:pt idx="86">
                  <c:v>76.666700000000006</c:v>
                </c:pt>
                <c:pt idx="87">
                  <c:v>77.692300000000003</c:v>
                </c:pt>
                <c:pt idx="88">
                  <c:v>79.743600000000001</c:v>
                </c:pt>
                <c:pt idx="89">
                  <c:v>81.794899999999998</c:v>
                </c:pt>
                <c:pt idx="90">
                  <c:v>83.333299999999994</c:v>
                </c:pt>
                <c:pt idx="91">
                  <c:v>85.128200000000007</c:v>
                </c:pt>
                <c:pt idx="92">
                  <c:v>86.410300000000007</c:v>
                </c:pt>
                <c:pt idx="93">
                  <c:v>87.948700000000002</c:v>
                </c:pt>
                <c:pt idx="94">
                  <c:v>89.487200000000001</c:v>
                </c:pt>
                <c:pt idx="95">
                  <c:v>93.333299999999994</c:v>
                </c:pt>
                <c:pt idx="96">
                  <c:v>95.384600000000006</c:v>
                </c:pt>
                <c:pt idx="97">
                  <c:v>98.205100000000002</c:v>
                </c:pt>
                <c:pt idx="98">
                  <c:v>56.666699999999999</c:v>
                </c:pt>
                <c:pt idx="99">
                  <c:v>59.230800000000002</c:v>
                </c:pt>
                <c:pt idx="100">
                  <c:v>60.769199999999998</c:v>
                </c:pt>
                <c:pt idx="101">
                  <c:v>63.076900000000002</c:v>
                </c:pt>
                <c:pt idx="102">
                  <c:v>64.102599999999995</c:v>
                </c:pt>
                <c:pt idx="103">
                  <c:v>64.358999999999995</c:v>
                </c:pt>
                <c:pt idx="104">
                  <c:v>74.358999999999995</c:v>
                </c:pt>
                <c:pt idx="105">
                  <c:v>71.2821</c:v>
                </c:pt>
                <c:pt idx="106">
                  <c:v>67.948700000000002</c:v>
                </c:pt>
                <c:pt idx="107">
                  <c:v>65.897400000000005</c:v>
                </c:pt>
                <c:pt idx="108">
                  <c:v>63.076900000000002</c:v>
                </c:pt>
                <c:pt idx="109">
                  <c:v>61.2821</c:v>
                </c:pt>
                <c:pt idx="110">
                  <c:v>58.7179</c:v>
                </c:pt>
                <c:pt idx="111">
                  <c:v>55.1282</c:v>
                </c:pt>
                <c:pt idx="112">
                  <c:v>52.307699999999997</c:v>
                </c:pt>
                <c:pt idx="113">
                  <c:v>49.743600000000001</c:v>
                </c:pt>
                <c:pt idx="114">
                  <c:v>47.435899999999997</c:v>
                </c:pt>
                <c:pt idx="115">
                  <c:v>44.8718</c:v>
                </c:pt>
                <c:pt idx="116">
                  <c:v>48.7179</c:v>
                </c:pt>
                <c:pt idx="117">
                  <c:v>51.2821</c:v>
                </c:pt>
                <c:pt idx="118">
                  <c:v>54.102600000000002</c:v>
                </c:pt>
                <c:pt idx="119">
                  <c:v>56.153799999999997</c:v>
                </c:pt>
                <c:pt idx="120">
                  <c:v>52.051299999999998</c:v>
                </c:pt>
                <c:pt idx="121">
                  <c:v>48.7179</c:v>
                </c:pt>
                <c:pt idx="122">
                  <c:v>47.179499999999997</c:v>
                </c:pt>
                <c:pt idx="123">
                  <c:v>46.153799999999997</c:v>
                </c:pt>
                <c:pt idx="124">
                  <c:v>50.512799999999999</c:v>
                </c:pt>
                <c:pt idx="125">
                  <c:v>53.846200000000003</c:v>
                </c:pt>
                <c:pt idx="126">
                  <c:v>57.435899999999997</c:v>
                </c:pt>
                <c:pt idx="127">
                  <c:v>60</c:v>
                </c:pt>
                <c:pt idx="128">
                  <c:v>64.102599999999995</c:v>
                </c:pt>
                <c:pt idx="129">
                  <c:v>66.923100000000005</c:v>
                </c:pt>
                <c:pt idx="130">
                  <c:v>71.2821</c:v>
                </c:pt>
                <c:pt idx="131">
                  <c:v>74.358999999999995</c:v>
                </c:pt>
                <c:pt idx="132">
                  <c:v>78.205100000000002</c:v>
                </c:pt>
                <c:pt idx="133">
                  <c:v>67.948700000000002</c:v>
                </c:pt>
                <c:pt idx="134">
                  <c:v>68.461500000000001</c:v>
                </c:pt>
                <c:pt idx="135">
                  <c:v>68.205100000000002</c:v>
                </c:pt>
                <c:pt idx="136">
                  <c:v>37.692300000000003</c:v>
                </c:pt>
                <c:pt idx="137">
                  <c:v>39.487200000000001</c:v>
                </c:pt>
                <c:pt idx="138">
                  <c:v>91.2821</c:v>
                </c:pt>
                <c:pt idx="139">
                  <c:v>50</c:v>
                </c:pt>
                <c:pt idx="140">
                  <c:v>47.948700000000002</c:v>
                </c:pt>
                <c:pt idx="141">
                  <c:v>44.102600000000002</c:v>
                </c:pt>
              </c:numCache>
            </c:numRef>
          </c:xVal>
          <c:yVal>
            <c:numRef>
              <c:f>DinoAndNotDinoData!$E$2:$E$143</c:f>
              <c:numCache>
                <c:formatCode>General</c:formatCode>
                <c:ptCount val="142"/>
                <c:pt idx="0">
                  <c:v>97.179500000000004</c:v>
                </c:pt>
                <c:pt idx="1">
                  <c:v>96.025599999999997</c:v>
                </c:pt>
                <c:pt idx="2">
                  <c:v>94.487200000000001</c:v>
                </c:pt>
                <c:pt idx="3">
                  <c:v>91.410300000000007</c:v>
                </c:pt>
                <c:pt idx="4">
                  <c:v>88.333299999999994</c:v>
                </c:pt>
                <c:pt idx="5">
                  <c:v>84.871799999999993</c:v>
                </c:pt>
                <c:pt idx="6">
                  <c:v>79.871799999999993</c:v>
                </c:pt>
                <c:pt idx="7">
                  <c:v>77.564099999999996</c:v>
                </c:pt>
                <c:pt idx="8">
                  <c:v>74.487200000000001</c:v>
                </c:pt>
                <c:pt idx="9">
                  <c:v>71.410300000000007</c:v>
                </c:pt>
                <c:pt idx="10">
                  <c:v>66.410300000000007</c:v>
                </c:pt>
                <c:pt idx="11">
                  <c:v>61.794899999999998</c:v>
                </c:pt>
                <c:pt idx="12">
                  <c:v>57.179499999999997</c:v>
                </c:pt>
                <c:pt idx="13">
                  <c:v>52.948700000000002</c:v>
                </c:pt>
                <c:pt idx="14">
                  <c:v>51.025599999999997</c:v>
                </c:pt>
                <c:pt idx="15">
                  <c:v>51.025599999999997</c:v>
                </c:pt>
                <c:pt idx="16">
                  <c:v>51.025599999999997</c:v>
                </c:pt>
                <c:pt idx="17">
                  <c:v>51.410299999999999</c:v>
                </c:pt>
                <c:pt idx="18">
                  <c:v>51.410299999999999</c:v>
                </c:pt>
                <c:pt idx="19">
                  <c:v>52.948700000000002</c:v>
                </c:pt>
                <c:pt idx="20">
                  <c:v>54.102600000000002</c:v>
                </c:pt>
                <c:pt idx="21">
                  <c:v>55.256399999999999</c:v>
                </c:pt>
                <c:pt idx="22">
                  <c:v>55.640999999999998</c:v>
                </c:pt>
                <c:pt idx="23">
                  <c:v>56.025599999999997</c:v>
                </c:pt>
                <c:pt idx="24">
                  <c:v>57.948700000000002</c:v>
                </c:pt>
                <c:pt idx="25">
                  <c:v>62.179499999999997</c:v>
                </c:pt>
                <c:pt idx="26">
                  <c:v>66.410300000000007</c:v>
                </c:pt>
                <c:pt idx="27">
                  <c:v>69.102599999999995</c:v>
                </c:pt>
                <c:pt idx="28">
                  <c:v>55.256399999999999</c:v>
                </c:pt>
                <c:pt idx="29">
                  <c:v>49.8718</c:v>
                </c:pt>
                <c:pt idx="30">
                  <c:v>46.025599999999997</c:v>
                </c:pt>
                <c:pt idx="31">
                  <c:v>38.333300000000001</c:v>
                </c:pt>
                <c:pt idx="32">
                  <c:v>42.179499999999997</c:v>
                </c:pt>
                <c:pt idx="33">
                  <c:v>44.102600000000002</c:v>
                </c:pt>
                <c:pt idx="34">
                  <c:v>36.410299999999999</c:v>
                </c:pt>
                <c:pt idx="35">
                  <c:v>32.564100000000003</c:v>
                </c:pt>
                <c:pt idx="36">
                  <c:v>31.410299999999999</c:v>
                </c:pt>
                <c:pt idx="37">
                  <c:v>30.256399999999999</c:v>
                </c:pt>
                <c:pt idx="38">
                  <c:v>32.179499999999997</c:v>
                </c:pt>
                <c:pt idx="39">
                  <c:v>36.794899999999998</c:v>
                </c:pt>
                <c:pt idx="40">
                  <c:v>41.410299999999999</c:v>
                </c:pt>
                <c:pt idx="41">
                  <c:v>45.640999999999998</c:v>
                </c:pt>
                <c:pt idx="42">
                  <c:v>49.102600000000002</c:v>
                </c:pt>
                <c:pt idx="43">
                  <c:v>36.025599999999997</c:v>
                </c:pt>
                <c:pt idx="44">
                  <c:v>32.179499999999997</c:v>
                </c:pt>
                <c:pt idx="45">
                  <c:v>29.102599999999999</c:v>
                </c:pt>
                <c:pt idx="46">
                  <c:v>26.794899999999998</c:v>
                </c:pt>
                <c:pt idx="47">
                  <c:v>25.256399999999999</c:v>
                </c:pt>
                <c:pt idx="48">
                  <c:v>25.256399999999999</c:v>
                </c:pt>
                <c:pt idx="49">
                  <c:v>25.640999999999998</c:v>
                </c:pt>
                <c:pt idx="50">
                  <c:v>28.718</c:v>
                </c:pt>
                <c:pt idx="51">
                  <c:v>31.410299999999999</c:v>
                </c:pt>
                <c:pt idx="52">
                  <c:v>34.8718</c:v>
                </c:pt>
                <c:pt idx="53">
                  <c:v>37.564100000000003</c:v>
                </c:pt>
                <c:pt idx="54">
                  <c:v>40.640999999999998</c:v>
                </c:pt>
                <c:pt idx="55">
                  <c:v>42.179499999999997</c:v>
                </c:pt>
                <c:pt idx="56">
                  <c:v>44.487200000000001</c:v>
                </c:pt>
                <c:pt idx="57">
                  <c:v>46.025599999999997</c:v>
                </c:pt>
                <c:pt idx="58">
                  <c:v>46.794899999999998</c:v>
                </c:pt>
                <c:pt idx="59">
                  <c:v>47.948700000000002</c:v>
                </c:pt>
                <c:pt idx="60">
                  <c:v>53.718000000000004</c:v>
                </c:pt>
                <c:pt idx="61">
                  <c:v>60.640999999999998</c:v>
                </c:pt>
                <c:pt idx="62">
                  <c:v>64.487200000000001</c:v>
                </c:pt>
                <c:pt idx="63">
                  <c:v>69.487200000000001</c:v>
                </c:pt>
                <c:pt idx="64">
                  <c:v>79.871799999999993</c:v>
                </c:pt>
                <c:pt idx="65">
                  <c:v>84.102599999999995</c:v>
                </c:pt>
                <c:pt idx="66">
                  <c:v>85.256399999999999</c:v>
                </c:pt>
                <c:pt idx="67">
                  <c:v>85.256399999999999</c:v>
                </c:pt>
                <c:pt idx="68">
                  <c:v>86.025599999999997</c:v>
                </c:pt>
                <c:pt idx="69">
                  <c:v>86.025599999999997</c:v>
                </c:pt>
                <c:pt idx="70">
                  <c:v>82.948700000000002</c:v>
                </c:pt>
                <c:pt idx="71">
                  <c:v>80.641000000000005</c:v>
                </c:pt>
                <c:pt idx="72">
                  <c:v>78.718000000000004</c:v>
                </c:pt>
                <c:pt idx="73">
                  <c:v>78.718000000000004</c:v>
                </c:pt>
                <c:pt idx="74">
                  <c:v>77.564099999999996</c:v>
                </c:pt>
                <c:pt idx="75">
                  <c:v>59.8718</c:v>
                </c:pt>
                <c:pt idx="76">
                  <c:v>62.179499999999997</c:v>
                </c:pt>
                <c:pt idx="77">
                  <c:v>62.564100000000003</c:v>
                </c:pt>
                <c:pt idx="78">
                  <c:v>99.487200000000001</c:v>
                </c:pt>
                <c:pt idx="79">
                  <c:v>99.102599999999995</c:v>
                </c:pt>
                <c:pt idx="80">
                  <c:v>97.564099999999996</c:v>
                </c:pt>
                <c:pt idx="81">
                  <c:v>94.102599999999995</c:v>
                </c:pt>
                <c:pt idx="82">
                  <c:v>91.025599999999997</c:v>
                </c:pt>
                <c:pt idx="83">
                  <c:v>86.410300000000007</c:v>
                </c:pt>
                <c:pt idx="84">
                  <c:v>83.333299999999994</c:v>
                </c:pt>
                <c:pt idx="85">
                  <c:v>79.102599999999995</c:v>
                </c:pt>
                <c:pt idx="86">
                  <c:v>75.256399999999999</c:v>
                </c:pt>
                <c:pt idx="87">
                  <c:v>71.410300000000007</c:v>
                </c:pt>
                <c:pt idx="88">
                  <c:v>66.794899999999998</c:v>
                </c:pt>
                <c:pt idx="89">
                  <c:v>60.256399999999999</c:v>
                </c:pt>
                <c:pt idx="90">
                  <c:v>55.256399999999999</c:v>
                </c:pt>
                <c:pt idx="91">
                  <c:v>51.410299999999999</c:v>
                </c:pt>
                <c:pt idx="92">
                  <c:v>47.564100000000003</c:v>
                </c:pt>
                <c:pt idx="93">
                  <c:v>46.025599999999997</c:v>
                </c:pt>
                <c:pt idx="94">
                  <c:v>42.564100000000003</c:v>
                </c:pt>
                <c:pt idx="95">
                  <c:v>39.8718</c:v>
                </c:pt>
                <c:pt idx="96">
                  <c:v>36.794899999999998</c:v>
                </c:pt>
                <c:pt idx="97">
                  <c:v>33.718000000000004</c:v>
                </c:pt>
                <c:pt idx="98">
                  <c:v>40.640999999999998</c:v>
                </c:pt>
                <c:pt idx="99">
                  <c:v>38.333300000000001</c:v>
                </c:pt>
                <c:pt idx="100">
                  <c:v>33.718000000000004</c:v>
                </c:pt>
                <c:pt idx="101">
                  <c:v>29.102599999999999</c:v>
                </c:pt>
                <c:pt idx="102">
                  <c:v>25.256399999999999</c:v>
                </c:pt>
                <c:pt idx="103">
                  <c:v>24.102599999999999</c:v>
                </c:pt>
                <c:pt idx="104">
                  <c:v>22.948699999999999</c:v>
                </c:pt>
                <c:pt idx="105">
                  <c:v>22.948699999999999</c:v>
                </c:pt>
                <c:pt idx="106">
                  <c:v>22.179500000000001</c:v>
                </c:pt>
                <c:pt idx="107">
                  <c:v>20.256399999999999</c:v>
                </c:pt>
                <c:pt idx="108">
                  <c:v>19.102599999999999</c:v>
                </c:pt>
                <c:pt idx="109">
                  <c:v>19.102599999999999</c:v>
                </c:pt>
                <c:pt idx="110">
                  <c:v>18.333300000000001</c:v>
                </c:pt>
                <c:pt idx="111">
                  <c:v>18.333300000000001</c:v>
                </c:pt>
                <c:pt idx="112">
                  <c:v>18.333300000000001</c:v>
                </c:pt>
                <c:pt idx="113">
                  <c:v>17.5641</c:v>
                </c:pt>
                <c:pt idx="114">
                  <c:v>16.025600000000001</c:v>
                </c:pt>
                <c:pt idx="115">
                  <c:v>13.718</c:v>
                </c:pt>
                <c:pt idx="116">
                  <c:v>14.8718</c:v>
                </c:pt>
                <c:pt idx="117">
                  <c:v>14.8718</c:v>
                </c:pt>
                <c:pt idx="118">
                  <c:v>14.8718</c:v>
                </c:pt>
                <c:pt idx="119">
                  <c:v>14.102600000000001</c:v>
                </c:pt>
                <c:pt idx="120">
                  <c:v>12.5641</c:v>
                </c:pt>
                <c:pt idx="121">
                  <c:v>11.025600000000001</c:v>
                </c:pt>
                <c:pt idx="122">
                  <c:v>9.8718000000000004</c:v>
                </c:pt>
                <c:pt idx="123">
                  <c:v>6.0255999999999998</c:v>
                </c:pt>
                <c:pt idx="124">
                  <c:v>9.4871999999999996</c:v>
                </c:pt>
                <c:pt idx="125">
                  <c:v>10.256399999999999</c:v>
                </c:pt>
                <c:pt idx="126">
                  <c:v>10.256399999999999</c:v>
                </c:pt>
                <c:pt idx="127">
                  <c:v>10.641</c:v>
                </c:pt>
                <c:pt idx="128">
                  <c:v>10.641</c:v>
                </c:pt>
                <c:pt idx="129">
                  <c:v>10.641</c:v>
                </c:pt>
                <c:pt idx="130">
                  <c:v>10.641</c:v>
                </c:pt>
                <c:pt idx="131">
                  <c:v>10.641</c:v>
                </c:pt>
                <c:pt idx="132">
                  <c:v>10.641</c:v>
                </c:pt>
                <c:pt idx="133">
                  <c:v>8.718</c:v>
                </c:pt>
                <c:pt idx="134">
                  <c:v>5.2564000000000002</c:v>
                </c:pt>
                <c:pt idx="135">
                  <c:v>2.9487000000000001</c:v>
                </c:pt>
                <c:pt idx="136">
                  <c:v>25.769200000000001</c:v>
                </c:pt>
                <c:pt idx="137">
                  <c:v>25.384599999999999</c:v>
                </c:pt>
                <c:pt idx="138">
                  <c:v>41.538499999999999</c:v>
                </c:pt>
                <c:pt idx="139">
                  <c:v>95.769199999999998</c:v>
                </c:pt>
                <c:pt idx="140">
                  <c:v>95</c:v>
                </c:pt>
                <c:pt idx="141">
                  <c:v>92.692300000000003</c:v>
                </c:pt>
              </c:numCache>
            </c:numRef>
          </c:yVal>
          <c:smooth val="0"/>
          <c:extLst>
            <c:ext xmlns:c16="http://schemas.microsoft.com/office/drawing/2014/chart" uri="{C3380CC4-5D6E-409C-BE32-E72D297353CC}">
              <c16:uniqueId val="{00000000-03F1-4271-91CD-DADC14068A15}"/>
            </c:ext>
          </c:extLst>
        </c:ser>
        <c:dLbls>
          <c:showLegendKey val="0"/>
          <c:showVal val="0"/>
          <c:showCatName val="0"/>
          <c:showSerName val="0"/>
          <c:showPercent val="0"/>
          <c:showBubbleSize val="0"/>
        </c:dLbls>
        <c:axId val="508509488"/>
        <c:axId val="508505552"/>
      </c:scatterChart>
      <c:valAx>
        <c:axId val="508509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08505552"/>
        <c:crosses val="autoZero"/>
        <c:crossBetween val="midCat"/>
      </c:valAx>
      <c:valAx>
        <c:axId val="508505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08509488"/>
        <c:crosses val="autoZero"/>
        <c:crossBetween val="midCat"/>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solidFill>
              <a:schemeClr val="accent1">
                <a:lumMod val="60000"/>
                <a:lumOff val="40000"/>
              </a:schemeClr>
            </a:solidFill>
          </c:spPr>
          <c:dPt>
            <c:idx val="0"/>
            <c:bubble3D val="0"/>
            <c:spPr>
              <a:solidFill>
                <a:schemeClr val="accent4"/>
              </a:solidFill>
              <a:ln>
                <a:noFill/>
              </a:ln>
              <a:effectLst/>
            </c:spPr>
            <c:extLst>
              <c:ext xmlns:c16="http://schemas.microsoft.com/office/drawing/2014/chart" uri="{C3380CC4-5D6E-409C-BE32-E72D297353CC}">
                <c16:uniqueId val="{00000001-297D-4DFC-BA32-2D6D9F877C32}"/>
              </c:ext>
            </c:extLst>
          </c:dPt>
          <c:dPt>
            <c:idx val="1"/>
            <c:bubble3D val="0"/>
            <c:spPr>
              <a:solidFill>
                <a:srgbClr val="FF0000"/>
              </a:solidFill>
              <a:ln>
                <a:noFill/>
              </a:ln>
              <a:effectLst/>
            </c:spPr>
            <c:extLst>
              <c:ext xmlns:c16="http://schemas.microsoft.com/office/drawing/2014/chart" uri="{C3380CC4-5D6E-409C-BE32-E72D297353CC}">
                <c16:uniqueId val="{00000003-297D-4DFC-BA32-2D6D9F877C32}"/>
              </c:ext>
            </c:extLst>
          </c:dPt>
          <c:dPt>
            <c:idx val="2"/>
            <c:bubble3D val="0"/>
            <c:spPr>
              <a:solidFill>
                <a:schemeClr val="accent5">
                  <a:lumMod val="40000"/>
                  <a:lumOff val="60000"/>
                </a:schemeClr>
              </a:solidFill>
              <a:ln>
                <a:noFill/>
              </a:ln>
              <a:effectLst/>
            </c:spPr>
            <c:extLst>
              <c:ext xmlns:c16="http://schemas.microsoft.com/office/drawing/2014/chart" uri="{C3380CC4-5D6E-409C-BE32-E72D297353CC}">
                <c16:uniqueId val="{00000005-297D-4DFC-BA32-2D6D9F877C32}"/>
              </c:ext>
            </c:extLst>
          </c:dPt>
          <c:dLbls>
            <c:dLbl>
              <c:idx val="0"/>
              <c:layout>
                <c:manualLayout>
                  <c:x val="-0.19331923456422778"/>
                  <c:y val="0.21751632317591729"/>
                </c:manualLayout>
              </c:layout>
              <c:tx>
                <c:rich>
                  <a:bodyPr/>
                  <a:lstStyle/>
                  <a:p>
                    <a:r>
                      <a:rPr lang="en-US" sz="1600" dirty="0">
                        <a:solidFill>
                          <a:schemeClr val="tx1"/>
                        </a:solidFill>
                        <a:latin typeface="Gotham Medium" panose="02000604030000020004" pitchFamily="50" charset="0"/>
                      </a:rPr>
                      <a:t>Shares with one person
28%</a:t>
                    </a:r>
                    <a:endParaRPr lang="en-US" sz="1600" dirty="0">
                      <a:latin typeface="Gotham Medium" panose="02000604030000020004" pitchFamily="50" charset="0"/>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297D-4DFC-BA32-2D6D9F877C32}"/>
                </c:ext>
              </c:extLst>
            </c:dLbl>
            <c:dLbl>
              <c:idx val="1"/>
              <c:layout>
                <c:manualLayout>
                  <c:x val="1.0827542793588789E-2"/>
                  <c:y val="-2.05819005683521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97D-4DFC-BA32-2D6D9F877C32}"/>
                </c:ext>
              </c:extLst>
            </c:dLbl>
            <c:dLbl>
              <c:idx val="2"/>
              <c:layout>
                <c:manualLayout>
                  <c:x val="0.23998396825695689"/>
                  <c:y val="-0.1718197947464113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97D-4DFC-BA32-2D6D9F877C32}"/>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Shares with one other person</c:v>
                </c:pt>
                <c:pt idx="1">
                  <c:v>Shares with more than one person</c:v>
                </c:pt>
                <c:pt idx="2">
                  <c:v>Doesn't share</c:v>
                </c:pt>
              </c:strCache>
            </c:strRef>
          </c:cat>
          <c:val>
            <c:numRef>
              <c:f>Sheet1!$B$2:$B$4</c:f>
              <c:numCache>
                <c:formatCode>General</c:formatCode>
                <c:ptCount val="3"/>
                <c:pt idx="0">
                  <c:v>28</c:v>
                </c:pt>
                <c:pt idx="1">
                  <c:v>7</c:v>
                </c:pt>
                <c:pt idx="2">
                  <c:v>65</c:v>
                </c:pt>
              </c:numCache>
            </c:numRef>
          </c:val>
          <c:extLst>
            <c:ext xmlns:c16="http://schemas.microsoft.com/office/drawing/2014/chart" uri="{C3380CC4-5D6E-409C-BE32-E72D297353CC}">
              <c16:uniqueId val="{00000006-297D-4DFC-BA32-2D6D9F877C3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69C70-565A-458E-B00A-280E69164776}" type="doc">
      <dgm:prSet loTypeId="urn:microsoft.com/office/officeart/2018/2/layout/IconVerticalSolidList" loCatId="icon" qsTypeId="urn:microsoft.com/office/officeart/2005/8/quickstyle/simple1" qsCatId="simple" csTypeId="urn:microsoft.com/office/officeart/2005/8/colors/accent5_1" csCatId="accent5" phldr="1"/>
      <dgm:spPr/>
      <dgm:t>
        <a:bodyPr/>
        <a:lstStyle/>
        <a:p>
          <a:endParaRPr lang="en-US"/>
        </a:p>
      </dgm:t>
    </dgm:pt>
    <dgm:pt modelId="{CA4574EF-EA8B-4CDF-89B8-5D6D2F398DE8}">
      <dgm:prSet/>
      <dgm:spPr/>
      <dgm:t>
        <a:bodyPr/>
        <a:lstStyle/>
        <a:p>
          <a:pPr>
            <a:lnSpc>
              <a:spcPct val="100000"/>
            </a:lnSpc>
          </a:pPr>
          <a:r>
            <a:rPr lang="en-US" b="0" i="0" dirty="0">
              <a:latin typeface="Arial" panose="020B0604020202020204" pitchFamily="34" charset="0"/>
              <a:cs typeface="Arial" panose="020B0604020202020204" pitchFamily="34" charset="0"/>
            </a:rPr>
            <a:t>9 a.m. Goals and sample</a:t>
          </a:r>
        </a:p>
        <a:p>
          <a:pPr>
            <a:lnSpc>
              <a:spcPct val="100000"/>
            </a:lnSpc>
          </a:pPr>
          <a:r>
            <a:rPr lang="en-US" b="0" i="0" dirty="0">
              <a:latin typeface="Arial" panose="020B0604020202020204" pitchFamily="34" charset="0"/>
              <a:cs typeface="Arial" panose="020B0604020202020204" pitchFamily="34" charset="0"/>
            </a:rPr>
            <a:t>Decide on your Most Crucial Question. </a:t>
          </a:r>
        </a:p>
        <a:p>
          <a:pPr>
            <a:lnSpc>
              <a:spcPct val="100000"/>
            </a:lnSpc>
          </a:pPr>
          <a:r>
            <a:rPr lang="en-US" b="0" i="0" dirty="0">
              <a:latin typeface="Arial" panose="020B0604020202020204" pitchFamily="34" charset="0"/>
              <a:cs typeface="Arial" panose="020B0604020202020204" pitchFamily="34" charset="0"/>
            </a:rPr>
            <a:t>Define your group of people and decide on your representativeness question.</a:t>
          </a:r>
          <a:endParaRPr lang="en-US" dirty="0">
            <a:latin typeface="Arial" panose="020B0604020202020204" pitchFamily="34" charset="0"/>
            <a:cs typeface="Arial" panose="020B0604020202020204" pitchFamily="34" charset="0"/>
          </a:endParaRPr>
        </a:p>
      </dgm:t>
    </dgm:pt>
    <dgm:pt modelId="{D17B76C1-0E13-4B23-8588-5FC8E66C38FF}" type="parTrans" cxnId="{1777F9FD-3621-4686-B0F2-82E6F21F9BF5}">
      <dgm:prSet/>
      <dgm:spPr/>
      <dgm:t>
        <a:bodyPr/>
        <a:lstStyle/>
        <a:p>
          <a:endParaRPr lang="en-US">
            <a:latin typeface="Arial" panose="020B0604020202020204" pitchFamily="34" charset="0"/>
            <a:cs typeface="Arial" panose="020B0604020202020204" pitchFamily="34" charset="0"/>
          </a:endParaRPr>
        </a:p>
      </dgm:t>
    </dgm:pt>
    <dgm:pt modelId="{689B6F4C-F161-4AE0-AFBB-18CCF79080B1}" type="sibTrans" cxnId="{1777F9FD-3621-4686-B0F2-82E6F21F9BF5}">
      <dgm:prSet/>
      <dgm:spPr/>
      <dgm:t>
        <a:bodyPr/>
        <a:lstStyle/>
        <a:p>
          <a:endParaRPr lang="en-US">
            <a:latin typeface="Arial" panose="020B0604020202020204" pitchFamily="34" charset="0"/>
            <a:cs typeface="Arial" panose="020B0604020202020204" pitchFamily="34" charset="0"/>
          </a:endParaRPr>
        </a:p>
      </dgm:t>
    </dgm:pt>
    <dgm:pt modelId="{E6D2BDB0-D116-47D3-B446-60353728C92B}">
      <dgm:prSet/>
      <dgm:spPr/>
      <dgm:t>
        <a:bodyPr/>
        <a:lstStyle/>
        <a:p>
          <a:pPr>
            <a:lnSpc>
              <a:spcPct val="100000"/>
            </a:lnSpc>
          </a:pPr>
          <a:r>
            <a:rPr lang="en-US" b="0" i="0" dirty="0">
              <a:latin typeface="Arial" panose="020B0604020202020204" pitchFamily="34" charset="0"/>
              <a:cs typeface="Arial" panose="020B0604020202020204" pitchFamily="34" charset="0"/>
            </a:rPr>
            <a:t>10 a.m. Questionnaire</a:t>
          </a:r>
        </a:p>
        <a:p>
          <a:pPr>
            <a:lnSpc>
              <a:spcPct val="100000"/>
            </a:lnSpc>
          </a:pPr>
          <a:r>
            <a:rPr lang="en-US" b="0" i="0" dirty="0">
              <a:latin typeface="Arial" panose="020B0604020202020204" pitchFamily="34" charset="0"/>
              <a:cs typeface="Arial" panose="020B0604020202020204" pitchFamily="34" charset="0"/>
            </a:rPr>
            <a:t>Build your questionnaire, including writing your invitation and thank-you page. </a:t>
          </a:r>
        </a:p>
        <a:p>
          <a:pPr>
            <a:lnSpc>
              <a:spcPct val="100000"/>
            </a:lnSpc>
          </a:pPr>
          <a:r>
            <a:rPr lang="en-US" b="0" i="0" dirty="0">
              <a:latin typeface="Arial" panose="020B0604020202020204" pitchFamily="34" charset="0"/>
              <a:cs typeface="Arial" panose="020B0604020202020204" pitchFamily="34" charset="0"/>
            </a:rPr>
            <a:t>Get someone to do a quick usability test. Ask them to “think aloud” so that you get a little bit of cognitive interviewing at the same time.</a:t>
          </a:r>
          <a:endParaRPr lang="en-US" dirty="0">
            <a:latin typeface="Arial" panose="020B0604020202020204" pitchFamily="34" charset="0"/>
            <a:cs typeface="Arial" panose="020B0604020202020204" pitchFamily="34" charset="0"/>
          </a:endParaRPr>
        </a:p>
      </dgm:t>
    </dgm:pt>
    <dgm:pt modelId="{EAA94986-7203-4823-895C-F55D203DD204}" type="parTrans" cxnId="{96298C1F-9695-4AA9-9B8E-E296BB6E75DF}">
      <dgm:prSet/>
      <dgm:spPr/>
      <dgm:t>
        <a:bodyPr/>
        <a:lstStyle/>
        <a:p>
          <a:endParaRPr lang="en-US">
            <a:latin typeface="Arial" panose="020B0604020202020204" pitchFamily="34" charset="0"/>
            <a:cs typeface="Arial" panose="020B0604020202020204" pitchFamily="34" charset="0"/>
          </a:endParaRPr>
        </a:p>
      </dgm:t>
    </dgm:pt>
    <dgm:pt modelId="{14D339C0-20D9-4350-B262-7CBC0B5237AD}" type="sibTrans" cxnId="{96298C1F-9695-4AA9-9B8E-E296BB6E75DF}">
      <dgm:prSet/>
      <dgm:spPr/>
      <dgm:t>
        <a:bodyPr/>
        <a:lstStyle/>
        <a:p>
          <a:endParaRPr lang="en-US">
            <a:latin typeface="Arial" panose="020B0604020202020204" pitchFamily="34" charset="0"/>
            <a:cs typeface="Arial" panose="020B0604020202020204" pitchFamily="34" charset="0"/>
          </a:endParaRPr>
        </a:p>
      </dgm:t>
    </dgm:pt>
    <dgm:pt modelId="{6DC361BD-891A-40D9-B10E-5E64A389FF3D}">
      <dgm:prSet/>
      <dgm:spPr/>
      <dgm:t>
        <a:bodyPr/>
        <a:lstStyle/>
        <a:p>
          <a:pPr>
            <a:lnSpc>
              <a:spcPct val="100000"/>
            </a:lnSpc>
          </a:pPr>
          <a:r>
            <a:rPr lang="en-US" b="0" i="0" dirty="0">
              <a:latin typeface="Arial" panose="020B0604020202020204" pitchFamily="34" charset="0"/>
              <a:cs typeface="Arial" panose="020B0604020202020204" pitchFamily="34" charset="0"/>
            </a:rPr>
            <a:t>11 a.m. Fieldwork part 1 </a:t>
          </a:r>
        </a:p>
        <a:p>
          <a:pPr>
            <a:lnSpc>
              <a:spcPct val="100000"/>
            </a:lnSpc>
          </a:pPr>
          <a:r>
            <a:rPr lang="en-US" b="0" i="0" dirty="0">
              <a:latin typeface="Arial" panose="020B0604020202020204" pitchFamily="34" charset="0"/>
              <a:cs typeface="Arial" panose="020B0604020202020204" pitchFamily="34" charset="0"/>
            </a:rPr>
            <a:t>Do your pilot test: Send invitations to 10 people, with the request that they respond by 1p.m.</a:t>
          </a:r>
          <a:endParaRPr lang="en-US" dirty="0">
            <a:latin typeface="Arial" panose="020B0604020202020204" pitchFamily="34" charset="0"/>
            <a:cs typeface="Arial" panose="020B0604020202020204" pitchFamily="34" charset="0"/>
          </a:endParaRPr>
        </a:p>
      </dgm:t>
    </dgm:pt>
    <dgm:pt modelId="{0EAAE503-4FDD-4431-86B6-4345BBD96E7A}" type="parTrans" cxnId="{FF637691-CB10-4F44-9174-FF36682DB630}">
      <dgm:prSet/>
      <dgm:spPr/>
      <dgm:t>
        <a:bodyPr/>
        <a:lstStyle/>
        <a:p>
          <a:endParaRPr lang="en-US">
            <a:latin typeface="Arial" panose="020B0604020202020204" pitchFamily="34" charset="0"/>
            <a:cs typeface="Arial" panose="020B0604020202020204" pitchFamily="34" charset="0"/>
          </a:endParaRPr>
        </a:p>
      </dgm:t>
    </dgm:pt>
    <dgm:pt modelId="{F93C3CD2-43CF-4DDA-A3D1-51C60C404BCE}" type="sibTrans" cxnId="{FF637691-CB10-4F44-9174-FF36682DB630}">
      <dgm:prSet/>
      <dgm:spPr/>
      <dgm:t>
        <a:bodyPr/>
        <a:lstStyle/>
        <a:p>
          <a:endParaRPr lang="en-US">
            <a:latin typeface="Arial" panose="020B0604020202020204" pitchFamily="34" charset="0"/>
            <a:cs typeface="Arial" panose="020B0604020202020204" pitchFamily="34" charset="0"/>
          </a:endParaRPr>
        </a:p>
      </dgm:t>
    </dgm:pt>
    <dgm:pt modelId="{2D2BD975-22F3-4EB3-9D8F-C9BF380D8214}" type="pres">
      <dgm:prSet presAssocID="{67D69C70-565A-458E-B00A-280E69164776}" presName="root" presStyleCnt="0">
        <dgm:presLayoutVars>
          <dgm:dir/>
          <dgm:resizeHandles val="exact"/>
        </dgm:presLayoutVars>
      </dgm:prSet>
      <dgm:spPr/>
    </dgm:pt>
    <dgm:pt modelId="{B8725589-33AD-4CEC-BC9E-488B6A8E5DD6}" type="pres">
      <dgm:prSet presAssocID="{CA4574EF-EA8B-4CDF-89B8-5D6D2F398DE8}" presName="compNode" presStyleCnt="0"/>
      <dgm:spPr/>
    </dgm:pt>
    <dgm:pt modelId="{3BEE0CA1-922C-4414-ACD1-8710F19D9776}" type="pres">
      <dgm:prSet presAssocID="{CA4574EF-EA8B-4CDF-89B8-5D6D2F398DE8}" presName="bgRect" presStyleLbl="bgShp" presStyleIdx="0" presStyleCnt="3"/>
      <dgm:spPr/>
    </dgm:pt>
    <dgm:pt modelId="{AD5EC08A-D267-4A0A-AE51-FBC4BA6CDD05}" type="pres">
      <dgm:prSet presAssocID="{CA4574EF-EA8B-4CDF-89B8-5D6D2F398D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730749BC-0143-4B5B-B5BC-463E4D9AA540}" type="pres">
      <dgm:prSet presAssocID="{CA4574EF-EA8B-4CDF-89B8-5D6D2F398DE8}" presName="spaceRect" presStyleCnt="0"/>
      <dgm:spPr/>
    </dgm:pt>
    <dgm:pt modelId="{6DA25A48-A398-41EE-8FB5-927DE90E70C1}" type="pres">
      <dgm:prSet presAssocID="{CA4574EF-EA8B-4CDF-89B8-5D6D2F398DE8}" presName="parTx" presStyleLbl="revTx" presStyleIdx="0" presStyleCnt="3">
        <dgm:presLayoutVars>
          <dgm:chMax val="0"/>
          <dgm:chPref val="0"/>
        </dgm:presLayoutVars>
      </dgm:prSet>
      <dgm:spPr/>
    </dgm:pt>
    <dgm:pt modelId="{DB168E36-8307-4C9C-8C26-6C647F09D88D}" type="pres">
      <dgm:prSet presAssocID="{689B6F4C-F161-4AE0-AFBB-18CCF79080B1}" presName="sibTrans" presStyleCnt="0"/>
      <dgm:spPr/>
    </dgm:pt>
    <dgm:pt modelId="{AD0F7A5C-F012-4D26-9CE6-C8367DD2B92D}" type="pres">
      <dgm:prSet presAssocID="{E6D2BDB0-D116-47D3-B446-60353728C92B}" presName="compNode" presStyleCnt="0"/>
      <dgm:spPr/>
    </dgm:pt>
    <dgm:pt modelId="{1466B636-5F03-4BE5-A7B8-B9A8D11E2278}" type="pres">
      <dgm:prSet presAssocID="{E6D2BDB0-D116-47D3-B446-60353728C92B}" presName="bgRect" presStyleLbl="bgShp" presStyleIdx="1" presStyleCnt="3"/>
      <dgm:spPr/>
    </dgm:pt>
    <dgm:pt modelId="{D3D91F5E-D3EC-40F0-807B-A73450BDB438}" type="pres">
      <dgm:prSet presAssocID="{E6D2BDB0-D116-47D3-B446-60353728C9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9DA56728-1392-481C-8C97-1A32B3AAA83C}" type="pres">
      <dgm:prSet presAssocID="{E6D2BDB0-D116-47D3-B446-60353728C92B}" presName="spaceRect" presStyleCnt="0"/>
      <dgm:spPr/>
    </dgm:pt>
    <dgm:pt modelId="{5D21D44E-4B97-4721-B03F-7D353202889D}" type="pres">
      <dgm:prSet presAssocID="{E6D2BDB0-D116-47D3-B446-60353728C92B}" presName="parTx" presStyleLbl="revTx" presStyleIdx="1" presStyleCnt="3">
        <dgm:presLayoutVars>
          <dgm:chMax val="0"/>
          <dgm:chPref val="0"/>
        </dgm:presLayoutVars>
      </dgm:prSet>
      <dgm:spPr/>
    </dgm:pt>
    <dgm:pt modelId="{8373E80B-5645-4A9F-8C14-D978733CD279}" type="pres">
      <dgm:prSet presAssocID="{14D339C0-20D9-4350-B262-7CBC0B5237AD}" presName="sibTrans" presStyleCnt="0"/>
      <dgm:spPr/>
    </dgm:pt>
    <dgm:pt modelId="{5C9272BC-39CE-4752-9514-01A735ECFA28}" type="pres">
      <dgm:prSet presAssocID="{6DC361BD-891A-40D9-B10E-5E64A389FF3D}" presName="compNode" presStyleCnt="0"/>
      <dgm:spPr/>
    </dgm:pt>
    <dgm:pt modelId="{BA730D14-914A-48A8-8D2E-D4BC0412980D}" type="pres">
      <dgm:prSet presAssocID="{6DC361BD-891A-40D9-B10E-5E64A389FF3D}" presName="bgRect" presStyleLbl="bgShp" presStyleIdx="2" presStyleCnt="3"/>
      <dgm:spPr/>
    </dgm:pt>
    <dgm:pt modelId="{7B65F9A8-B326-483D-9F66-72B1DD6A9A14}" type="pres">
      <dgm:prSet presAssocID="{6DC361BD-891A-40D9-B10E-5E64A389FF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ilot"/>
        </a:ext>
      </dgm:extLst>
    </dgm:pt>
    <dgm:pt modelId="{5C9AA0FE-A1A7-40A6-B489-E9BAD901195C}" type="pres">
      <dgm:prSet presAssocID="{6DC361BD-891A-40D9-B10E-5E64A389FF3D}" presName="spaceRect" presStyleCnt="0"/>
      <dgm:spPr/>
    </dgm:pt>
    <dgm:pt modelId="{F75508D4-5439-4A79-86BA-4115A60480F8}" type="pres">
      <dgm:prSet presAssocID="{6DC361BD-891A-40D9-B10E-5E64A389FF3D}" presName="parTx" presStyleLbl="revTx" presStyleIdx="2" presStyleCnt="3">
        <dgm:presLayoutVars>
          <dgm:chMax val="0"/>
          <dgm:chPref val="0"/>
        </dgm:presLayoutVars>
      </dgm:prSet>
      <dgm:spPr/>
    </dgm:pt>
  </dgm:ptLst>
  <dgm:cxnLst>
    <dgm:cxn modelId="{F54BB211-990F-4B47-B8F6-77D53ACCB569}" type="presOf" srcId="{6DC361BD-891A-40D9-B10E-5E64A389FF3D}" destId="{F75508D4-5439-4A79-86BA-4115A60480F8}" srcOrd="0" destOrd="0" presId="urn:microsoft.com/office/officeart/2018/2/layout/IconVerticalSolidList"/>
    <dgm:cxn modelId="{9E70851C-8CED-4096-A0B2-C9F0DDB9DA35}" type="presOf" srcId="{67D69C70-565A-458E-B00A-280E69164776}" destId="{2D2BD975-22F3-4EB3-9D8F-C9BF380D8214}" srcOrd="0" destOrd="0" presId="urn:microsoft.com/office/officeart/2018/2/layout/IconVerticalSolidList"/>
    <dgm:cxn modelId="{96298C1F-9695-4AA9-9B8E-E296BB6E75DF}" srcId="{67D69C70-565A-458E-B00A-280E69164776}" destId="{E6D2BDB0-D116-47D3-B446-60353728C92B}" srcOrd="1" destOrd="0" parTransId="{EAA94986-7203-4823-895C-F55D203DD204}" sibTransId="{14D339C0-20D9-4350-B262-7CBC0B5237AD}"/>
    <dgm:cxn modelId="{62D6873F-AB60-478D-B63D-E14B63073426}" type="presOf" srcId="{E6D2BDB0-D116-47D3-B446-60353728C92B}" destId="{5D21D44E-4B97-4721-B03F-7D353202889D}" srcOrd="0" destOrd="0" presId="urn:microsoft.com/office/officeart/2018/2/layout/IconVerticalSolidList"/>
    <dgm:cxn modelId="{FF637691-CB10-4F44-9174-FF36682DB630}" srcId="{67D69C70-565A-458E-B00A-280E69164776}" destId="{6DC361BD-891A-40D9-B10E-5E64A389FF3D}" srcOrd="2" destOrd="0" parTransId="{0EAAE503-4FDD-4431-86B6-4345BBD96E7A}" sibTransId="{F93C3CD2-43CF-4DDA-A3D1-51C60C404BCE}"/>
    <dgm:cxn modelId="{D8F930E5-97CE-4C41-997C-56F9483F13AF}" type="presOf" srcId="{CA4574EF-EA8B-4CDF-89B8-5D6D2F398DE8}" destId="{6DA25A48-A398-41EE-8FB5-927DE90E70C1}" srcOrd="0" destOrd="0" presId="urn:microsoft.com/office/officeart/2018/2/layout/IconVerticalSolidList"/>
    <dgm:cxn modelId="{1777F9FD-3621-4686-B0F2-82E6F21F9BF5}" srcId="{67D69C70-565A-458E-B00A-280E69164776}" destId="{CA4574EF-EA8B-4CDF-89B8-5D6D2F398DE8}" srcOrd="0" destOrd="0" parTransId="{D17B76C1-0E13-4B23-8588-5FC8E66C38FF}" sibTransId="{689B6F4C-F161-4AE0-AFBB-18CCF79080B1}"/>
    <dgm:cxn modelId="{B2AA4C17-B085-4D0D-B32F-43357D3930F6}" type="presParOf" srcId="{2D2BD975-22F3-4EB3-9D8F-C9BF380D8214}" destId="{B8725589-33AD-4CEC-BC9E-488B6A8E5DD6}" srcOrd="0" destOrd="0" presId="urn:microsoft.com/office/officeart/2018/2/layout/IconVerticalSolidList"/>
    <dgm:cxn modelId="{1AE22687-8F63-409B-95E5-3CB2272C4097}" type="presParOf" srcId="{B8725589-33AD-4CEC-BC9E-488B6A8E5DD6}" destId="{3BEE0CA1-922C-4414-ACD1-8710F19D9776}" srcOrd="0" destOrd="0" presId="urn:microsoft.com/office/officeart/2018/2/layout/IconVerticalSolidList"/>
    <dgm:cxn modelId="{4F2ABD58-2E67-48F1-95F6-79D31BFCF85D}" type="presParOf" srcId="{B8725589-33AD-4CEC-BC9E-488B6A8E5DD6}" destId="{AD5EC08A-D267-4A0A-AE51-FBC4BA6CDD05}" srcOrd="1" destOrd="0" presId="urn:microsoft.com/office/officeart/2018/2/layout/IconVerticalSolidList"/>
    <dgm:cxn modelId="{58137090-3C50-4BD2-81AD-5536D7D0D0FC}" type="presParOf" srcId="{B8725589-33AD-4CEC-BC9E-488B6A8E5DD6}" destId="{730749BC-0143-4B5B-B5BC-463E4D9AA540}" srcOrd="2" destOrd="0" presId="urn:microsoft.com/office/officeart/2018/2/layout/IconVerticalSolidList"/>
    <dgm:cxn modelId="{0ED3A596-A929-4787-AE3B-689AF5D72B96}" type="presParOf" srcId="{B8725589-33AD-4CEC-BC9E-488B6A8E5DD6}" destId="{6DA25A48-A398-41EE-8FB5-927DE90E70C1}" srcOrd="3" destOrd="0" presId="urn:microsoft.com/office/officeart/2018/2/layout/IconVerticalSolidList"/>
    <dgm:cxn modelId="{97FA7C93-3887-47AA-A611-A5E4C0C0AC2A}" type="presParOf" srcId="{2D2BD975-22F3-4EB3-9D8F-C9BF380D8214}" destId="{DB168E36-8307-4C9C-8C26-6C647F09D88D}" srcOrd="1" destOrd="0" presId="urn:microsoft.com/office/officeart/2018/2/layout/IconVerticalSolidList"/>
    <dgm:cxn modelId="{D97B9793-BE8B-4F17-818D-87A2732BF859}" type="presParOf" srcId="{2D2BD975-22F3-4EB3-9D8F-C9BF380D8214}" destId="{AD0F7A5C-F012-4D26-9CE6-C8367DD2B92D}" srcOrd="2" destOrd="0" presId="urn:microsoft.com/office/officeart/2018/2/layout/IconVerticalSolidList"/>
    <dgm:cxn modelId="{E0F95E87-FE15-4554-B6F6-0458F091F328}" type="presParOf" srcId="{AD0F7A5C-F012-4D26-9CE6-C8367DD2B92D}" destId="{1466B636-5F03-4BE5-A7B8-B9A8D11E2278}" srcOrd="0" destOrd="0" presId="urn:microsoft.com/office/officeart/2018/2/layout/IconVerticalSolidList"/>
    <dgm:cxn modelId="{E0A38060-E932-4DA5-A137-59E6C5DDFCA6}" type="presParOf" srcId="{AD0F7A5C-F012-4D26-9CE6-C8367DD2B92D}" destId="{D3D91F5E-D3EC-40F0-807B-A73450BDB438}" srcOrd="1" destOrd="0" presId="urn:microsoft.com/office/officeart/2018/2/layout/IconVerticalSolidList"/>
    <dgm:cxn modelId="{BAE75D5D-5739-4371-A7D7-E04B0E08E6C5}" type="presParOf" srcId="{AD0F7A5C-F012-4D26-9CE6-C8367DD2B92D}" destId="{9DA56728-1392-481C-8C97-1A32B3AAA83C}" srcOrd="2" destOrd="0" presId="urn:microsoft.com/office/officeart/2018/2/layout/IconVerticalSolidList"/>
    <dgm:cxn modelId="{1BD70DC9-6FB6-4A2F-A39C-9510CF70D054}" type="presParOf" srcId="{AD0F7A5C-F012-4D26-9CE6-C8367DD2B92D}" destId="{5D21D44E-4B97-4721-B03F-7D353202889D}" srcOrd="3" destOrd="0" presId="urn:microsoft.com/office/officeart/2018/2/layout/IconVerticalSolidList"/>
    <dgm:cxn modelId="{B0DB4E4C-0616-474B-82F6-5F7C6748613A}" type="presParOf" srcId="{2D2BD975-22F3-4EB3-9D8F-C9BF380D8214}" destId="{8373E80B-5645-4A9F-8C14-D978733CD279}" srcOrd="3" destOrd="0" presId="urn:microsoft.com/office/officeart/2018/2/layout/IconVerticalSolidList"/>
    <dgm:cxn modelId="{5E86A4FF-92C2-4A78-9CB2-9A6687E471E0}" type="presParOf" srcId="{2D2BD975-22F3-4EB3-9D8F-C9BF380D8214}" destId="{5C9272BC-39CE-4752-9514-01A735ECFA28}" srcOrd="4" destOrd="0" presId="urn:microsoft.com/office/officeart/2018/2/layout/IconVerticalSolidList"/>
    <dgm:cxn modelId="{8FAC6515-83D0-42FB-A492-47DFB5C5F04E}" type="presParOf" srcId="{5C9272BC-39CE-4752-9514-01A735ECFA28}" destId="{BA730D14-914A-48A8-8D2E-D4BC0412980D}" srcOrd="0" destOrd="0" presId="urn:microsoft.com/office/officeart/2018/2/layout/IconVerticalSolidList"/>
    <dgm:cxn modelId="{E6A48C11-E717-43C1-B42F-3F52D087AF3C}" type="presParOf" srcId="{5C9272BC-39CE-4752-9514-01A735ECFA28}" destId="{7B65F9A8-B326-483D-9F66-72B1DD6A9A14}" srcOrd="1" destOrd="0" presId="urn:microsoft.com/office/officeart/2018/2/layout/IconVerticalSolidList"/>
    <dgm:cxn modelId="{20C4B4A8-A614-4A7B-9001-6AF80019C99B}" type="presParOf" srcId="{5C9272BC-39CE-4752-9514-01A735ECFA28}" destId="{5C9AA0FE-A1A7-40A6-B489-E9BAD901195C}" srcOrd="2" destOrd="0" presId="urn:microsoft.com/office/officeart/2018/2/layout/IconVerticalSolidList"/>
    <dgm:cxn modelId="{EB68DE48-7CEB-4C52-AEC5-0CEA6217AAD5}" type="presParOf" srcId="{5C9272BC-39CE-4752-9514-01A735ECFA28}" destId="{F75508D4-5439-4A79-86BA-4115A60480F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FBFF67-FA7A-4CF2-84B4-87FB66D24F3E}" type="doc">
      <dgm:prSet loTypeId="urn:microsoft.com/office/officeart/2018/2/layout/IconVerticalSolidList" loCatId="icon" qsTypeId="urn:microsoft.com/office/officeart/2005/8/quickstyle/simple1" qsCatId="simple" csTypeId="urn:microsoft.com/office/officeart/2005/8/colors/accent5_1" csCatId="accent5" phldr="1"/>
      <dgm:spPr/>
      <dgm:t>
        <a:bodyPr/>
        <a:lstStyle/>
        <a:p>
          <a:endParaRPr lang="en-US"/>
        </a:p>
      </dgm:t>
    </dgm:pt>
    <dgm:pt modelId="{CBB97034-2FF6-4D59-8C16-3C2FD16ECAE1}">
      <dgm:prSet custT="1"/>
      <dgm:spPr/>
      <dgm:t>
        <a:bodyPr/>
        <a:lstStyle/>
        <a:p>
          <a:pPr>
            <a:lnSpc>
              <a:spcPct val="100000"/>
            </a:lnSpc>
          </a:pPr>
          <a:r>
            <a:rPr lang="en-US" sz="1400" b="0" i="0" dirty="0">
              <a:latin typeface="Arial" panose="020B0604020202020204" pitchFamily="34" charset="0"/>
              <a:cs typeface="Arial" panose="020B0604020202020204" pitchFamily="34" charset="0"/>
            </a:rPr>
            <a:t>1 p.m. Fieldwork part 2 </a:t>
          </a:r>
        </a:p>
        <a:p>
          <a:pPr>
            <a:lnSpc>
              <a:spcPct val="100000"/>
            </a:lnSpc>
          </a:pPr>
          <a:r>
            <a:rPr lang="en-US" sz="1400" b="0" i="0" dirty="0">
              <a:latin typeface="Arial" panose="020B0604020202020204" pitchFamily="34" charset="0"/>
              <a:cs typeface="Arial" panose="020B0604020202020204" pitchFamily="34" charset="0"/>
            </a:rPr>
            <a:t>Iterate your questionnaire based on your pilot. </a:t>
          </a:r>
        </a:p>
        <a:p>
          <a:pPr>
            <a:lnSpc>
              <a:spcPct val="100000"/>
            </a:lnSpc>
          </a:pPr>
          <a:r>
            <a:rPr lang="en-US" sz="1400" b="0" i="0" dirty="0">
              <a:latin typeface="Arial" panose="020B0604020202020204" pitchFamily="34" charset="0"/>
              <a:cs typeface="Arial" panose="020B0604020202020204" pitchFamily="34" charset="0"/>
            </a:rPr>
            <a:t>Send out the questionnaire to the larger sample, with the request that they respond by 3 p.m.</a:t>
          </a:r>
          <a:endParaRPr lang="en-US" sz="1400" dirty="0">
            <a:latin typeface="Arial" panose="020B0604020202020204" pitchFamily="34" charset="0"/>
            <a:cs typeface="Arial" panose="020B0604020202020204" pitchFamily="34" charset="0"/>
          </a:endParaRPr>
        </a:p>
      </dgm:t>
    </dgm:pt>
    <dgm:pt modelId="{D2B567A1-3AED-4199-A5A7-5B5033B455F5}" type="parTrans" cxnId="{54CB45B5-7968-4C9D-BF21-5C705393EDA8}">
      <dgm:prSet/>
      <dgm:spPr/>
      <dgm:t>
        <a:bodyPr/>
        <a:lstStyle/>
        <a:p>
          <a:endParaRPr lang="en-US" sz="1400">
            <a:latin typeface="Arial" panose="020B0604020202020204" pitchFamily="34" charset="0"/>
            <a:cs typeface="Arial" panose="020B0604020202020204" pitchFamily="34" charset="0"/>
          </a:endParaRPr>
        </a:p>
      </dgm:t>
    </dgm:pt>
    <dgm:pt modelId="{B14BB1F2-96E7-4F70-8495-95203B5614A8}" type="sibTrans" cxnId="{54CB45B5-7968-4C9D-BF21-5C705393EDA8}">
      <dgm:prSet/>
      <dgm:spPr/>
      <dgm:t>
        <a:bodyPr/>
        <a:lstStyle/>
        <a:p>
          <a:endParaRPr lang="en-US" sz="1400">
            <a:latin typeface="Arial" panose="020B0604020202020204" pitchFamily="34" charset="0"/>
            <a:cs typeface="Arial" panose="020B0604020202020204" pitchFamily="34" charset="0"/>
          </a:endParaRPr>
        </a:p>
      </dgm:t>
    </dgm:pt>
    <dgm:pt modelId="{8DE89004-D378-4DDA-8C7D-037CA1330ACF}">
      <dgm:prSet custT="1"/>
      <dgm:spPr/>
      <dgm:t>
        <a:bodyPr/>
        <a:lstStyle/>
        <a:p>
          <a:pPr>
            <a:lnSpc>
              <a:spcPct val="100000"/>
            </a:lnSpc>
          </a:pPr>
          <a:r>
            <a:rPr lang="en-US" sz="1400" b="0" i="0" dirty="0">
              <a:latin typeface="Arial" panose="020B0604020202020204" pitchFamily="34" charset="0"/>
              <a:cs typeface="Arial" panose="020B0604020202020204" pitchFamily="34" charset="0"/>
            </a:rPr>
            <a:t>2 p.m. Responses part 1 </a:t>
          </a:r>
        </a:p>
        <a:p>
          <a:pPr>
            <a:lnSpc>
              <a:spcPct val="100000"/>
            </a:lnSpc>
          </a:pPr>
          <a:r>
            <a:rPr lang="en-US" sz="1400" b="0" i="0" dirty="0">
              <a:latin typeface="Arial" panose="020B0604020202020204" pitchFamily="34" charset="0"/>
              <a:cs typeface="Arial" panose="020B0604020202020204" pitchFamily="34" charset="0"/>
            </a:rPr>
            <a:t>Some responses will be back. Start your data cleaning.</a:t>
          </a:r>
          <a:endParaRPr lang="en-US" sz="1400" dirty="0">
            <a:latin typeface="Arial" panose="020B0604020202020204" pitchFamily="34" charset="0"/>
            <a:cs typeface="Arial" panose="020B0604020202020204" pitchFamily="34" charset="0"/>
          </a:endParaRPr>
        </a:p>
      </dgm:t>
    </dgm:pt>
    <dgm:pt modelId="{573D0A4A-6D11-4D3B-B7F1-CAE4014F6488}" type="parTrans" cxnId="{D9C9A5CF-1D4B-4199-8C93-B5CF6ABB2180}">
      <dgm:prSet/>
      <dgm:spPr/>
      <dgm:t>
        <a:bodyPr/>
        <a:lstStyle/>
        <a:p>
          <a:endParaRPr lang="en-US" sz="1400">
            <a:latin typeface="Arial" panose="020B0604020202020204" pitchFamily="34" charset="0"/>
            <a:cs typeface="Arial" panose="020B0604020202020204" pitchFamily="34" charset="0"/>
          </a:endParaRPr>
        </a:p>
      </dgm:t>
    </dgm:pt>
    <dgm:pt modelId="{C440D466-3670-49DC-949E-CD7D14B0BDA1}" type="sibTrans" cxnId="{D9C9A5CF-1D4B-4199-8C93-B5CF6ABB2180}">
      <dgm:prSet/>
      <dgm:spPr/>
      <dgm:t>
        <a:bodyPr/>
        <a:lstStyle/>
        <a:p>
          <a:endParaRPr lang="en-US" sz="1400">
            <a:latin typeface="Arial" panose="020B0604020202020204" pitchFamily="34" charset="0"/>
            <a:cs typeface="Arial" panose="020B0604020202020204" pitchFamily="34" charset="0"/>
          </a:endParaRPr>
        </a:p>
      </dgm:t>
    </dgm:pt>
    <dgm:pt modelId="{2936C85E-79A8-4044-AAA6-DDE25204DB74}">
      <dgm:prSet custT="1"/>
      <dgm:spPr/>
      <dgm:t>
        <a:bodyPr/>
        <a:lstStyle/>
        <a:p>
          <a:pPr>
            <a:lnSpc>
              <a:spcPct val="100000"/>
            </a:lnSpc>
          </a:pPr>
          <a:r>
            <a:rPr lang="en-US" sz="1400" b="0" i="0" dirty="0">
              <a:latin typeface="Arial" panose="020B0604020202020204" pitchFamily="34" charset="0"/>
              <a:cs typeface="Arial" panose="020B0604020202020204" pitchFamily="34" charset="0"/>
            </a:rPr>
            <a:t>3 p.m. Responses part 2 </a:t>
          </a:r>
        </a:p>
        <a:p>
          <a:pPr>
            <a:lnSpc>
              <a:spcPct val="100000"/>
            </a:lnSpc>
          </a:pPr>
          <a:r>
            <a:rPr lang="en-US" sz="1400" b="0" i="0" dirty="0">
              <a:latin typeface="Arial" panose="020B0604020202020204" pitchFamily="34" charset="0"/>
              <a:cs typeface="Arial" panose="020B0604020202020204" pitchFamily="34" charset="0"/>
            </a:rPr>
            <a:t>Decide what descriptive statistics you want to use. </a:t>
          </a:r>
        </a:p>
        <a:p>
          <a:pPr>
            <a:lnSpc>
              <a:spcPct val="100000"/>
            </a:lnSpc>
          </a:pPr>
          <a:r>
            <a:rPr lang="en-US" sz="1400" b="0" i="0" dirty="0">
              <a:latin typeface="Arial" panose="020B0604020202020204" pitchFamily="34" charset="0"/>
              <a:cs typeface="Arial" panose="020B0604020202020204" pitchFamily="34" charset="0"/>
            </a:rPr>
            <a:t>Read all open box responses, possibly sorting them according to one of the other answers.</a:t>
          </a:r>
          <a:endParaRPr lang="en-US" sz="1400" dirty="0">
            <a:latin typeface="Arial" panose="020B0604020202020204" pitchFamily="34" charset="0"/>
            <a:cs typeface="Arial" panose="020B0604020202020204" pitchFamily="34" charset="0"/>
          </a:endParaRPr>
        </a:p>
      </dgm:t>
    </dgm:pt>
    <dgm:pt modelId="{1DB19F79-37ED-49BC-BF7C-9FB84B15D872}" type="parTrans" cxnId="{D5CEB4BA-B9BF-443D-AFAC-427EE61F020F}">
      <dgm:prSet/>
      <dgm:spPr/>
      <dgm:t>
        <a:bodyPr/>
        <a:lstStyle/>
        <a:p>
          <a:endParaRPr lang="en-US" sz="1400">
            <a:latin typeface="Arial" panose="020B0604020202020204" pitchFamily="34" charset="0"/>
            <a:cs typeface="Arial" panose="020B0604020202020204" pitchFamily="34" charset="0"/>
          </a:endParaRPr>
        </a:p>
      </dgm:t>
    </dgm:pt>
    <dgm:pt modelId="{6D879280-02B0-4AE9-A9C8-F30E2BA3F0D6}" type="sibTrans" cxnId="{D5CEB4BA-B9BF-443D-AFAC-427EE61F020F}">
      <dgm:prSet/>
      <dgm:spPr/>
      <dgm:t>
        <a:bodyPr/>
        <a:lstStyle/>
        <a:p>
          <a:endParaRPr lang="en-US" sz="1400">
            <a:latin typeface="Arial" panose="020B0604020202020204" pitchFamily="34" charset="0"/>
            <a:cs typeface="Arial" panose="020B0604020202020204" pitchFamily="34" charset="0"/>
          </a:endParaRPr>
        </a:p>
      </dgm:t>
    </dgm:pt>
    <dgm:pt modelId="{777ADBF4-8060-4ADB-8AE2-E803BB5B3BE1}">
      <dgm:prSet custT="1"/>
      <dgm:spPr/>
      <dgm:t>
        <a:bodyPr/>
        <a:lstStyle/>
        <a:p>
          <a:pPr>
            <a:lnSpc>
              <a:spcPct val="100000"/>
            </a:lnSpc>
          </a:pPr>
          <a:r>
            <a:rPr lang="en-US" sz="1400" b="0" i="0" dirty="0">
              <a:latin typeface="Arial" panose="020B0604020202020204" pitchFamily="34" charset="0"/>
              <a:cs typeface="Arial" panose="020B0604020202020204" pitchFamily="34" charset="0"/>
            </a:rPr>
            <a:t>4 p.m. Reports</a:t>
          </a:r>
          <a:br>
            <a:rPr lang="en-US" sz="1400" b="0" i="0" dirty="0">
              <a:latin typeface="Arial" panose="020B0604020202020204" pitchFamily="34" charset="0"/>
              <a:cs typeface="Arial" panose="020B0604020202020204" pitchFamily="34" charset="0"/>
            </a:rPr>
          </a:br>
          <a:r>
            <a:rPr lang="en-US" sz="1400" b="0" i="0" dirty="0">
              <a:latin typeface="Arial" panose="020B0604020202020204" pitchFamily="34" charset="0"/>
              <a:cs typeface="Arial" panose="020B0604020202020204" pitchFamily="34" charset="0"/>
            </a:rPr>
            <a:t>Create the report you want to deliver.</a:t>
          </a:r>
          <a:endParaRPr lang="en-US" sz="1400" dirty="0">
            <a:latin typeface="Arial" panose="020B0604020202020204" pitchFamily="34" charset="0"/>
            <a:cs typeface="Arial" panose="020B0604020202020204" pitchFamily="34" charset="0"/>
          </a:endParaRPr>
        </a:p>
      </dgm:t>
    </dgm:pt>
    <dgm:pt modelId="{D36B13DF-FE65-45A7-B6F1-25E48E814791}" type="parTrans" cxnId="{60F1F3F3-94A2-4825-82E1-A0F05C597E2C}">
      <dgm:prSet/>
      <dgm:spPr/>
      <dgm:t>
        <a:bodyPr/>
        <a:lstStyle/>
        <a:p>
          <a:endParaRPr lang="en-US" sz="1400">
            <a:latin typeface="Arial" panose="020B0604020202020204" pitchFamily="34" charset="0"/>
            <a:cs typeface="Arial" panose="020B0604020202020204" pitchFamily="34" charset="0"/>
          </a:endParaRPr>
        </a:p>
      </dgm:t>
    </dgm:pt>
    <dgm:pt modelId="{70724823-FD11-4170-84B2-02FB5FC467CD}" type="sibTrans" cxnId="{60F1F3F3-94A2-4825-82E1-A0F05C597E2C}">
      <dgm:prSet/>
      <dgm:spPr/>
      <dgm:t>
        <a:bodyPr/>
        <a:lstStyle/>
        <a:p>
          <a:endParaRPr lang="en-US" sz="1400">
            <a:latin typeface="Arial" panose="020B0604020202020204" pitchFamily="34" charset="0"/>
            <a:cs typeface="Arial" panose="020B0604020202020204" pitchFamily="34" charset="0"/>
          </a:endParaRPr>
        </a:p>
      </dgm:t>
    </dgm:pt>
    <dgm:pt modelId="{A5E4A818-18AF-4F2A-8CCD-1FF6040AA29E}" type="pres">
      <dgm:prSet presAssocID="{89FBFF67-FA7A-4CF2-84B4-87FB66D24F3E}" presName="root" presStyleCnt="0">
        <dgm:presLayoutVars>
          <dgm:dir/>
          <dgm:resizeHandles val="exact"/>
        </dgm:presLayoutVars>
      </dgm:prSet>
      <dgm:spPr/>
    </dgm:pt>
    <dgm:pt modelId="{0829DC6D-06B3-4F7D-BB35-7FCE3EB379C8}" type="pres">
      <dgm:prSet presAssocID="{CBB97034-2FF6-4D59-8C16-3C2FD16ECAE1}" presName="compNode" presStyleCnt="0"/>
      <dgm:spPr/>
    </dgm:pt>
    <dgm:pt modelId="{E18E8FFD-1FAC-4417-A24C-A90B2D88BDB1}" type="pres">
      <dgm:prSet presAssocID="{CBB97034-2FF6-4D59-8C16-3C2FD16ECAE1}" presName="bgRect" presStyleLbl="bgShp" presStyleIdx="0" presStyleCnt="4"/>
      <dgm:spPr/>
    </dgm:pt>
    <dgm:pt modelId="{D21281ED-C0CD-4160-8A25-E59049C6E476}" type="pres">
      <dgm:prSet presAssocID="{CBB97034-2FF6-4D59-8C16-3C2FD16ECA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2F7388BA-BD2A-4110-9E2F-66EF64FF3A9B}" type="pres">
      <dgm:prSet presAssocID="{CBB97034-2FF6-4D59-8C16-3C2FD16ECAE1}" presName="spaceRect" presStyleCnt="0"/>
      <dgm:spPr/>
    </dgm:pt>
    <dgm:pt modelId="{D5C5880B-E1D2-4FAA-A68F-9B60A4777878}" type="pres">
      <dgm:prSet presAssocID="{CBB97034-2FF6-4D59-8C16-3C2FD16ECAE1}" presName="parTx" presStyleLbl="revTx" presStyleIdx="0" presStyleCnt="4">
        <dgm:presLayoutVars>
          <dgm:chMax val="0"/>
          <dgm:chPref val="0"/>
        </dgm:presLayoutVars>
      </dgm:prSet>
      <dgm:spPr/>
    </dgm:pt>
    <dgm:pt modelId="{7F0F1E4B-5796-440D-8E34-23813D9979DE}" type="pres">
      <dgm:prSet presAssocID="{B14BB1F2-96E7-4F70-8495-95203B5614A8}" presName="sibTrans" presStyleCnt="0"/>
      <dgm:spPr/>
    </dgm:pt>
    <dgm:pt modelId="{970816A4-9944-48BB-A8C3-AC8A2B52D6C9}" type="pres">
      <dgm:prSet presAssocID="{8DE89004-D378-4DDA-8C7D-037CA1330ACF}" presName="compNode" presStyleCnt="0"/>
      <dgm:spPr/>
    </dgm:pt>
    <dgm:pt modelId="{2BDFA788-0C10-4861-850B-9E03887ED246}" type="pres">
      <dgm:prSet presAssocID="{8DE89004-D378-4DDA-8C7D-037CA1330ACF}" presName="bgRect" presStyleLbl="bgShp" presStyleIdx="1" presStyleCnt="4"/>
      <dgm:spPr/>
    </dgm:pt>
    <dgm:pt modelId="{CAC8D8A2-751C-4091-844C-14A7F21621CC}" type="pres">
      <dgm:prSet presAssocID="{8DE89004-D378-4DDA-8C7D-037CA1330AC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Pie Chart"/>
        </a:ext>
      </dgm:extLst>
    </dgm:pt>
    <dgm:pt modelId="{E377D037-EB94-48E8-96EB-EF416F4664F7}" type="pres">
      <dgm:prSet presAssocID="{8DE89004-D378-4DDA-8C7D-037CA1330ACF}" presName="spaceRect" presStyleCnt="0"/>
      <dgm:spPr/>
    </dgm:pt>
    <dgm:pt modelId="{AF2EC0B2-435A-4FFD-8D50-771D48257A92}" type="pres">
      <dgm:prSet presAssocID="{8DE89004-D378-4DDA-8C7D-037CA1330ACF}" presName="parTx" presStyleLbl="revTx" presStyleIdx="1" presStyleCnt="4">
        <dgm:presLayoutVars>
          <dgm:chMax val="0"/>
          <dgm:chPref val="0"/>
        </dgm:presLayoutVars>
      </dgm:prSet>
      <dgm:spPr/>
    </dgm:pt>
    <dgm:pt modelId="{ED437BF5-4F08-4911-A3B3-EA42A635D6B2}" type="pres">
      <dgm:prSet presAssocID="{C440D466-3670-49DC-949E-CD7D14B0BDA1}" presName="sibTrans" presStyleCnt="0"/>
      <dgm:spPr/>
    </dgm:pt>
    <dgm:pt modelId="{3C5BE196-7D9B-4E03-A389-F4B70A24D7A5}" type="pres">
      <dgm:prSet presAssocID="{2936C85E-79A8-4044-AAA6-DDE25204DB74}" presName="compNode" presStyleCnt="0"/>
      <dgm:spPr/>
    </dgm:pt>
    <dgm:pt modelId="{C7FA6FC8-A225-489D-BDC9-105CE7F9D8A8}" type="pres">
      <dgm:prSet presAssocID="{2936C85E-79A8-4044-AAA6-DDE25204DB74}" presName="bgRect" presStyleLbl="bgShp" presStyleIdx="2" presStyleCnt="4"/>
      <dgm:spPr/>
    </dgm:pt>
    <dgm:pt modelId="{EB884C74-37B5-461D-8116-FEED1AFCE48D}" type="pres">
      <dgm:prSet presAssocID="{2936C85E-79A8-4044-AAA6-DDE25204DB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 mark"/>
        </a:ext>
      </dgm:extLst>
    </dgm:pt>
    <dgm:pt modelId="{15994D87-06D7-456D-A185-7E4F4DDF609E}" type="pres">
      <dgm:prSet presAssocID="{2936C85E-79A8-4044-AAA6-DDE25204DB74}" presName="spaceRect" presStyleCnt="0"/>
      <dgm:spPr/>
    </dgm:pt>
    <dgm:pt modelId="{201F1DD7-8967-415F-8EAF-3C010CE03F09}" type="pres">
      <dgm:prSet presAssocID="{2936C85E-79A8-4044-AAA6-DDE25204DB74}" presName="parTx" presStyleLbl="revTx" presStyleIdx="2" presStyleCnt="4">
        <dgm:presLayoutVars>
          <dgm:chMax val="0"/>
          <dgm:chPref val="0"/>
        </dgm:presLayoutVars>
      </dgm:prSet>
      <dgm:spPr/>
    </dgm:pt>
    <dgm:pt modelId="{C48FC81C-4C9C-49AB-9AC7-5F6CE9FC83CA}" type="pres">
      <dgm:prSet presAssocID="{6D879280-02B0-4AE9-A9C8-F30E2BA3F0D6}" presName="sibTrans" presStyleCnt="0"/>
      <dgm:spPr/>
    </dgm:pt>
    <dgm:pt modelId="{3CE7EF92-C241-4CC5-94FB-FF5F8B407E13}" type="pres">
      <dgm:prSet presAssocID="{777ADBF4-8060-4ADB-8AE2-E803BB5B3BE1}" presName="compNode" presStyleCnt="0"/>
      <dgm:spPr/>
    </dgm:pt>
    <dgm:pt modelId="{DAAC268F-D672-4DA3-966E-0FA73F17E82B}" type="pres">
      <dgm:prSet presAssocID="{777ADBF4-8060-4ADB-8AE2-E803BB5B3BE1}" presName="bgRect" presStyleLbl="bgShp" presStyleIdx="3" presStyleCnt="4"/>
      <dgm:spPr/>
    </dgm:pt>
    <dgm:pt modelId="{45745DD0-9BAD-4D2E-8BDD-58F55F2418DF}" type="pres">
      <dgm:prSet presAssocID="{777ADBF4-8060-4ADB-8AE2-E803BB5B3BE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enn Diagram"/>
        </a:ext>
      </dgm:extLst>
    </dgm:pt>
    <dgm:pt modelId="{F3F615AD-8D31-4346-B07C-9EDF03CE1D8D}" type="pres">
      <dgm:prSet presAssocID="{777ADBF4-8060-4ADB-8AE2-E803BB5B3BE1}" presName="spaceRect" presStyleCnt="0"/>
      <dgm:spPr/>
    </dgm:pt>
    <dgm:pt modelId="{18803F61-6842-47B2-B507-D4DA59A8A394}" type="pres">
      <dgm:prSet presAssocID="{777ADBF4-8060-4ADB-8AE2-E803BB5B3BE1}" presName="parTx" presStyleLbl="revTx" presStyleIdx="3" presStyleCnt="4">
        <dgm:presLayoutVars>
          <dgm:chMax val="0"/>
          <dgm:chPref val="0"/>
        </dgm:presLayoutVars>
      </dgm:prSet>
      <dgm:spPr/>
    </dgm:pt>
  </dgm:ptLst>
  <dgm:cxnLst>
    <dgm:cxn modelId="{7A731A0C-480B-41EF-9CB8-D59BB729487B}" type="presOf" srcId="{777ADBF4-8060-4ADB-8AE2-E803BB5B3BE1}" destId="{18803F61-6842-47B2-B507-D4DA59A8A394}" srcOrd="0" destOrd="0" presId="urn:microsoft.com/office/officeart/2018/2/layout/IconVerticalSolidList"/>
    <dgm:cxn modelId="{165F6E6A-0A06-446E-A6C0-D08FF85231DD}" type="presOf" srcId="{2936C85E-79A8-4044-AAA6-DDE25204DB74}" destId="{201F1DD7-8967-415F-8EAF-3C010CE03F09}" srcOrd="0" destOrd="0" presId="urn:microsoft.com/office/officeart/2018/2/layout/IconVerticalSolidList"/>
    <dgm:cxn modelId="{F59163A6-6FDA-4C66-9D3F-0B1A3556B48A}" type="presOf" srcId="{89FBFF67-FA7A-4CF2-84B4-87FB66D24F3E}" destId="{A5E4A818-18AF-4F2A-8CCD-1FF6040AA29E}" srcOrd="0" destOrd="0" presId="urn:microsoft.com/office/officeart/2018/2/layout/IconVerticalSolidList"/>
    <dgm:cxn modelId="{7990A7AC-3240-4E72-A623-10FF72C3809A}" type="presOf" srcId="{8DE89004-D378-4DDA-8C7D-037CA1330ACF}" destId="{AF2EC0B2-435A-4FFD-8D50-771D48257A92}" srcOrd="0" destOrd="0" presId="urn:microsoft.com/office/officeart/2018/2/layout/IconVerticalSolidList"/>
    <dgm:cxn modelId="{54CB45B5-7968-4C9D-BF21-5C705393EDA8}" srcId="{89FBFF67-FA7A-4CF2-84B4-87FB66D24F3E}" destId="{CBB97034-2FF6-4D59-8C16-3C2FD16ECAE1}" srcOrd="0" destOrd="0" parTransId="{D2B567A1-3AED-4199-A5A7-5B5033B455F5}" sibTransId="{B14BB1F2-96E7-4F70-8495-95203B5614A8}"/>
    <dgm:cxn modelId="{D5CEB4BA-B9BF-443D-AFAC-427EE61F020F}" srcId="{89FBFF67-FA7A-4CF2-84B4-87FB66D24F3E}" destId="{2936C85E-79A8-4044-AAA6-DDE25204DB74}" srcOrd="2" destOrd="0" parTransId="{1DB19F79-37ED-49BC-BF7C-9FB84B15D872}" sibTransId="{6D879280-02B0-4AE9-A9C8-F30E2BA3F0D6}"/>
    <dgm:cxn modelId="{D9C9A5CF-1D4B-4199-8C93-B5CF6ABB2180}" srcId="{89FBFF67-FA7A-4CF2-84B4-87FB66D24F3E}" destId="{8DE89004-D378-4DDA-8C7D-037CA1330ACF}" srcOrd="1" destOrd="0" parTransId="{573D0A4A-6D11-4D3B-B7F1-CAE4014F6488}" sibTransId="{C440D466-3670-49DC-949E-CD7D14B0BDA1}"/>
    <dgm:cxn modelId="{934850DB-6EBD-40A8-8BCF-D15B16BCC72C}" type="presOf" srcId="{CBB97034-2FF6-4D59-8C16-3C2FD16ECAE1}" destId="{D5C5880B-E1D2-4FAA-A68F-9B60A4777878}" srcOrd="0" destOrd="0" presId="urn:microsoft.com/office/officeart/2018/2/layout/IconVerticalSolidList"/>
    <dgm:cxn modelId="{60F1F3F3-94A2-4825-82E1-A0F05C597E2C}" srcId="{89FBFF67-FA7A-4CF2-84B4-87FB66D24F3E}" destId="{777ADBF4-8060-4ADB-8AE2-E803BB5B3BE1}" srcOrd="3" destOrd="0" parTransId="{D36B13DF-FE65-45A7-B6F1-25E48E814791}" sibTransId="{70724823-FD11-4170-84B2-02FB5FC467CD}"/>
    <dgm:cxn modelId="{5A67A45A-6CD3-4A94-B5B1-F660BFAF1F6D}" type="presParOf" srcId="{A5E4A818-18AF-4F2A-8CCD-1FF6040AA29E}" destId="{0829DC6D-06B3-4F7D-BB35-7FCE3EB379C8}" srcOrd="0" destOrd="0" presId="urn:microsoft.com/office/officeart/2018/2/layout/IconVerticalSolidList"/>
    <dgm:cxn modelId="{9CA57321-38B4-4D9A-902B-05B72B02C370}" type="presParOf" srcId="{0829DC6D-06B3-4F7D-BB35-7FCE3EB379C8}" destId="{E18E8FFD-1FAC-4417-A24C-A90B2D88BDB1}" srcOrd="0" destOrd="0" presId="urn:microsoft.com/office/officeart/2018/2/layout/IconVerticalSolidList"/>
    <dgm:cxn modelId="{878705C3-B107-4F99-A685-D06978495C7A}" type="presParOf" srcId="{0829DC6D-06B3-4F7D-BB35-7FCE3EB379C8}" destId="{D21281ED-C0CD-4160-8A25-E59049C6E476}" srcOrd="1" destOrd="0" presId="urn:microsoft.com/office/officeart/2018/2/layout/IconVerticalSolidList"/>
    <dgm:cxn modelId="{9163C7BF-3E43-4070-8959-22D4B1A5AC50}" type="presParOf" srcId="{0829DC6D-06B3-4F7D-BB35-7FCE3EB379C8}" destId="{2F7388BA-BD2A-4110-9E2F-66EF64FF3A9B}" srcOrd="2" destOrd="0" presId="urn:microsoft.com/office/officeart/2018/2/layout/IconVerticalSolidList"/>
    <dgm:cxn modelId="{EC99EFAA-2258-4639-BF48-4CABEA4ABADE}" type="presParOf" srcId="{0829DC6D-06B3-4F7D-BB35-7FCE3EB379C8}" destId="{D5C5880B-E1D2-4FAA-A68F-9B60A4777878}" srcOrd="3" destOrd="0" presId="urn:microsoft.com/office/officeart/2018/2/layout/IconVerticalSolidList"/>
    <dgm:cxn modelId="{8E00BEC3-0EC3-4A7F-9A13-7932593103EB}" type="presParOf" srcId="{A5E4A818-18AF-4F2A-8CCD-1FF6040AA29E}" destId="{7F0F1E4B-5796-440D-8E34-23813D9979DE}" srcOrd="1" destOrd="0" presId="urn:microsoft.com/office/officeart/2018/2/layout/IconVerticalSolidList"/>
    <dgm:cxn modelId="{F5B51EE5-791F-4081-AB4E-BC20353A31AA}" type="presParOf" srcId="{A5E4A818-18AF-4F2A-8CCD-1FF6040AA29E}" destId="{970816A4-9944-48BB-A8C3-AC8A2B52D6C9}" srcOrd="2" destOrd="0" presId="urn:microsoft.com/office/officeart/2018/2/layout/IconVerticalSolidList"/>
    <dgm:cxn modelId="{B0607FCC-C268-49E6-B82F-8042CE0F7212}" type="presParOf" srcId="{970816A4-9944-48BB-A8C3-AC8A2B52D6C9}" destId="{2BDFA788-0C10-4861-850B-9E03887ED246}" srcOrd="0" destOrd="0" presId="urn:microsoft.com/office/officeart/2018/2/layout/IconVerticalSolidList"/>
    <dgm:cxn modelId="{CF2C7A38-2C79-4C78-843C-26C2AF2362B1}" type="presParOf" srcId="{970816A4-9944-48BB-A8C3-AC8A2B52D6C9}" destId="{CAC8D8A2-751C-4091-844C-14A7F21621CC}" srcOrd="1" destOrd="0" presId="urn:microsoft.com/office/officeart/2018/2/layout/IconVerticalSolidList"/>
    <dgm:cxn modelId="{F9F3184D-3FB5-4DD1-A68D-324E58C9F539}" type="presParOf" srcId="{970816A4-9944-48BB-A8C3-AC8A2B52D6C9}" destId="{E377D037-EB94-48E8-96EB-EF416F4664F7}" srcOrd="2" destOrd="0" presId="urn:microsoft.com/office/officeart/2018/2/layout/IconVerticalSolidList"/>
    <dgm:cxn modelId="{26DA2E3F-C287-4951-A827-018C7CC1CEE7}" type="presParOf" srcId="{970816A4-9944-48BB-A8C3-AC8A2B52D6C9}" destId="{AF2EC0B2-435A-4FFD-8D50-771D48257A92}" srcOrd="3" destOrd="0" presId="urn:microsoft.com/office/officeart/2018/2/layout/IconVerticalSolidList"/>
    <dgm:cxn modelId="{7BEF1906-403D-4DBF-AFD4-C87FB7F1CE9F}" type="presParOf" srcId="{A5E4A818-18AF-4F2A-8CCD-1FF6040AA29E}" destId="{ED437BF5-4F08-4911-A3B3-EA42A635D6B2}" srcOrd="3" destOrd="0" presId="urn:microsoft.com/office/officeart/2018/2/layout/IconVerticalSolidList"/>
    <dgm:cxn modelId="{518FB9B1-F830-4E49-8D16-B1B7C4633A65}" type="presParOf" srcId="{A5E4A818-18AF-4F2A-8CCD-1FF6040AA29E}" destId="{3C5BE196-7D9B-4E03-A389-F4B70A24D7A5}" srcOrd="4" destOrd="0" presId="urn:microsoft.com/office/officeart/2018/2/layout/IconVerticalSolidList"/>
    <dgm:cxn modelId="{7A8B86BC-3133-4B19-92A6-ECC2856CF990}" type="presParOf" srcId="{3C5BE196-7D9B-4E03-A389-F4B70A24D7A5}" destId="{C7FA6FC8-A225-489D-BDC9-105CE7F9D8A8}" srcOrd="0" destOrd="0" presId="urn:microsoft.com/office/officeart/2018/2/layout/IconVerticalSolidList"/>
    <dgm:cxn modelId="{3D70ECED-6FF8-403E-BF6B-2B37FB7BAA6C}" type="presParOf" srcId="{3C5BE196-7D9B-4E03-A389-F4B70A24D7A5}" destId="{EB884C74-37B5-461D-8116-FEED1AFCE48D}" srcOrd="1" destOrd="0" presId="urn:microsoft.com/office/officeart/2018/2/layout/IconVerticalSolidList"/>
    <dgm:cxn modelId="{5809B2D6-57ED-45E7-8283-54EA0846413B}" type="presParOf" srcId="{3C5BE196-7D9B-4E03-A389-F4B70A24D7A5}" destId="{15994D87-06D7-456D-A185-7E4F4DDF609E}" srcOrd="2" destOrd="0" presId="urn:microsoft.com/office/officeart/2018/2/layout/IconVerticalSolidList"/>
    <dgm:cxn modelId="{25B5B62D-E4B6-49BD-9FFB-3D22F7CEFFC4}" type="presParOf" srcId="{3C5BE196-7D9B-4E03-A389-F4B70A24D7A5}" destId="{201F1DD7-8967-415F-8EAF-3C010CE03F09}" srcOrd="3" destOrd="0" presId="urn:microsoft.com/office/officeart/2018/2/layout/IconVerticalSolidList"/>
    <dgm:cxn modelId="{7FB52544-2FBB-40F4-B338-F3015F21E85C}" type="presParOf" srcId="{A5E4A818-18AF-4F2A-8CCD-1FF6040AA29E}" destId="{C48FC81C-4C9C-49AB-9AC7-5F6CE9FC83CA}" srcOrd="5" destOrd="0" presId="urn:microsoft.com/office/officeart/2018/2/layout/IconVerticalSolidList"/>
    <dgm:cxn modelId="{B89B32E4-566E-4663-83B0-B41369847664}" type="presParOf" srcId="{A5E4A818-18AF-4F2A-8CCD-1FF6040AA29E}" destId="{3CE7EF92-C241-4CC5-94FB-FF5F8B407E13}" srcOrd="6" destOrd="0" presId="urn:microsoft.com/office/officeart/2018/2/layout/IconVerticalSolidList"/>
    <dgm:cxn modelId="{75E725BB-CD6B-47DD-8C29-9FB989FF9E51}" type="presParOf" srcId="{3CE7EF92-C241-4CC5-94FB-FF5F8B407E13}" destId="{DAAC268F-D672-4DA3-966E-0FA73F17E82B}" srcOrd="0" destOrd="0" presId="urn:microsoft.com/office/officeart/2018/2/layout/IconVerticalSolidList"/>
    <dgm:cxn modelId="{0B84E1F0-75F4-4493-A833-F8D9484070EE}" type="presParOf" srcId="{3CE7EF92-C241-4CC5-94FB-FF5F8B407E13}" destId="{45745DD0-9BAD-4D2E-8BDD-58F55F2418DF}" srcOrd="1" destOrd="0" presId="urn:microsoft.com/office/officeart/2018/2/layout/IconVerticalSolidList"/>
    <dgm:cxn modelId="{13250C1E-CB15-45B8-9C34-FB27FC161981}" type="presParOf" srcId="{3CE7EF92-C241-4CC5-94FB-FF5F8B407E13}" destId="{F3F615AD-8D31-4346-B07C-9EDF03CE1D8D}" srcOrd="2" destOrd="0" presId="urn:microsoft.com/office/officeart/2018/2/layout/IconVerticalSolidList"/>
    <dgm:cxn modelId="{1382ABB8-7ABC-4277-98A7-25DFDFD06628}" type="presParOf" srcId="{3CE7EF92-C241-4CC5-94FB-FF5F8B407E13}" destId="{18803F61-6842-47B2-B507-D4DA59A8A3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E0CA1-922C-4414-ACD1-8710F19D9776}">
      <dsp:nvSpPr>
        <dsp:cNvPr id="0" name=""/>
        <dsp:cNvSpPr/>
      </dsp:nvSpPr>
      <dsp:spPr>
        <a:xfrm>
          <a:off x="0" y="552"/>
          <a:ext cx="10767483" cy="129281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EC08A-D267-4A0A-AE51-FBC4BA6CDD05}">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A25A48-A398-41EE-8FB5-927DE90E70C1}">
      <dsp:nvSpPr>
        <dsp:cNvPr id="0" name=""/>
        <dsp:cNvSpPr/>
      </dsp:nvSpPr>
      <dsp:spPr>
        <a:xfrm>
          <a:off x="1493203" y="552"/>
          <a:ext cx="9274279"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9 a.m. Goals and sample</a:t>
          </a:r>
        </a:p>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Decide on your Most Crucial Question. </a:t>
          </a:r>
        </a:p>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Define your group of people and decide on your representativeness question.</a:t>
          </a:r>
          <a:endParaRPr lang="en-US" sz="1400" kern="1200" dirty="0">
            <a:latin typeface="Arial" panose="020B0604020202020204" pitchFamily="34" charset="0"/>
            <a:cs typeface="Arial" panose="020B0604020202020204" pitchFamily="34" charset="0"/>
          </a:endParaRPr>
        </a:p>
      </dsp:txBody>
      <dsp:txXfrm>
        <a:off x="1493203" y="552"/>
        <a:ext cx="9274279" cy="1292816"/>
      </dsp:txXfrm>
    </dsp:sp>
    <dsp:sp modelId="{1466B636-5F03-4BE5-A7B8-B9A8D11E2278}">
      <dsp:nvSpPr>
        <dsp:cNvPr id="0" name=""/>
        <dsp:cNvSpPr/>
      </dsp:nvSpPr>
      <dsp:spPr>
        <a:xfrm>
          <a:off x="0" y="1616573"/>
          <a:ext cx="10767483" cy="129281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91F5E-D3EC-40F0-807B-A73450BDB438}">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1D44E-4B97-4721-B03F-7D353202889D}">
      <dsp:nvSpPr>
        <dsp:cNvPr id="0" name=""/>
        <dsp:cNvSpPr/>
      </dsp:nvSpPr>
      <dsp:spPr>
        <a:xfrm>
          <a:off x="1493203" y="1616573"/>
          <a:ext cx="9274279"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10 a.m. Questionnaire</a:t>
          </a:r>
        </a:p>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Build your questionnaire, including writing your invitation and thank-you page. </a:t>
          </a:r>
        </a:p>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Get someone to do a quick usability test. Ask them to “think aloud” so that you get a little bit of cognitive interviewing at the same time.</a:t>
          </a:r>
          <a:endParaRPr lang="en-US" sz="1400" kern="1200" dirty="0">
            <a:latin typeface="Arial" panose="020B0604020202020204" pitchFamily="34" charset="0"/>
            <a:cs typeface="Arial" panose="020B0604020202020204" pitchFamily="34" charset="0"/>
          </a:endParaRPr>
        </a:p>
      </dsp:txBody>
      <dsp:txXfrm>
        <a:off x="1493203" y="1616573"/>
        <a:ext cx="9274279" cy="1292816"/>
      </dsp:txXfrm>
    </dsp:sp>
    <dsp:sp modelId="{BA730D14-914A-48A8-8D2E-D4BC0412980D}">
      <dsp:nvSpPr>
        <dsp:cNvPr id="0" name=""/>
        <dsp:cNvSpPr/>
      </dsp:nvSpPr>
      <dsp:spPr>
        <a:xfrm>
          <a:off x="0" y="3232593"/>
          <a:ext cx="10767483" cy="129281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5F9A8-B326-483D-9F66-72B1DD6A9A14}">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508D4-5439-4A79-86BA-4115A60480F8}">
      <dsp:nvSpPr>
        <dsp:cNvPr id="0" name=""/>
        <dsp:cNvSpPr/>
      </dsp:nvSpPr>
      <dsp:spPr>
        <a:xfrm>
          <a:off x="1493203" y="3232593"/>
          <a:ext cx="9274279"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11 a.m. Fieldwork part 1 </a:t>
          </a:r>
        </a:p>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Do your pilot test: Send invitations to 10 people, with the request that they respond by 1p.m.</a:t>
          </a:r>
          <a:endParaRPr lang="en-US" sz="1400" kern="1200" dirty="0">
            <a:latin typeface="Arial" panose="020B0604020202020204" pitchFamily="34" charset="0"/>
            <a:cs typeface="Arial" panose="020B0604020202020204" pitchFamily="34" charset="0"/>
          </a:endParaRPr>
        </a:p>
      </dsp:txBody>
      <dsp:txXfrm>
        <a:off x="1493203" y="3232593"/>
        <a:ext cx="9274279" cy="129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E8FFD-1FAC-4417-A24C-A90B2D88BDB1}">
      <dsp:nvSpPr>
        <dsp:cNvPr id="0" name=""/>
        <dsp:cNvSpPr/>
      </dsp:nvSpPr>
      <dsp:spPr>
        <a:xfrm>
          <a:off x="0" y="4086"/>
          <a:ext cx="10767483" cy="9222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1281ED-C0CD-4160-8A25-E59049C6E476}">
      <dsp:nvSpPr>
        <dsp:cNvPr id="0" name=""/>
        <dsp:cNvSpPr/>
      </dsp:nvSpPr>
      <dsp:spPr>
        <a:xfrm>
          <a:off x="278993" y="211602"/>
          <a:ext cx="507756" cy="5072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5880B-E1D2-4FAA-A68F-9B60A4777878}">
      <dsp:nvSpPr>
        <dsp:cNvPr id="0" name=""/>
        <dsp:cNvSpPr/>
      </dsp:nvSpPr>
      <dsp:spPr>
        <a:xfrm>
          <a:off x="1065743" y="4086"/>
          <a:ext cx="9685327"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1 p.m. Fieldwork part 2 </a:t>
          </a:r>
        </a:p>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Iterate your questionnaire based on your pilot. </a:t>
          </a:r>
        </a:p>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Send out the questionnaire to the larger sample, with the request that they respond by 3 p.m.</a:t>
          </a:r>
          <a:endParaRPr lang="en-US" sz="1400" kern="1200" dirty="0">
            <a:latin typeface="Arial" panose="020B0604020202020204" pitchFamily="34" charset="0"/>
            <a:cs typeface="Arial" panose="020B0604020202020204" pitchFamily="34" charset="0"/>
          </a:endParaRPr>
        </a:p>
      </dsp:txBody>
      <dsp:txXfrm>
        <a:off x="1065743" y="4086"/>
        <a:ext cx="9685327" cy="951113"/>
      </dsp:txXfrm>
    </dsp:sp>
    <dsp:sp modelId="{2BDFA788-0C10-4861-850B-9E03887ED246}">
      <dsp:nvSpPr>
        <dsp:cNvPr id="0" name=""/>
        <dsp:cNvSpPr/>
      </dsp:nvSpPr>
      <dsp:spPr>
        <a:xfrm>
          <a:off x="0" y="1192978"/>
          <a:ext cx="10767483" cy="9222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8D8A2-751C-4091-844C-14A7F21621CC}">
      <dsp:nvSpPr>
        <dsp:cNvPr id="0" name=""/>
        <dsp:cNvSpPr/>
      </dsp:nvSpPr>
      <dsp:spPr>
        <a:xfrm>
          <a:off x="278993" y="1400494"/>
          <a:ext cx="507756" cy="507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EC0B2-435A-4FFD-8D50-771D48257A92}">
      <dsp:nvSpPr>
        <dsp:cNvPr id="0" name=""/>
        <dsp:cNvSpPr/>
      </dsp:nvSpPr>
      <dsp:spPr>
        <a:xfrm>
          <a:off x="1065743" y="1192978"/>
          <a:ext cx="9685327"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2 p.m. Responses part 1 </a:t>
          </a:r>
        </a:p>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Some responses will be back. Start your data cleaning.</a:t>
          </a:r>
          <a:endParaRPr lang="en-US" sz="1400" kern="1200" dirty="0">
            <a:latin typeface="Arial" panose="020B0604020202020204" pitchFamily="34" charset="0"/>
            <a:cs typeface="Arial" panose="020B0604020202020204" pitchFamily="34" charset="0"/>
          </a:endParaRPr>
        </a:p>
      </dsp:txBody>
      <dsp:txXfrm>
        <a:off x="1065743" y="1192978"/>
        <a:ext cx="9685327" cy="951113"/>
      </dsp:txXfrm>
    </dsp:sp>
    <dsp:sp modelId="{C7FA6FC8-A225-489D-BDC9-105CE7F9D8A8}">
      <dsp:nvSpPr>
        <dsp:cNvPr id="0" name=""/>
        <dsp:cNvSpPr/>
      </dsp:nvSpPr>
      <dsp:spPr>
        <a:xfrm>
          <a:off x="0" y="2381870"/>
          <a:ext cx="10767483" cy="9222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84C74-37B5-461D-8116-FEED1AFCE48D}">
      <dsp:nvSpPr>
        <dsp:cNvPr id="0" name=""/>
        <dsp:cNvSpPr/>
      </dsp:nvSpPr>
      <dsp:spPr>
        <a:xfrm>
          <a:off x="278993" y="2589386"/>
          <a:ext cx="507756" cy="5072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F1DD7-8967-415F-8EAF-3C010CE03F09}">
      <dsp:nvSpPr>
        <dsp:cNvPr id="0" name=""/>
        <dsp:cNvSpPr/>
      </dsp:nvSpPr>
      <dsp:spPr>
        <a:xfrm>
          <a:off x="1065743" y="2381870"/>
          <a:ext cx="9685327"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3 p.m. Responses part 2 </a:t>
          </a:r>
        </a:p>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Decide what descriptive statistics you want to use. </a:t>
          </a:r>
        </a:p>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Read all open box responses, possibly sorting them according to one of the other answers.</a:t>
          </a:r>
          <a:endParaRPr lang="en-US" sz="1400" kern="1200" dirty="0">
            <a:latin typeface="Arial" panose="020B0604020202020204" pitchFamily="34" charset="0"/>
            <a:cs typeface="Arial" panose="020B0604020202020204" pitchFamily="34" charset="0"/>
          </a:endParaRPr>
        </a:p>
      </dsp:txBody>
      <dsp:txXfrm>
        <a:off x="1065743" y="2381870"/>
        <a:ext cx="9685327" cy="951113"/>
      </dsp:txXfrm>
    </dsp:sp>
    <dsp:sp modelId="{DAAC268F-D672-4DA3-966E-0FA73F17E82B}">
      <dsp:nvSpPr>
        <dsp:cNvPr id="0" name=""/>
        <dsp:cNvSpPr/>
      </dsp:nvSpPr>
      <dsp:spPr>
        <a:xfrm>
          <a:off x="0" y="3570762"/>
          <a:ext cx="10767483" cy="92229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45DD0-9BAD-4D2E-8BDD-58F55F2418DF}">
      <dsp:nvSpPr>
        <dsp:cNvPr id="0" name=""/>
        <dsp:cNvSpPr/>
      </dsp:nvSpPr>
      <dsp:spPr>
        <a:xfrm>
          <a:off x="278993" y="3778278"/>
          <a:ext cx="507756" cy="5072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803F61-6842-47B2-B507-D4DA59A8A394}">
      <dsp:nvSpPr>
        <dsp:cNvPr id="0" name=""/>
        <dsp:cNvSpPr/>
      </dsp:nvSpPr>
      <dsp:spPr>
        <a:xfrm>
          <a:off x="1065743" y="3570762"/>
          <a:ext cx="9685327"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100000"/>
            </a:lnSpc>
            <a:spcBef>
              <a:spcPct val="0"/>
            </a:spcBef>
            <a:spcAft>
              <a:spcPct val="35000"/>
            </a:spcAft>
            <a:buNone/>
          </a:pPr>
          <a:r>
            <a:rPr lang="en-US" sz="1400" b="0" i="0" kern="1200" dirty="0">
              <a:latin typeface="Arial" panose="020B0604020202020204" pitchFamily="34" charset="0"/>
              <a:cs typeface="Arial" panose="020B0604020202020204" pitchFamily="34" charset="0"/>
            </a:rPr>
            <a:t>4 p.m. Reports</a:t>
          </a:r>
          <a:br>
            <a:rPr lang="en-US" sz="1400" b="0" i="0" kern="1200" dirty="0">
              <a:latin typeface="Arial" panose="020B0604020202020204" pitchFamily="34" charset="0"/>
              <a:cs typeface="Arial" panose="020B0604020202020204" pitchFamily="34" charset="0"/>
            </a:rPr>
          </a:br>
          <a:r>
            <a:rPr lang="en-US" sz="1400" b="0" i="0" kern="1200" dirty="0">
              <a:latin typeface="Arial" panose="020B0604020202020204" pitchFamily="34" charset="0"/>
              <a:cs typeface="Arial" panose="020B0604020202020204" pitchFamily="34" charset="0"/>
            </a:rPr>
            <a:t>Create the report you want to deliver.</a:t>
          </a:r>
          <a:endParaRPr lang="en-US" sz="1400" kern="1200" dirty="0">
            <a:latin typeface="Arial" panose="020B0604020202020204" pitchFamily="34" charset="0"/>
            <a:cs typeface="Arial" panose="020B0604020202020204" pitchFamily="34" charset="0"/>
          </a:endParaRPr>
        </a:p>
      </dsp:txBody>
      <dsp:txXfrm>
        <a:off x="1065743" y="3570762"/>
        <a:ext cx="9685327" cy="9511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7A72A-E76E-4D56-B254-35F0FFD6A5F3}" type="datetimeFigureOut">
              <a:rPr lang="en-GB" smtClean="0"/>
              <a:t>07/Mar/2022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781A6-6158-4635-B0E2-DC2138523D0E}" type="slidenum">
              <a:rPr lang="en-GB" smtClean="0"/>
              <a:t>‹#›</a:t>
            </a:fld>
            <a:endParaRPr lang="en-GB"/>
          </a:p>
        </p:txBody>
      </p:sp>
    </p:spTree>
    <p:extLst>
      <p:ext uri="{BB962C8B-B14F-4D97-AF65-F5344CB8AC3E}">
        <p14:creationId xmlns:p14="http://schemas.microsoft.com/office/powerpoint/2010/main" val="47577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06363" y="782638"/>
            <a:ext cx="6680200" cy="3757612"/>
          </a:xfrm>
          <a:ln/>
        </p:spPr>
      </p:sp>
      <p:sp>
        <p:nvSpPr>
          <p:cNvPr id="8195" name="Rectangle 3"/>
          <p:cNvSpPr>
            <a:spLocks noGrp="1" noChangeArrowheads="1"/>
          </p:cNvSpPr>
          <p:nvPr>
            <p:ph type="body" idx="1"/>
          </p:nvPr>
        </p:nvSpPr>
        <p:spPr>
          <a:xfrm>
            <a:off x="919163" y="4776788"/>
            <a:ext cx="5053012"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196"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54" eaLnBrk="0" hangingPunct="0">
              <a:defRPr sz="3000">
                <a:solidFill>
                  <a:srgbClr val="003333"/>
                </a:solidFill>
                <a:latin typeface="Arial" charset="0"/>
              </a:defRPr>
            </a:lvl1pPr>
            <a:lvl2pPr marL="742916" indent="-285736" defTabSz="990554" eaLnBrk="0" hangingPunct="0">
              <a:defRPr sz="3000">
                <a:solidFill>
                  <a:srgbClr val="003333"/>
                </a:solidFill>
                <a:latin typeface="Arial" charset="0"/>
              </a:defRPr>
            </a:lvl2pPr>
            <a:lvl3pPr marL="1142948" indent="-228590" defTabSz="990554" eaLnBrk="0" hangingPunct="0">
              <a:defRPr sz="3000">
                <a:solidFill>
                  <a:srgbClr val="003333"/>
                </a:solidFill>
                <a:latin typeface="Arial" charset="0"/>
              </a:defRPr>
            </a:lvl3pPr>
            <a:lvl4pPr marL="1600126" indent="-228590" defTabSz="990554" eaLnBrk="0" hangingPunct="0">
              <a:defRPr sz="3000">
                <a:solidFill>
                  <a:srgbClr val="003333"/>
                </a:solidFill>
                <a:latin typeface="Arial" charset="0"/>
              </a:defRPr>
            </a:lvl4pPr>
            <a:lvl5pPr marL="2057305" indent="-228590" defTabSz="990554" eaLnBrk="0" hangingPunct="0">
              <a:defRPr sz="3000">
                <a:solidFill>
                  <a:srgbClr val="003333"/>
                </a:solidFill>
                <a:latin typeface="Arial" charset="0"/>
              </a:defRPr>
            </a:lvl5pPr>
            <a:lvl6pPr marL="2514484" indent="-228590" defTabSz="990554" eaLnBrk="0" fontAlgn="base" hangingPunct="0">
              <a:spcBef>
                <a:spcPct val="0"/>
              </a:spcBef>
              <a:spcAft>
                <a:spcPct val="0"/>
              </a:spcAft>
              <a:defRPr sz="3000">
                <a:solidFill>
                  <a:srgbClr val="003333"/>
                </a:solidFill>
                <a:latin typeface="Arial" charset="0"/>
              </a:defRPr>
            </a:lvl6pPr>
            <a:lvl7pPr marL="2971663" indent="-228590" defTabSz="990554" eaLnBrk="0" fontAlgn="base" hangingPunct="0">
              <a:spcBef>
                <a:spcPct val="0"/>
              </a:spcBef>
              <a:spcAft>
                <a:spcPct val="0"/>
              </a:spcAft>
              <a:defRPr sz="3000">
                <a:solidFill>
                  <a:srgbClr val="003333"/>
                </a:solidFill>
                <a:latin typeface="Arial" charset="0"/>
              </a:defRPr>
            </a:lvl7pPr>
            <a:lvl8pPr marL="3428842" indent="-228590" defTabSz="990554" eaLnBrk="0" fontAlgn="base" hangingPunct="0">
              <a:spcBef>
                <a:spcPct val="0"/>
              </a:spcBef>
              <a:spcAft>
                <a:spcPct val="0"/>
              </a:spcAft>
              <a:defRPr sz="3000">
                <a:solidFill>
                  <a:srgbClr val="003333"/>
                </a:solidFill>
                <a:latin typeface="Arial" charset="0"/>
              </a:defRPr>
            </a:lvl8pPr>
            <a:lvl9pPr marL="3886021" indent="-228590" defTabSz="990554" eaLnBrk="0" fontAlgn="base" hangingPunct="0">
              <a:spcBef>
                <a:spcPct val="0"/>
              </a:spcBef>
              <a:spcAft>
                <a:spcPct val="0"/>
              </a:spcAft>
              <a:defRPr sz="3000">
                <a:solidFill>
                  <a:srgbClr val="003333"/>
                </a:solidFill>
                <a:latin typeface="Arial" charset="0"/>
              </a:defRPr>
            </a:lvl9pPr>
          </a:lstStyle>
          <a:p>
            <a:pPr eaLnBrk="1" hangingPunct="1">
              <a:defRPr/>
            </a:pPr>
            <a:fld id="{3A3056E8-E52E-4580-9289-A0DDF5A900D3}" type="slidenum">
              <a:rPr lang="en-US" sz="1300">
                <a:solidFill>
                  <a:schemeClr val="tx1"/>
                </a:solidFill>
              </a:rPr>
              <a:pPr eaLnBrk="1" hangingPunct="1">
                <a:defRPr/>
              </a:pPr>
              <a:t>1</a:t>
            </a:fld>
            <a:endParaRPr lang="en-US" sz="1300">
              <a:solidFill>
                <a:schemeClr val="tx1"/>
              </a:solidFill>
            </a:endParaRPr>
          </a:p>
        </p:txBody>
      </p:sp>
      <p:sp>
        <p:nvSpPr>
          <p:cNvPr id="8197" name="Footer Placeholder 6"/>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554" eaLnBrk="0" hangingPunct="0">
              <a:defRPr sz="3000">
                <a:solidFill>
                  <a:srgbClr val="003333"/>
                </a:solidFill>
                <a:latin typeface="Arial" charset="0"/>
              </a:defRPr>
            </a:lvl1pPr>
            <a:lvl2pPr marL="742916" indent="-285736" defTabSz="990554" eaLnBrk="0" hangingPunct="0">
              <a:defRPr sz="3000">
                <a:solidFill>
                  <a:srgbClr val="003333"/>
                </a:solidFill>
                <a:latin typeface="Arial" charset="0"/>
              </a:defRPr>
            </a:lvl2pPr>
            <a:lvl3pPr marL="1142948" indent="-228590" defTabSz="990554" eaLnBrk="0" hangingPunct="0">
              <a:defRPr sz="3000">
                <a:solidFill>
                  <a:srgbClr val="003333"/>
                </a:solidFill>
                <a:latin typeface="Arial" charset="0"/>
              </a:defRPr>
            </a:lvl3pPr>
            <a:lvl4pPr marL="1600126" indent="-228590" defTabSz="990554" eaLnBrk="0" hangingPunct="0">
              <a:defRPr sz="3000">
                <a:solidFill>
                  <a:srgbClr val="003333"/>
                </a:solidFill>
                <a:latin typeface="Arial" charset="0"/>
              </a:defRPr>
            </a:lvl4pPr>
            <a:lvl5pPr marL="2057305" indent="-228590" defTabSz="990554" eaLnBrk="0" hangingPunct="0">
              <a:defRPr sz="3000">
                <a:solidFill>
                  <a:srgbClr val="003333"/>
                </a:solidFill>
                <a:latin typeface="Arial" charset="0"/>
              </a:defRPr>
            </a:lvl5pPr>
            <a:lvl6pPr marL="2514484" indent="-228590" defTabSz="990554" eaLnBrk="0" fontAlgn="base" hangingPunct="0">
              <a:spcBef>
                <a:spcPct val="0"/>
              </a:spcBef>
              <a:spcAft>
                <a:spcPct val="0"/>
              </a:spcAft>
              <a:defRPr sz="3000">
                <a:solidFill>
                  <a:srgbClr val="003333"/>
                </a:solidFill>
                <a:latin typeface="Arial" charset="0"/>
              </a:defRPr>
            </a:lvl6pPr>
            <a:lvl7pPr marL="2971663" indent="-228590" defTabSz="990554" eaLnBrk="0" fontAlgn="base" hangingPunct="0">
              <a:spcBef>
                <a:spcPct val="0"/>
              </a:spcBef>
              <a:spcAft>
                <a:spcPct val="0"/>
              </a:spcAft>
              <a:defRPr sz="3000">
                <a:solidFill>
                  <a:srgbClr val="003333"/>
                </a:solidFill>
                <a:latin typeface="Arial" charset="0"/>
              </a:defRPr>
            </a:lvl7pPr>
            <a:lvl8pPr marL="3428842" indent="-228590" defTabSz="990554" eaLnBrk="0" fontAlgn="base" hangingPunct="0">
              <a:spcBef>
                <a:spcPct val="0"/>
              </a:spcBef>
              <a:spcAft>
                <a:spcPct val="0"/>
              </a:spcAft>
              <a:defRPr sz="3000">
                <a:solidFill>
                  <a:srgbClr val="003333"/>
                </a:solidFill>
                <a:latin typeface="Arial" charset="0"/>
              </a:defRPr>
            </a:lvl8pPr>
            <a:lvl9pPr marL="3886021" indent="-228590" defTabSz="990554" eaLnBrk="0" fontAlgn="base" hangingPunct="0">
              <a:spcBef>
                <a:spcPct val="0"/>
              </a:spcBef>
              <a:spcAft>
                <a:spcPct val="0"/>
              </a:spcAft>
              <a:defRPr sz="3000">
                <a:solidFill>
                  <a:srgbClr val="003333"/>
                </a:solidFill>
                <a:latin typeface="Arial" charset="0"/>
              </a:defRPr>
            </a:lvl9pPr>
          </a:lstStyle>
          <a:p>
            <a:pPr eaLnBrk="1" hangingPunct="1">
              <a:defRPr/>
            </a:pPr>
            <a:r>
              <a:rPr lang="en-GB" sz="1300">
                <a:solidFill>
                  <a:schemeClr val="tx1"/>
                </a:solidFill>
              </a:rPr>
              <a:t>             CHI 2010                                                                                    Caroline Jarrett</a:t>
            </a:r>
            <a:br>
              <a:rPr lang="en-GB" sz="1300">
                <a:solidFill>
                  <a:schemeClr val="tx1"/>
                </a:solidFill>
              </a:rPr>
            </a:br>
            <a:r>
              <a:rPr lang="en-GB" sz="1300">
                <a:solidFill>
                  <a:schemeClr val="tx1"/>
                </a:solidFill>
              </a:rPr>
              <a:t>    </a:t>
            </a:r>
            <a:endParaRPr lang="en-US" sz="13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7713"/>
            <a:ext cx="6654800" cy="3743325"/>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20</a:t>
            </a:fld>
            <a:endParaRPr lang="en-US" dirty="0"/>
          </a:p>
        </p:txBody>
      </p:sp>
    </p:spTree>
    <p:extLst>
      <p:ext uri="{BB962C8B-B14F-4D97-AF65-F5344CB8AC3E}">
        <p14:creationId xmlns:p14="http://schemas.microsoft.com/office/powerpoint/2010/main" val="173523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22</a:t>
            </a:fld>
            <a:endParaRPr lang="en-US" dirty="0"/>
          </a:p>
        </p:txBody>
      </p:sp>
    </p:spTree>
    <p:extLst>
      <p:ext uri="{BB962C8B-B14F-4D97-AF65-F5344CB8AC3E}">
        <p14:creationId xmlns:p14="http://schemas.microsoft.com/office/powerpoint/2010/main" val="327881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23</a:t>
            </a:fld>
            <a:endParaRPr lang="en-US" dirty="0"/>
          </a:p>
        </p:txBody>
      </p:sp>
    </p:spTree>
    <p:extLst>
      <p:ext uri="{BB962C8B-B14F-4D97-AF65-F5344CB8AC3E}">
        <p14:creationId xmlns:p14="http://schemas.microsoft.com/office/powerpoint/2010/main" val="3068407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36</a:t>
            </a:fld>
            <a:endParaRPr lang="en-US" dirty="0"/>
          </a:p>
        </p:txBody>
      </p:sp>
    </p:spTree>
    <p:extLst>
      <p:ext uri="{BB962C8B-B14F-4D97-AF65-F5344CB8AC3E}">
        <p14:creationId xmlns:p14="http://schemas.microsoft.com/office/powerpoint/2010/main" val="189384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38</a:t>
            </a:fld>
            <a:endParaRPr lang="en-US" dirty="0"/>
          </a:p>
        </p:txBody>
      </p:sp>
    </p:spTree>
    <p:extLst>
      <p:ext uri="{BB962C8B-B14F-4D97-AF65-F5344CB8AC3E}">
        <p14:creationId xmlns:p14="http://schemas.microsoft.com/office/powerpoint/2010/main" val="2671542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43</a:t>
            </a:fld>
            <a:endParaRPr lang="en-GB"/>
          </a:p>
        </p:txBody>
      </p:sp>
    </p:spTree>
    <p:extLst>
      <p:ext uri="{BB962C8B-B14F-4D97-AF65-F5344CB8AC3E}">
        <p14:creationId xmlns:p14="http://schemas.microsoft.com/office/powerpoint/2010/main" val="2539991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 our own coding questions example</a:t>
            </a:r>
          </a:p>
        </p:txBody>
      </p:sp>
      <p:sp>
        <p:nvSpPr>
          <p:cNvPr id="4" name="Footer Placeholder 3"/>
          <p:cNvSpPr>
            <a:spLocks noGrp="1"/>
          </p:cNvSpPr>
          <p:nvPr>
            <p:ph type="ftr" sz="quarter" idx="10"/>
          </p:nvPr>
        </p:nvSpPr>
        <p:spPr/>
        <p:txBody>
          <a:bodyPr/>
          <a:lstStyle/>
          <a:p>
            <a:pPr marL="0" marR="0" lvl="0" indent="0" algn="l" defTabSz="985799"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Arial" charset="0"/>
                <a:ea typeface="+mn-ea"/>
                <a:cs typeface="+mn-cs"/>
              </a:rPr>
              <a:t>             CHI 2010                                                                                    Caroline Jarrett</a:t>
            </a:r>
            <a:br>
              <a:rPr kumimoji="0" lang="en-GB" sz="1300" b="0" i="0" u="none" strike="noStrike" kern="1200" cap="none" spc="0" normalizeH="0" baseline="0" noProof="0">
                <a:ln>
                  <a:noFill/>
                </a:ln>
                <a:solidFill>
                  <a:srgbClr val="000000"/>
                </a:solidFill>
                <a:effectLst/>
                <a:uLnTx/>
                <a:uFillTx/>
                <a:latin typeface="Arial" charset="0"/>
                <a:ea typeface="+mn-ea"/>
                <a:cs typeface="+mn-cs"/>
              </a:rPr>
            </a:br>
            <a:r>
              <a:rPr kumimoji="0" lang="en-GB" sz="1300" b="0" i="0" u="none" strike="noStrike" kern="1200" cap="none" spc="0" normalizeH="0" baseline="0" noProof="0">
                <a:ln>
                  <a:noFill/>
                </a:ln>
                <a:solidFill>
                  <a:srgbClr val="000000"/>
                </a:solidFill>
                <a:effectLst/>
                <a:uLnTx/>
                <a:uFillTx/>
                <a:latin typeface="Arial" charset="0"/>
                <a:ea typeface="+mn-ea"/>
                <a:cs typeface="+mn-cs"/>
              </a:rPr>
              <a:t>    </a:t>
            </a:r>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985799" rtl="0" eaLnBrk="1" fontAlgn="base" latinLnBrk="0" hangingPunct="1">
              <a:lnSpc>
                <a:spcPct val="100000"/>
              </a:lnSpc>
              <a:spcBef>
                <a:spcPct val="0"/>
              </a:spcBef>
              <a:spcAft>
                <a:spcPct val="0"/>
              </a:spcAft>
              <a:buClrTx/>
              <a:buSzTx/>
              <a:buFontTx/>
              <a:buNone/>
              <a:tabLst/>
              <a:defRPr/>
            </a:pPr>
            <a:fld id="{A385F274-6CB8-4CC8-BEF3-C4A1FE9E2A87}"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85799" rtl="0" eaLnBrk="1" fontAlgn="base" latinLnBrk="0" hangingPunct="1">
                <a:lnSpc>
                  <a:spcPct val="100000"/>
                </a:lnSpc>
                <a:spcBef>
                  <a:spcPct val="0"/>
                </a:spcBef>
                <a:spcAft>
                  <a:spcPct val="0"/>
                </a:spcAft>
                <a:buClrTx/>
                <a:buSzTx/>
                <a:buFontTx/>
                <a:buNone/>
                <a:tabLst/>
                <a:defRPr/>
              </a:pPr>
              <a:t>44</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456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Roboto" panose="02000000000000000000" pitchFamily="2" charset="0"/>
              </a:rPr>
              <a:t>computer-assisted qualitative data analysis software</a:t>
            </a:r>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46</a:t>
            </a:fld>
            <a:endParaRPr lang="en-US" dirty="0"/>
          </a:p>
        </p:txBody>
      </p:sp>
    </p:spTree>
    <p:extLst>
      <p:ext uri="{BB962C8B-B14F-4D97-AF65-F5344CB8AC3E}">
        <p14:creationId xmlns:p14="http://schemas.microsoft.com/office/powerpoint/2010/main" val="3919050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54</a:t>
            </a:fld>
            <a:endParaRPr lang="en-GB"/>
          </a:p>
        </p:txBody>
      </p:sp>
    </p:spTree>
    <p:extLst>
      <p:ext uri="{BB962C8B-B14F-4D97-AF65-F5344CB8AC3E}">
        <p14:creationId xmlns:p14="http://schemas.microsoft.com/office/powerpoint/2010/main" val="1992440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Coverage error happens when some people in the defined group are not in the list you sample from</a:t>
            </a:r>
          </a:p>
          <a:p>
            <a:r>
              <a:rPr lang="en-GB" dirty="0"/>
              <a:t>Sampling error happens when you ask a sample of people from the list, so some people get left out </a:t>
            </a:r>
          </a:p>
          <a:p>
            <a:r>
              <a:rPr lang="en-GB" dirty="0"/>
              <a:t>Non-response error can happen when the people who respond are different from the people who do not respond in a way that affects the overall result of the survey</a:t>
            </a:r>
          </a:p>
          <a:p>
            <a:r>
              <a:rPr lang="en-GB" dirty="0"/>
              <a:t>Adjustment error happens when you make less-than-perfect decisions about including or excluding people who respond</a:t>
            </a:r>
          </a:p>
          <a:p>
            <a:r>
              <a:rPr lang="en-GB" dirty="0"/>
              <a:t>At the end of all of that, what we are aiming for is that the ones whose responses you use are appropriately representative of the people you wanted in the first place</a:t>
            </a:r>
          </a:p>
        </p:txBody>
      </p:sp>
      <p:sp>
        <p:nvSpPr>
          <p:cNvPr id="4" name="Slide Number Placeholder 3"/>
          <p:cNvSpPr>
            <a:spLocks noGrp="1"/>
          </p:cNvSpPr>
          <p:nvPr>
            <p:ph type="sldNum" sz="quarter" idx="5"/>
          </p:nvPr>
        </p:nvSpPr>
        <p:spPr/>
        <p:txBody>
          <a:bodyPr/>
          <a:lstStyle/>
          <a:p>
            <a:fld id="{655781A6-6158-4635-B0E2-DC2138523D0E}" type="slidenum">
              <a:rPr lang="en-GB" smtClean="0"/>
              <a:t>58</a:t>
            </a:fld>
            <a:endParaRPr lang="en-GB"/>
          </a:p>
        </p:txBody>
      </p:sp>
    </p:spTree>
    <p:extLst>
      <p:ext uri="{BB962C8B-B14F-4D97-AF65-F5344CB8AC3E}">
        <p14:creationId xmlns:p14="http://schemas.microsoft.com/office/powerpoint/2010/main" val="292623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50875"/>
            <a:ext cx="5794376" cy="3260725"/>
          </a:xfrm>
        </p:spPr>
      </p:sp>
      <p:sp>
        <p:nvSpPr>
          <p:cNvPr id="3" name="Notes Placeholder 2"/>
          <p:cNvSpPr>
            <a:spLocks noGrp="1"/>
          </p:cNvSpPr>
          <p:nvPr>
            <p:ph type="body" idx="1"/>
          </p:nvPr>
        </p:nvSpPr>
        <p:spPr/>
        <p:txBody>
          <a:bodyPr/>
          <a:lstStyle/>
          <a:p>
            <a:r>
              <a:rPr lang="en-GB" dirty="0"/>
              <a:t>The octopus again; we've looked at 6 of the 8 tentacles.</a:t>
            </a:r>
          </a:p>
        </p:txBody>
      </p:sp>
      <p:sp>
        <p:nvSpPr>
          <p:cNvPr id="4" name="Footer Placeholder 3"/>
          <p:cNvSpPr>
            <a:spLocks noGrp="1"/>
          </p:cNvSpPr>
          <p:nvPr>
            <p:ph type="ftr" sz="quarter" idx="10"/>
          </p:nvPr>
        </p:nvSpPr>
        <p:spPr/>
        <p:txBody>
          <a:bodyPr/>
          <a:lstStyle/>
          <a:p>
            <a:pPr>
              <a:defRPr/>
            </a:pPr>
            <a:r>
              <a:rPr lang="en-GB"/>
              <a:t>             CHI 2010                                                                                    Caroline Jarrett</a:t>
            </a:r>
            <a:br>
              <a:rPr lang="en-GB"/>
            </a:br>
            <a:r>
              <a:rPr lang="en-GB"/>
              <a:t>    </a:t>
            </a:r>
            <a:endParaRPr lang="en-US"/>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2</a:t>
            </a:fld>
            <a:endParaRPr lang="en-US" dirty="0"/>
          </a:p>
        </p:txBody>
      </p:sp>
    </p:spTree>
    <p:extLst>
      <p:ext uri="{BB962C8B-B14F-4D97-AF65-F5344CB8AC3E}">
        <p14:creationId xmlns:p14="http://schemas.microsoft.com/office/powerpoint/2010/main" val="4166780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65</a:t>
            </a:fld>
            <a:endParaRPr lang="en-GB"/>
          </a:p>
        </p:txBody>
      </p:sp>
    </p:spTree>
    <p:extLst>
      <p:ext uri="{BB962C8B-B14F-4D97-AF65-F5344CB8AC3E}">
        <p14:creationId xmlns:p14="http://schemas.microsoft.com/office/powerpoint/2010/main" val="1265641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the only way I can</a:t>
            </a:r>
            <a:r>
              <a:rPr lang="en-GB" baseline="0" dirty="0"/>
              <a:t> get this data? </a:t>
            </a:r>
          </a:p>
          <a:p>
            <a:r>
              <a:rPr lang="en-GB" baseline="0" dirty="0"/>
              <a:t>If yes:</a:t>
            </a:r>
          </a:p>
          <a:p>
            <a:r>
              <a:rPr lang="en-GB" baseline="0" dirty="0"/>
              <a:t>Do users want to talk to us about these topics?</a:t>
            </a:r>
          </a:p>
          <a:p>
            <a:r>
              <a:rPr lang="en-GB" baseline="0" dirty="0"/>
              <a:t>If yes:</a:t>
            </a:r>
          </a:p>
          <a:p>
            <a:r>
              <a:rPr lang="en-GB" baseline="0" dirty="0"/>
              <a:t>Do users have answers to these questions?</a:t>
            </a:r>
          </a:p>
          <a:p>
            <a:r>
              <a:rPr lang="en-GB" baseline="0" dirty="0"/>
              <a:t>If yes:</a:t>
            </a:r>
          </a:p>
          <a:p>
            <a:r>
              <a:rPr lang="en-GB" baseline="0" dirty="0"/>
              <a:t>Do I have time to do a pilot?</a:t>
            </a:r>
          </a:p>
          <a:p>
            <a:r>
              <a:rPr lang="en-GB" baseline="0" dirty="0"/>
              <a:t>If yes:</a:t>
            </a:r>
          </a:p>
          <a:p>
            <a:r>
              <a:rPr lang="en-GB" baseline="0" dirty="0"/>
              <a:t>Do I know how I’m going to use the answers?</a:t>
            </a:r>
          </a:p>
          <a:p>
            <a:r>
              <a:rPr lang="en-GB" baseline="0" dirty="0"/>
              <a:t>GO</a:t>
            </a:r>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76</a:t>
            </a:fld>
            <a:endParaRPr lang="en-US" dirty="0"/>
          </a:p>
        </p:txBody>
      </p:sp>
    </p:spTree>
    <p:extLst>
      <p:ext uri="{BB962C8B-B14F-4D97-AF65-F5344CB8AC3E}">
        <p14:creationId xmlns:p14="http://schemas.microsoft.com/office/powerpoint/2010/main" val="102625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50875"/>
            <a:ext cx="5794376" cy="3260725"/>
          </a:xfrm>
        </p:spPr>
      </p:sp>
      <p:sp>
        <p:nvSpPr>
          <p:cNvPr id="3" name="Notes Placeholder 2"/>
          <p:cNvSpPr>
            <a:spLocks noGrp="1"/>
          </p:cNvSpPr>
          <p:nvPr>
            <p:ph type="body" idx="1"/>
          </p:nvPr>
        </p:nvSpPr>
        <p:spPr/>
        <p:txBody>
          <a:bodyPr/>
          <a:lstStyle/>
          <a:p>
            <a:r>
              <a:rPr lang="en-GB" dirty="0"/>
              <a:t>The octopus again; we've looked at 6 of the 8 tentacles.</a:t>
            </a:r>
          </a:p>
        </p:txBody>
      </p:sp>
      <p:sp>
        <p:nvSpPr>
          <p:cNvPr id="4" name="Footer Placeholder 3"/>
          <p:cNvSpPr>
            <a:spLocks noGrp="1"/>
          </p:cNvSpPr>
          <p:nvPr>
            <p:ph type="ftr" sz="quarter" idx="10"/>
          </p:nvPr>
        </p:nvSpPr>
        <p:spPr/>
        <p:txBody>
          <a:bodyPr/>
          <a:lstStyle/>
          <a:p>
            <a:pPr>
              <a:defRPr/>
            </a:pPr>
            <a:r>
              <a:rPr lang="en-GB"/>
              <a:t>             CHI 2010                                                                                    Caroline Jarrett</a:t>
            </a:r>
            <a:br>
              <a:rPr lang="en-GB"/>
            </a:br>
            <a:r>
              <a:rPr lang="en-GB"/>
              <a:t>    </a:t>
            </a:r>
            <a:endParaRPr lang="en-US"/>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77</a:t>
            </a:fld>
            <a:endParaRPr lang="en-US" dirty="0"/>
          </a:p>
        </p:txBody>
      </p:sp>
    </p:spTree>
    <p:extLst>
      <p:ext uri="{BB962C8B-B14F-4D97-AF65-F5344CB8AC3E}">
        <p14:creationId xmlns:p14="http://schemas.microsoft.com/office/powerpoint/2010/main" val="3781316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more conventional way of looking at the octopus</a:t>
            </a:r>
            <a:r>
              <a:rPr lang="en-GB" baseline="0" dirty="0"/>
              <a:t> tentacles</a:t>
            </a:r>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78</a:t>
            </a:fld>
            <a:endParaRPr lang="en-US" dirty="0"/>
          </a:p>
        </p:txBody>
      </p:sp>
    </p:spTree>
    <p:extLst>
      <p:ext uri="{BB962C8B-B14F-4D97-AF65-F5344CB8AC3E}">
        <p14:creationId xmlns:p14="http://schemas.microsoft.com/office/powerpoint/2010/main" val="3200001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more conventional way of looking at the octopus</a:t>
            </a:r>
            <a:r>
              <a:rPr lang="en-GB" baseline="0" dirty="0"/>
              <a:t> tentacles</a:t>
            </a:r>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79</a:t>
            </a:fld>
            <a:endParaRPr lang="en-US" dirty="0"/>
          </a:p>
        </p:txBody>
      </p:sp>
    </p:spTree>
    <p:extLst>
      <p:ext uri="{BB962C8B-B14F-4D97-AF65-F5344CB8AC3E}">
        <p14:creationId xmlns:p14="http://schemas.microsoft.com/office/powerpoint/2010/main" val="865980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more conventional way of looking at the octopus</a:t>
            </a:r>
            <a:r>
              <a:rPr lang="en-GB" baseline="0" dirty="0"/>
              <a:t> tentacles</a:t>
            </a:r>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80</a:t>
            </a:fld>
            <a:endParaRPr lang="en-US" dirty="0"/>
          </a:p>
        </p:txBody>
      </p:sp>
    </p:spTree>
    <p:extLst>
      <p:ext uri="{BB962C8B-B14F-4D97-AF65-F5344CB8AC3E}">
        <p14:creationId xmlns:p14="http://schemas.microsoft.com/office/powerpoint/2010/main" val="3395592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81</a:t>
            </a:fld>
            <a:endParaRPr lang="en-US" dirty="0"/>
          </a:p>
        </p:txBody>
      </p:sp>
    </p:spTree>
    <p:extLst>
      <p:ext uri="{BB962C8B-B14F-4D97-AF65-F5344CB8AC3E}">
        <p14:creationId xmlns:p14="http://schemas.microsoft.com/office/powerpoint/2010/main" val="2394159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554038" y="650875"/>
            <a:ext cx="5794376" cy="3260725"/>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3369" eaLnBrk="0" hangingPunct="0">
              <a:defRPr sz="2400">
                <a:solidFill>
                  <a:srgbClr val="003333"/>
                </a:solidFill>
                <a:latin typeface="Arial" charset="0"/>
              </a:defRPr>
            </a:lvl1pPr>
            <a:lvl2pPr marL="587527" indent="-225972" defTabSz="783369" eaLnBrk="0" hangingPunct="0">
              <a:defRPr sz="2400">
                <a:solidFill>
                  <a:srgbClr val="003333"/>
                </a:solidFill>
                <a:latin typeface="Arial" charset="0"/>
              </a:defRPr>
            </a:lvl2pPr>
            <a:lvl3pPr marL="903888" indent="-180778" defTabSz="783369" eaLnBrk="0" hangingPunct="0">
              <a:defRPr sz="2400">
                <a:solidFill>
                  <a:srgbClr val="003333"/>
                </a:solidFill>
                <a:latin typeface="Arial" charset="0"/>
              </a:defRPr>
            </a:lvl3pPr>
            <a:lvl4pPr marL="1265442" indent="-180778" defTabSz="783369" eaLnBrk="0" hangingPunct="0">
              <a:defRPr sz="2400">
                <a:solidFill>
                  <a:srgbClr val="003333"/>
                </a:solidFill>
                <a:latin typeface="Arial" charset="0"/>
              </a:defRPr>
            </a:lvl4pPr>
            <a:lvl5pPr marL="1626998" indent="-180778" defTabSz="783369" eaLnBrk="0" hangingPunct="0">
              <a:defRPr sz="2400">
                <a:solidFill>
                  <a:srgbClr val="003333"/>
                </a:solidFill>
                <a:latin typeface="Arial" charset="0"/>
              </a:defRPr>
            </a:lvl5pPr>
            <a:lvl6pPr marL="1988553" indent="-180778" defTabSz="783369" eaLnBrk="0" fontAlgn="base" hangingPunct="0">
              <a:spcBef>
                <a:spcPct val="0"/>
              </a:spcBef>
              <a:spcAft>
                <a:spcPct val="0"/>
              </a:spcAft>
              <a:defRPr sz="2400">
                <a:solidFill>
                  <a:srgbClr val="003333"/>
                </a:solidFill>
                <a:latin typeface="Arial" charset="0"/>
              </a:defRPr>
            </a:lvl6pPr>
            <a:lvl7pPr marL="2350108" indent="-180778" defTabSz="783369" eaLnBrk="0" fontAlgn="base" hangingPunct="0">
              <a:spcBef>
                <a:spcPct val="0"/>
              </a:spcBef>
              <a:spcAft>
                <a:spcPct val="0"/>
              </a:spcAft>
              <a:defRPr sz="2400">
                <a:solidFill>
                  <a:srgbClr val="003333"/>
                </a:solidFill>
                <a:latin typeface="Arial" charset="0"/>
              </a:defRPr>
            </a:lvl7pPr>
            <a:lvl8pPr marL="2711663" indent="-180778" defTabSz="783369" eaLnBrk="0" fontAlgn="base" hangingPunct="0">
              <a:spcBef>
                <a:spcPct val="0"/>
              </a:spcBef>
              <a:spcAft>
                <a:spcPct val="0"/>
              </a:spcAft>
              <a:defRPr sz="2400">
                <a:solidFill>
                  <a:srgbClr val="003333"/>
                </a:solidFill>
                <a:latin typeface="Arial" charset="0"/>
              </a:defRPr>
            </a:lvl8pPr>
            <a:lvl9pPr marL="3073218" indent="-180778" defTabSz="783369" eaLnBrk="0" fontAlgn="base" hangingPunct="0">
              <a:spcBef>
                <a:spcPct val="0"/>
              </a:spcBef>
              <a:spcAft>
                <a:spcPct val="0"/>
              </a:spcAft>
              <a:defRPr sz="2400">
                <a:solidFill>
                  <a:srgbClr val="003333"/>
                </a:solidFill>
                <a:latin typeface="Arial" charset="0"/>
              </a:defRPr>
            </a:lvl9pPr>
          </a:lstStyle>
          <a:p>
            <a:pPr eaLnBrk="1" hangingPunct="1">
              <a:defRPr/>
            </a:pPr>
            <a:fld id="{81A68A2A-7619-4A86-B9D1-FE98BFCCC508}" type="slidenum">
              <a:rPr lang="en-US" sz="1000">
                <a:solidFill>
                  <a:schemeClr val="tx1"/>
                </a:solidFill>
              </a:rPr>
              <a:pPr eaLnBrk="1" hangingPunct="1">
                <a:defRPr/>
              </a:pPr>
              <a:t>84</a:t>
            </a:fld>
            <a:endParaRPr lang="en-US" sz="1000">
              <a:solidFill>
                <a:schemeClr val="tx1"/>
              </a:solidFill>
            </a:endParaRPr>
          </a:p>
        </p:txBody>
      </p:sp>
      <p:sp>
        <p:nvSpPr>
          <p:cNvPr id="9221" name="Footer Placeholder 6"/>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3369" eaLnBrk="0" hangingPunct="0">
              <a:defRPr sz="2400">
                <a:solidFill>
                  <a:srgbClr val="003333"/>
                </a:solidFill>
                <a:latin typeface="Arial" charset="0"/>
              </a:defRPr>
            </a:lvl1pPr>
            <a:lvl2pPr marL="587527" indent="-225972" defTabSz="783369" eaLnBrk="0" hangingPunct="0">
              <a:defRPr sz="2400">
                <a:solidFill>
                  <a:srgbClr val="003333"/>
                </a:solidFill>
                <a:latin typeface="Arial" charset="0"/>
              </a:defRPr>
            </a:lvl2pPr>
            <a:lvl3pPr marL="903888" indent="-180778" defTabSz="783369" eaLnBrk="0" hangingPunct="0">
              <a:defRPr sz="2400">
                <a:solidFill>
                  <a:srgbClr val="003333"/>
                </a:solidFill>
                <a:latin typeface="Arial" charset="0"/>
              </a:defRPr>
            </a:lvl3pPr>
            <a:lvl4pPr marL="1265442" indent="-180778" defTabSz="783369" eaLnBrk="0" hangingPunct="0">
              <a:defRPr sz="2400">
                <a:solidFill>
                  <a:srgbClr val="003333"/>
                </a:solidFill>
                <a:latin typeface="Arial" charset="0"/>
              </a:defRPr>
            </a:lvl4pPr>
            <a:lvl5pPr marL="1626998" indent="-180778" defTabSz="783369" eaLnBrk="0" hangingPunct="0">
              <a:defRPr sz="2400">
                <a:solidFill>
                  <a:srgbClr val="003333"/>
                </a:solidFill>
                <a:latin typeface="Arial" charset="0"/>
              </a:defRPr>
            </a:lvl5pPr>
            <a:lvl6pPr marL="1988553" indent="-180778" defTabSz="783369" eaLnBrk="0" fontAlgn="base" hangingPunct="0">
              <a:spcBef>
                <a:spcPct val="0"/>
              </a:spcBef>
              <a:spcAft>
                <a:spcPct val="0"/>
              </a:spcAft>
              <a:defRPr sz="2400">
                <a:solidFill>
                  <a:srgbClr val="003333"/>
                </a:solidFill>
                <a:latin typeface="Arial" charset="0"/>
              </a:defRPr>
            </a:lvl6pPr>
            <a:lvl7pPr marL="2350108" indent="-180778" defTabSz="783369" eaLnBrk="0" fontAlgn="base" hangingPunct="0">
              <a:spcBef>
                <a:spcPct val="0"/>
              </a:spcBef>
              <a:spcAft>
                <a:spcPct val="0"/>
              </a:spcAft>
              <a:defRPr sz="2400">
                <a:solidFill>
                  <a:srgbClr val="003333"/>
                </a:solidFill>
                <a:latin typeface="Arial" charset="0"/>
              </a:defRPr>
            </a:lvl7pPr>
            <a:lvl8pPr marL="2711663" indent="-180778" defTabSz="783369" eaLnBrk="0" fontAlgn="base" hangingPunct="0">
              <a:spcBef>
                <a:spcPct val="0"/>
              </a:spcBef>
              <a:spcAft>
                <a:spcPct val="0"/>
              </a:spcAft>
              <a:defRPr sz="2400">
                <a:solidFill>
                  <a:srgbClr val="003333"/>
                </a:solidFill>
                <a:latin typeface="Arial" charset="0"/>
              </a:defRPr>
            </a:lvl8pPr>
            <a:lvl9pPr marL="3073218" indent="-180778" defTabSz="783369" eaLnBrk="0" fontAlgn="base" hangingPunct="0">
              <a:spcBef>
                <a:spcPct val="0"/>
              </a:spcBef>
              <a:spcAft>
                <a:spcPct val="0"/>
              </a:spcAft>
              <a:defRPr sz="2400">
                <a:solidFill>
                  <a:srgbClr val="003333"/>
                </a:solidFill>
                <a:latin typeface="Arial" charset="0"/>
              </a:defRPr>
            </a:lvl9pPr>
          </a:lstStyle>
          <a:p>
            <a:pPr eaLnBrk="1" hangingPunct="1">
              <a:defRPr/>
            </a:pPr>
            <a:r>
              <a:rPr lang="en-GB" sz="1000">
                <a:solidFill>
                  <a:schemeClr val="tx1"/>
                </a:solidFill>
              </a:rPr>
              <a:t>             CHI 2010                                                                                    Caroline Jarrett</a:t>
            </a:r>
            <a:br>
              <a:rPr lang="en-GB" sz="1000">
                <a:solidFill>
                  <a:schemeClr val="tx1"/>
                </a:solidFill>
              </a:rPr>
            </a:br>
            <a:r>
              <a:rPr lang="en-GB" sz="1000">
                <a:solidFill>
                  <a:schemeClr val="tx1"/>
                </a:solidFill>
              </a:rPr>
              <a:t>    </a:t>
            </a:r>
            <a:endParaRPr lang="en-US" sz="10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7713"/>
            <a:ext cx="6654800" cy="3743325"/>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7</a:t>
            </a:fld>
            <a:endParaRPr lang="en-US" dirty="0"/>
          </a:p>
        </p:txBody>
      </p:sp>
    </p:spTree>
    <p:extLst>
      <p:ext uri="{BB962C8B-B14F-4D97-AF65-F5344CB8AC3E}">
        <p14:creationId xmlns:p14="http://schemas.microsoft.com/office/powerpoint/2010/main" val="396791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8</a:t>
            </a:fld>
            <a:endParaRPr lang="en-US" dirty="0"/>
          </a:p>
        </p:txBody>
      </p:sp>
    </p:spTree>
    <p:extLst>
      <p:ext uri="{BB962C8B-B14F-4D97-AF65-F5344CB8AC3E}">
        <p14:creationId xmlns:p14="http://schemas.microsoft.com/office/powerpoint/2010/main" val="154063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 y="747713"/>
            <a:ext cx="6654800" cy="3743325"/>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D955DBE3-3499-488F-B103-A21EE03BCEA5}" type="slidenum">
              <a:rPr lang="en-US" smtClean="0"/>
              <a:pPr>
                <a:defRPr/>
              </a:pPr>
              <a:t>12</a:t>
            </a:fld>
            <a:endParaRPr lang="en-US" dirty="0"/>
          </a:p>
        </p:txBody>
      </p:sp>
    </p:spTree>
    <p:extLst>
      <p:ext uri="{BB962C8B-B14F-4D97-AF65-F5344CB8AC3E}">
        <p14:creationId xmlns:p14="http://schemas.microsoft.com/office/powerpoint/2010/main" val="397970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13</a:t>
            </a:fld>
            <a:endParaRPr lang="en-US" dirty="0"/>
          </a:p>
        </p:txBody>
      </p:sp>
    </p:spTree>
    <p:extLst>
      <p:ext uri="{BB962C8B-B14F-4D97-AF65-F5344CB8AC3E}">
        <p14:creationId xmlns:p14="http://schemas.microsoft.com/office/powerpoint/2010/main" val="312001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5781A6-6158-4635-B0E2-DC2138523D0E}" type="slidenum">
              <a:rPr lang="en-GB" smtClean="0"/>
              <a:t>17</a:t>
            </a:fld>
            <a:endParaRPr lang="en-GB"/>
          </a:p>
        </p:txBody>
      </p:sp>
    </p:spTree>
    <p:extLst>
      <p:ext uri="{BB962C8B-B14F-4D97-AF65-F5344CB8AC3E}">
        <p14:creationId xmlns:p14="http://schemas.microsoft.com/office/powerpoint/2010/main" val="427104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18</a:t>
            </a:fld>
            <a:endParaRPr lang="en-US" dirty="0"/>
          </a:p>
        </p:txBody>
      </p:sp>
    </p:spTree>
    <p:extLst>
      <p:ext uri="{BB962C8B-B14F-4D97-AF65-F5344CB8AC3E}">
        <p14:creationId xmlns:p14="http://schemas.microsoft.com/office/powerpoint/2010/main" val="27193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a:defRPr/>
            </a:pPr>
            <a:fld id="{A385F274-6CB8-4CC8-BEF3-C4A1FE9E2A87}" type="slidenum">
              <a:rPr lang="en-US" smtClean="0"/>
              <a:pPr>
                <a:defRPr/>
              </a:pPr>
              <a:t>19</a:t>
            </a:fld>
            <a:endParaRPr lang="en-US" dirty="0"/>
          </a:p>
        </p:txBody>
      </p:sp>
    </p:spTree>
    <p:extLst>
      <p:ext uri="{BB962C8B-B14F-4D97-AF65-F5344CB8AC3E}">
        <p14:creationId xmlns:p14="http://schemas.microsoft.com/office/powerpoint/2010/main" val="374383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1A3C-E1F2-42E3-8FA0-6A7C5E3ECDD5}"/>
              </a:ext>
            </a:extLst>
          </p:cNvPr>
          <p:cNvSpPr>
            <a:spLocks noGrp="1"/>
          </p:cNvSpPr>
          <p:nvPr>
            <p:ph type="ctrTitle"/>
          </p:nvPr>
        </p:nvSpPr>
        <p:spPr>
          <a:xfrm>
            <a:off x="943707" y="1139948"/>
            <a:ext cx="10292861" cy="2387600"/>
          </a:xfrm>
        </p:spPr>
        <p:txBody>
          <a:bodyPr anchor="b"/>
          <a:lstStyle>
            <a:lvl1pPr algn="l">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9A3750-65BA-4DBD-A5DB-4581940E9C80}"/>
              </a:ext>
            </a:extLst>
          </p:cNvPr>
          <p:cNvSpPr>
            <a:spLocks noGrp="1"/>
          </p:cNvSpPr>
          <p:nvPr>
            <p:ph type="subTitle" idx="1"/>
          </p:nvPr>
        </p:nvSpPr>
        <p:spPr>
          <a:xfrm>
            <a:off x="943708" y="3645999"/>
            <a:ext cx="1029286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4164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F1E9-DE0C-4AAC-8D09-A8037BBD295B}"/>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593B87CE-831A-447A-87B0-7241ACC1B364}"/>
              </a:ext>
            </a:extLst>
          </p:cNvPr>
          <p:cNvSpPr>
            <a:spLocks noGrp="1"/>
          </p:cNvSpPr>
          <p:nvPr>
            <p:ph type="sldNum" sz="quarter" idx="10"/>
          </p:nvPr>
        </p:nvSpPr>
        <p:spPr/>
        <p:txBody>
          <a:bodyPr/>
          <a:lstStyle/>
          <a:p>
            <a:pPr>
              <a:tabLst>
                <a:tab pos="11836104" algn="r"/>
              </a:tabLst>
              <a:defRPr/>
            </a:pPr>
            <a:r>
              <a:rPr lang="en-GB" dirty="0"/>
              <a:t>	</a:t>
            </a:r>
            <a:endParaRPr lang="en-US" dirty="0"/>
          </a:p>
        </p:txBody>
      </p:sp>
      <p:sp>
        <p:nvSpPr>
          <p:cNvPr id="4" name="Content Placeholder 3">
            <a:extLst>
              <a:ext uri="{FF2B5EF4-FFF2-40B4-BE49-F238E27FC236}">
                <a16:creationId xmlns:a16="http://schemas.microsoft.com/office/drawing/2014/main" id="{939624E6-9716-49C4-AD57-090F37D5A365}"/>
              </a:ext>
            </a:extLst>
          </p:cNvPr>
          <p:cNvSpPr>
            <a:spLocks noGrp="1" noChangeArrowheads="1"/>
          </p:cNvSpPr>
          <p:nvPr>
            <p:ph idx="1"/>
          </p:nvPr>
        </p:nvSpPr>
        <p:spPr bwMode="auto">
          <a:xfrm>
            <a:off x="841294" y="1708273"/>
            <a:ext cx="1076748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a:t>Click to edit Master text styles</a:t>
            </a:r>
          </a:p>
          <a:p>
            <a:pPr lvl="0"/>
            <a:r>
              <a:rPr lang="en-GB" altLang="en-US" dirty="0"/>
              <a:t>This is a second bullet on this slide</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46515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akeaw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9D0A99-3402-46ED-994A-4FD5021BA70C}"/>
              </a:ext>
            </a:extLst>
          </p:cNvPr>
          <p:cNvSpPr>
            <a:spLocks noChangeArrowheads="1"/>
          </p:cNvSpPr>
          <p:nvPr userDrawn="1"/>
        </p:nvSpPr>
        <p:spPr bwMode="auto">
          <a:xfrm>
            <a:off x="2" y="0"/>
            <a:ext cx="4559300" cy="6372520"/>
          </a:xfrm>
          <a:prstGeom prst="rect">
            <a:avLst/>
          </a:prstGeom>
          <a:gradFill>
            <a:gsLst>
              <a:gs pos="0">
                <a:srgbClr val="009999">
                  <a:alpha val="52000"/>
                </a:srgbClr>
              </a:gs>
              <a:gs pos="100000">
                <a:schemeClr val="bg1"/>
              </a:gs>
            </a:gsLst>
            <a:lin ang="5400000" scaled="1"/>
          </a:gradFill>
          <a:ln w="9525">
            <a:noFill/>
            <a:miter lim="800000"/>
            <a:headEnd/>
            <a:tailEnd/>
          </a:ln>
          <a:effectLst/>
        </p:spPr>
        <p:txBody>
          <a:bodyPr wrap="none" anchor="ctr"/>
          <a:lstStyle/>
          <a:p>
            <a:pPr algn="ctr">
              <a:defRPr/>
            </a:pPr>
            <a:endParaRPr lang="en-US" sz="2400" dirty="0">
              <a:solidFill>
                <a:schemeClr val="hlink"/>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85DFDEA9-E74E-43C7-8160-24B53ADED2C5}"/>
              </a:ext>
            </a:extLst>
          </p:cNvPr>
          <p:cNvSpPr>
            <a:spLocks noGrp="1" noChangeArrowheads="1"/>
          </p:cNvSpPr>
          <p:nvPr>
            <p:ph type="sldNum" sz="quarter" idx="4"/>
          </p:nvPr>
        </p:nvSpPr>
        <p:spPr bwMode="auto">
          <a:xfrm>
            <a:off x="0" y="6527800"/>
            <a:ext cx="12192000" cy="332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67">
                <a:solidFill>
                  <a:schemeClr val="tx1"/>
                </a:solidFill>
                <a:cs typeface="+mn-cs"/>
              </a:defRPr>
            </a:lvl1pPr>
          </a:lstStyle>
          <a:p>
            <a:pPr>
              <a:tabLst>
                <a:tab pos="11836104" algn="r"/>
              </a:tabLst>
              <a:defRPr/>
            </a:pPr>
            <a:r>
              <a:rPr lang="en-GB"/>
              <a:t>Caroline Jarrett  @cjforms  </a:t>
            </a:r>
            <a:r>
              <a:rPr lang="en-GB">
                <a:hlinkClick r:id="rId2"/>
              </a:rPr>
              <a:t>(CC) BY SA-4.0</a:t>
            </a:r>
            <a:r>
              <a:rPr lang="en-GB"/>
              <a:t> 	</a:t>
            </a:r>
            <a:fld id="{E6BE35B7-A5DE-4A73-87D9-203EC1AB5B3F}" type="slidenum">
              <a:rPr lang="en-US" smtClean="0"/>
              <a:pPr>
                <a:tabLst>
                  <a:tab pos="11836104" algn="r"/>
                </a:tabLst>
                <a:defRPr/>
              </a:pPr>
              <a:t>‹#›</a:t>
            </a:fld>
            <a:endParaRPr lang="en-US" dirty="0"/>
          </a:p>
        </p:txBody>
      </p:sp>
      <p:sp>
        <p:nvSpPr>
          <p:cNvPr id="9" name="Text Placeholder 3">
            <a:extLst>
              <a:ext uri="{FF2B5EF4-FFF2-40B4-BE49-F238E27FC236}">
                <a16:creationId xmlns:a16="http://schemas.microsoft.com/office/drawing/2014/main" id="{20F4A63C-70B4-49E0-AA15-69128465911A}"/>
              </a:ext>
            </a:extLst>
          </p:cNvPr>
          <p:cNvSpPr>
            <a:spLocks noGrp="1"/>
          </p:cNvSpPr>
          <p:nvPr>
            <p:ph type="body" sz="half" idx="2"/>
          </p:nvPr>
        </p:nvSpPr>
        <p:spPr>
          <a:xfrm>
            <a:off x="274109" y="942109"/>
            <a:ext cx="4011084" cy="4012480"/>
          </a:xfrm>
        </p:spPr>
        <p:txBody>
          <a:bodyPr>
            <a:normAutofit/>
          </a:bodyPr>
          <a:lstStyle>
            <a:lvl1pPr marL="0" indent="0">
              <a:buNone/>
              <a:defRPr sz="3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99EB163D-5560-4D0F-8A90-642C223A28D7}"/>
              </a:ext>
            </a:extLst>
          </p:cNvPr>
          <p:cNvSpPr>
            <a:spLocks noGrp="1"/>
          </p:cNvSpPr>
          <p:nvPr>
            <p:ph idx="1"/>
          </p:nvPr>
        </p:nvSpPr>
        <p:spPr>
          <a:xfrm>
            <a:off x="4766734" y="942109"/>
            <a:ext cx="7065048" cy="5184056"/>
          </a:xfrm>
        </p:spPr>
        <p:txBody>
          <a:bodyPr>
            <a:normAutofit/>
          </a:bodyPr>
          <a:lstStyle>
            <a:lvl1pPr marL="0" indent="0">
              <a:buNone/>
              <a:defRPr sz="4000"/>
            </a:lvl1pPr>
            <a:lvl2pPr>
              <a:defRPr sz="3200"/>
            </a:lvl2pPr>
            <a:lvl3pPr>
              <a:defRPr sz="3200"/>
            </a:lvl3pPr>
            <a:lvl4pPr>
              <a:defRPr sz="3200"/>
            </a:lvl4pPr>
            <a:lvl5pPr>
              <a:defRPr sz="32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2698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FD27-8943-41DB-A980-2394236822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8DF278-3D42-49C3-A950-4FD21BEF8408}"/>
              </a:ext>
            </a:extLst>
          </p:cNvPr>
          <p:cNvSpPr>
            <a:spLocks noGrp="1"/>
          </p:cNvSpPr>
          <p:nvPr>
            <p:ph idx="1"/>
          </p:nvPr>
        </p:nvSpPr>
        <p:spPr/>
        <p:txBody>
          <a:bodyPr/>
          <a:lstStyle>
            <a:lvl1pPr>
              <a:lnSpc>
                <a:spcPct val="10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606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E41F-4BD2-40C2-8D41-726136EA2E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141DEB-E350-4F20-8F61-A28482947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8542C3-3C12-4CA1-A447-C4D0E1C31B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997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0F12-1304-4F60-B924-8A193D18FD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1DE053-00F8-41B1-92A7-486916781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FDD2E8-4B7B-4FE6-9D70-35E0244398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093684-4279-4B8B-A77D-7AEBEBB28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829536-45FC-4BFD-AC46-8B5840A839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346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F626-497B-4FF8-A84A-32DB5DA51FD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8353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14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89A5-EAB2-4815-AA5A-5CA95AB0D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21FB32-2F54-46AA-B4D5-FAF6D801D6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C65DA3-F731-4ADE-8683-E463A01E8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5873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E34A-0F97-48F3-A63F-B8686837D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45E66A-294A-425D-845D-6DE02BE8F97F}"/>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0C78E2-CC9F-4155-949A-B41B69E0F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4583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Tip summary">
    <p:spTree>
      <p:nvGrpSpPr>
        <p:cNvPr id="1" name=""/>
        <p:cNvGrpSpPr/>
        <p:nvPr/>
      </p:nvGrpSpPr>
      <p:grpSpPr>
        <a:xfrm>
          <a:off x="0" y="0"/>
          <a:ext cx="0" cy="0"/>
          <a:chOff x="0" y="0"/>
          <a:chExt cx="0" cy="0"/>
        </a:xfrm>
      </p:grpSpPr>
      <p:sp>
        <p:nvSpPr>
          <p:cNvPr id="8" name="Rectangle 7"/>
          <p:cNvSpPr>
            <a:spLocks noChangeArrowheads="1"/>
          </p:cNvSpPr>
          <p:nvPr/>
        </p:nvSpPr>
        <p:spPr bwMode="auto">
          <a:xfrm>
            <a:off x="2" y="0"/>
            <a:ext cx="4559300" cy="6858000"/>
          </a:xfrm>
          <a:prstGeom prst="rect">
            <a:avLst/>
          </a:prstGeom>
          <a:solidFill>
            <a:schemeClr val="bg1">
              <a:lumMod val="95000"/>
            </a:schemeClr>
          </a:solidFill>
          <a:ln w="9525">
            <a:noFill/>
            <a:miter lim="800000"/>
            <a:headEnd/>
            <a:tailEnd/>
          </a:ln>
          <a:effectLst/>
        </p:spPr>
        <p:txBody>
          <a:bodyPr wrap="none" anchor="ctr"/>
          <a:lstStyle/>
          <a:p>
            <a:pPr algn="ctr">
              <a:defRPr/>
            </a:pPr>
            <a:endParaRPr lang="en-US" sz="2400">
              <a:solidFill>
                <a:schemeClr val="hlink"/>
              </a:solidFill>
            </a:endParaRPr>
          </a:p>
        </p:txBody>
      </p:sp>
      <p:sp>
        <p:nvSpPr>
          <p:cNvPr id="3" name="Content Placeholder 2"/>
          <p:cNvSpPr>
            <a:spLocks noGrp="1"/>
          </p:cNvSpPr>
          <p:nvPr>
            <p:ph idx="1"/>
          </p:nvPr>
        </p:nvSpPr>
        <p:spPr>
          <a:xfrm>
            <a:off x="4766733" y="273052"/>
            <a:ext cx="6815667" cy="5853113"/>
          </a:xfrm>
        </p:spPr>
        <p:txBody>
          <a:bodyPr/>
          <a:lstStyle>
            <a:lvl1pPr marL="0" indent="0">
              <a:buNone/>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274109" y="263526"/>
            <a:ext cx="4011084" cy="4691063"/>
          </a:xfrm>
        </p:spPr>
        <p:txBody>
          <a:bodyPr/>
          <a:lstStyle>
            <a:lvl1pPr marL="0" indent="0">
              <a:buNone/>
              <a:defRPr sz="53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5DFDEA9-E74E-43C7-8160-24B53ADED2C5}"/>
              </a:ext>
            </a:extLst>
          </p:cNvPr>
          <p:cNvSpPr>
            <a:spLocks noGrp="1" noChangeArrowheads="1"/>
          </p:cNvSpPr>
          <p:nvPr>
            <p:ph type="sldNum" sz="quarter" idx="4"/>
          </p:nvPr>
        </p:nvSpPr>
        <p:spPr bwMode="auto">
          <a:xfrm>
            <a:off x="0" y="6527800"/>
            <a:ext cx="12192000" cy="3321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67">
                <a:solidFill>
                  <a:schemeClr val="tx1"/>
                </a:solidFill>
                <a:cs typeface="+mn-cs"/>
              </a:defRPr>
            </a:lvl1pPr>
          </a:lstStyle>
          <a:p>
            <a:pPr>
              <a:tabLst>
                <a:tab pos="11836104" algn="r"/>
              </a:tabLst>
              <a:defRPr/>
            </a:pPr>
            <a:r>
              <a:rPr lang="en-GB"/>
              <a:t>Caroline Jarrett  @cjforms  </a:t>
            </a:r>
            <a:r>
              <a:rPr lang="en-GB">
                <a:hlinkClick r:id="rId2"/>
              </a:rPr>
              <a:t>(CC) BY SA-4.0</a:t>
            </a:r>
            <a:r>
              <a:rPr lang="en-GB"/>
              <a:t> 	</a:t>
            </a:r>
            <a:fld id="{E6BE35B7-A5DE-4A73-87D9-203EC1AB5B3F}" type="slidenum">
              <a:rPr lang="en-US" smtClean="0"/>
              <a:pPr>
                <a:tabLst>
                  <a:tab pos="11836104" algn="r"/>
                </a:tabLst>
                <a:defRPr/>
              </a:pPr>
              <a:t>‹#›</a:t>
            </a:fld>
            <a:endParaRPr lang="en-US" dirty="0"/>
          </a:p>
        </p:txBody>
      </p:sp>
      <p:sp>
        <p:nvSpPr>
          <p:cNvPr id="6" name="Rectangle 5">
            <a:extLst>
              <a:ext uri="{FF2B5EF4-FFF2-40B4-BE49-F238E27FC236}">
                <a16:creationId xmlns:a16="http://schemas.microsoft.com/office/drawing/2014/main" id="{610CF88F-6AC8-4E33-AA60-88E91005296D}"/>
              </a:ext>
            </a:extLst>
          </p:cNvPr>
          <p:cNvSpPr>
            <a:spLocks noChangeArrowheads="1"/>
          </p:cNvSpPr>
          <p:nvPr userDrawn="1"/>
        </p:nvSpPr>
        <p:spPr bwMode="auto">
          <a:xfrm>
            <a:off x="2" y="0"/>
            <a:ext cx="4559300" cy="6858000"/>
          </a:xfrm>
          <a:prstGeom prst="rect">
            <a:avLst/>
          </a:prstGeom>
          <a:solidFill>
            <a:schemeClr val="bg1">
              <a:lumMod val="95000"/>
            </a:schemeClr>
          </a:solidFill>
          <a:ln w="9525">
            <a:noFill/>
            <a:miter lim="800000"/>
            <a:headEnd/>
            <a:tailEnd/>
          </a:ln>
          <a:effectLst/>
        </p:spPr>
        <p:txBody>
          <a:bodyPr wrap="none" anchor="ctr"/>
          <a:lstStyle/>
          <a:p>
            <a:pPr algn="ctr">
              <a:defRPr/>
            </a:pPr>
            <a:endParaRPr lang="en-US" sz="2400">
              <a:solidFill>
                <a:schemeClr val="hlink"/>
              </a:solidFill>
            </a:endParaRPr>
          </a:p>
        </p:txBody>
      </p:sp>
    </p:spTree>
    <p:extLst>
      <p:ext uri="{BB962C8B-B14F-4D97-AF65-F5344CB8AC3E}">
        <p14:creationId xmlns:p14="http://schemas.microsoft.com/office/powerpoint/2010/main" val="83092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creativecommons.org/licenses/by-sa/4.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9D7343-C168-4690-B6AC-3844531AF215}"/>
              </a:ext>
            </a:extLst>
          </p:cNvPr>
          <p:cNvSpPr>
            <a:spLocks noGrp="1"/>
          </p:cNvSpPr>
          <p:nvPr>
            <p:ph type="title"/>
          </p:nvPr>
        </p:nvSpPr>
        <p:spPr>
          <a:xfrm>
            <a:off x="747346" y="365125"/>
            <a:ext cx="1060645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1DF4DE7-DEDF-43BB-BC5D-8B51F6C34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a:extLst>
              <a:ext uri="{FF2B5EF4-FFF2-40B4-BE49-F238E27FC236}">
                <a16:creationId xmlns:a16="http://schemas.microsoft.com/office/drawing/2014/main" id="{01597C81-6EBE-45B5-98D4-AB72A2E69CA5}"/>
              </a:ext>
            </a:extLst>
          </p:cNvPr>
          <p:cNvSpPr txBox="1"/>
          <p:nvPr userDrawn="1"/>
        </p:nvSpPr>
        <p:spPr>
          <a:xfrm>
            <a:off x="838200" y="6400412"/>
            <a:ext cx="5222631"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Caroline Jarrett  @cjforms  </a:t>
            </a:r>
            <a:r>
              <a:rPr lang="en-GB" sz="1200" dirty="0">
                <a:solidFill>
                  <a:srgbClr val="009999"/>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(CC) BY SA-4.0</a:t>
            </a:r>
            <a:endParaRPr lang="en-GB" sz="1200" dirty="0">
              <a:solidFill>
                <a:srgbClr val="00999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656EA9E-8371-48C3-9C16-C711AA17962C}"/>
              </a:ext>
            </a:extLst>
          </p:cNvPr>
          <p:cNvSpPr txBox="1"/>
          <p:nvPr userDrawn="1"/>
        </p:nvSpPr>
        <p:spPr>
          <a:xfrm>
            <a:off x="-225669" y="6400412"/>
            <a:ext cx="1063869" cy="276999"/>
          </a:xfrm>
          <a:prstGeom prst="rect">
            <a:avLst/>
          </a:prstGeom>
          <a:noFill/>
        </p:spPr>
        <p:txBody>
          <a:bodyPr wrap="square" rtlCol="0">
            <a:spAutoFit/>
          </a:bodyPr>
          <a:lstStyle/>
          <a:p>
            <a:pPr algn="r"/>
            <a:fld id="{DA279BC7-B0A2-49AE-A926-04B4B5BC506F}" type="slidenum">
              <a:rPr lang="en-GB" sz="1200" kern="1200" smtClean="0">
                <a:solidFill>
                  <a:schemeClr val="tx1"/>
                </a:solidFill>
                <a:latin typeface="Arial" panose="020B0604020202020204" pitchFamily="34" charset="0"/>
                <a:ea typeface="+mn-ea"/>
                <a:cs typeface="Arial" panose="020B0604020202020204" pitchFamily="34" charset="0"/>
              </a:rPr>
              <a:t>‹#›</a:t>
            </a:fld>
            <a:endParaRPr lang="en-GB" sz="12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53335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rgbClr val="009999"/>
          </a:solidFill>
          <a:latin typeface="Arial Narrow" panose="020B060602020203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unsplash.com/@avacado823?utm_source=unsplash&amp;utm_medium=referral&amp;utm_content=creditCopyText"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unsplash.com/s/photos/hawaii?utm_source=unsplash&amp;utm_medium=referral&amp;utm_content=creditCopyTex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unsplash.com/s/photos/mind-the-gap?utm_source=unsplash&amp;utm_medium=referral&amp;utm_content=creditCopyText" TargetMode="External"/><Relationship Id="rId4" Type="http://schemas.openxmlformats.org/officeDocument/2006/relationships/hyperlink" Target="https://unsplash.com/@arturtumasjan?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wmf"/></Relationships>
</file>

<file path=ppt/slides/_rels/slide4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study.sagepub.com/saldanacoding3e" TargetMode="External"/><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https://www.surrey.ac.uk/computer-assisted-qualitative-data-analysis/resources/choosing-appropriate-caqdas-packag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web.archive.org/web/20150321232419/http:/www.surrey.ac.uk/sociology/research/researchcentres/caqdas/support/choosing/index.htm" TargetMode="Externa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hyperlink" Target="https://unsplash.com/@jmason?utm_source=unsplash&amp;utm_medium=referral&amp;utm_content=creditCopyText" TargetMode="External"/><Relationship Id="rId2" Type="http://schemas.openxmlformats.org/officeDocument/2006/relationships/image" Target="../media/image38.jpeg"/><Relationship Id="rId1" Type="http://schemas.openxmlformats.org/officeDocument/2006/relationships/slideLayout" Target="../slideLayouts/slideLayout5.xml"/><Relationship Id="rId4" Type="http://schemas.openxmlformats.org/officeDocument/2006/relationships/hyperlink" Target="https://unsplash.com/s/photos/man-reading-a-magazine?utm_source=unsplash&amp;utm_medium=referral&amp;utm_content=creditCopyText"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carolinej@effortmark.co.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he Survey Octopus peeks out of the corner of the page. We can see two tentacles:&#10;- the reason you're doing it&#10;- the questions you ask&#10;with a hint of a third">
            <a:extLst>
              <a:ext uri="{FF2B5EF4-FFF2-40B4-BE49-F238E27FC236}">
                <a16:creationId xmlns:a16="http://schemas.microsoft.com/office/drawing/2014/main" id="{8E0D1331-B45F-4640-A8ED-74720F02D8C6}"/>
              </a:ext>
            </a:extLst>
          </p:cNvPr>
          <p:cNvPicPr>
            <a:picLocks noChangeAspect="1"/>
          </p:cNvPicPr>
          <p:nvPr/>
        </p:nvPicPr>
        <p:blipFill rotWithShape="1">
          <a:blip r:embed="rId3">
            <a:extLst>
              <a:ext uri="{28A0092B-C50C-407E-A947-70E740481C1C}">
                <a14:useLocalDpi xmlns:a14="http://schemas.microsoft.com/office/drawing/2010/main" val="0"/>
              </a:ext>
            </a:extLst>
          </a:blip>
          <a:srcRect b="34405"/>
          <a:stretch/>
        </p:blipFill>
        <p:spPr>
          <a:xfrm>
            <a:off x="6900333" y="2359461"/>
            <a:ext cx="5291667" cy="4498540"/>
          </a:xfrm>
          <a:prstGeom prst="rect">
            <a:avLst/>
          </a:prstGeom>
        </p:spPr>
      </p:pic>
      <p:sp>
        <p:nvSpPr>
          <p:cNvPr id="5122" name="Text Box 3"/>
          <p:cNvSpPr txBox="1">
            <a:spLocks noChangeArrowheads="1"/>
          </p:cNvSpPr>
          <p:nvPr/>
        </p:nvSpPr>
        <p:spPr bwMode="auto">
          <a:xfrm>
            <a:off x="548219" y="543239"/>
            <a:ext cx="10695516" cy="278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0651" tIns="59267" rIns="120651" bIns="59267" anchor="ctr">
            <a:spAutoFit/>
          </a:bodyPr>
          <a:lstStyle>
            <a:lvl1pPr eaLnBrk="0" hangingPunct="0">
              <a:defRPr sz="3000">
                <a:solidFill>
                  <a:srgbClr val="003333"/>
                </a:solidFill>
                <a:latin typeface="Arial" charset="0"/>
                <a:cs typeface="Arial" charset="0"/>
              </a:defRPr>
            </a:lvl1pPr>
            <a:lvl2pPr marL="742950" indent="-285750" eaLnBrk="0" hangingPunct="0">
              <a:defRPr sz="3000">
                <a:solidFill>
                  <a:srgbClr val="003333"/>
                </a:solidFill>
                <a:latin typeface="Arial" charset="0"/>
                <a:cs typeface="Arial" charset="0"/>
              </a:defRPr>
            </a:lvl2pPr>
            <a:lvl3pPr marL="1143000" indent="-228600" eaLnBrk="0" hangingPunct="0">
              <a:defRPr sz="3000">
                <a:solidFill>
                  <a:srgbClr val="003333"/>
                </a:solidFill>
                <a:latin typeface="Arial" charset="0"/>
                <a:cs typeface="Arial" charset="0"/>
              </a:defRPr>
            </a:lvl3pPr>
            <a:lvl4pPr marL="1600200" indent="-228600" eaLnBrk="0" hangingPunct="0">
              <a:defRPr sz="3000">
                <a:solidFill>
                  <a:srgbClr val="003333"/>
                </a:solidFill>
                <a:latin typeface="Arial" charset="0"/>
                <a:cs typeface="Arial" charset="0"/>
              </a:defRPr>
            </a:lvl4pPr>
            <a:lvl5pPr marL="2057400" indent="-228600" eaLnBrk="0" hangingPunct="0">
              <a:defRPr sz="3000">
                <a:solidFill>
                  <a:srgbClr val="003333"/>
                </a:solidFill>
                <a:latin typeface="Arial" charset="0"/>
                <a:cs typeface="Arial" charset="0"/>
              </a:defRPr>
            </a:lvl5pPr>
            <a:lvl6pPr marL="2514600" indent="-228600" eaLnBrk="0" fontAlgn="base" hangingPunct="0">
              <a:spcBef>
                <a:spcPct val="0"/>
              </a:spcBef>
              <a:spcAft>
                <a:spcPct val="0"/>
              </a:spcAft>
              <a:defRPr sz="3000">
                <a:solidFill>
                  <a:srgbClr val="003333"/>
                </a:solidFill>
                <a:latin typeface="Arial" charset="0"/>
                <a:cs typeface="Arial" charset="0"/>
              </a:defRPr>
            </a:lvl6pPr>
            <a:lvl7pPr marL="2971800" indent="-228600" eaLnBrk="0" fontAlgn="base" hangingPunct="0">
              <a:spcBef>
                <a:spcPct val="0"/>
              </a:spcBef>
              <a:spcAft>
                <a:spcPct val="0"/>
              </a:spcAft>
              <a:defRPr sz="3000">
                <a:solidFill>
                  <a:srgbClr val="003333"/>
                </a:solidFill>
                <a:latin typeface="Arial" charset="0"/>
                <a:cs typeface="Arial" charset="0"/>
              </a:defRPr>
            </a:lvl7pPr>
            <a:lvl8pPr marL="3429000" indent="-228600" eaLnBrk="0" fontAlgn="base" hangingPunct="0">
              <a:spcBef>
                <a:spcPct val="0"/>
              </a:spcBef>
              <a:spcAft>
                <a:spcPct val="0"/>
              </a:spcAft>
              <a:defRPr sz="3000">
                <a:solidFill>
                  <a:srgbClr val="003333"/>
                </a:solidFill>
                <a:latin typeface="Arial" charset="0"/>
                <a:cs typeface="Arial" charset="0"/>
              </a:defRPr>
            </a:lvl8pPr>
            <a:lvl9pPr marL="3886200" indent="-228600" eaLnBrk="0" fontAlgn="base" hangingPunct="0">
              <a:spcBef>
                <a:spcPct val="0"/>
              </a:spcBef>
              <a:spcAft>
                <a:spcPct val="0"/>
              </a:spcAft>
              <a:defRPr sz="3000">
                <a:solidFill>
                  <a:srgbClr val="003333"/>
                </a:solidFill>
                <a:latin typeface="Arial" charset="0"/>
                <a:cs typeface="Arial" charset="0"/>
              </a:defRPr>
            </a:lvl9pPr>
          </a:lstStyle>
          <a:p>
            <a:r>
              <a:rPr lang="en-GB" altLang="en-US" sz="11333" dirty="0">
                <a:solidFill>
                  <a:srgbClr val="009999"/>
                </a:solidFill>
                <a:latin typeface="Arial Narrow" pitchFamily="34" charset="0"/>
              </a:rPr>
              <a:t>Surveys that work</a:t>
            </a:r>
          </a:p>
          <a:p>
            <a:r>
              <a:rPr lang="en-GB" altLang="en-US" sz="5400" dirty="0">
                <a:solidFill>
                  <a:srgbClr val="009999"/>
                </a:solidFill>
                <a:latin typeface="Arial Narrow" pitchFamily="34" charset="0"/>
              </a:rPr>
              <a:t>Session 3 of 3</a:t>
            </a:r>
          </a:p>
        </p:txBody>
      </p:sp>
      <p:sp>
        <p:nvSpPr>
          <p:cNvPr id="3" name="TextBox 2">
            <a:extLst>
              <a:ext uri="{FF2B5EF4-FFF2-40B4-BE49-F238E27FC236}">
                <a16:creationId xmlns:a16="http://schemas.microsoft.com/office/drawing/2014/main" id="{DAAB68AA-56B4-4638-87DC-D1F359981CC1}"/>
              </a:ext>
            </a:extLst>
          </p:cNvPr>
          <p:cNvSpPr txBox="1"/>
          <p:nvPr/>
        </p:nvSpPr>
        <p:spPr>
          <a:xfrm>
            <a:off x="766439" y="3523354"/>
            <a:ext cx="4253087" cy="1569660"/>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An introduction </a:t>
            </a:r>
            <a:r>
              <a:rPr lang="en-US" sz="3200" dirty="0">
                <a:latin typeface="Arial" panose="020B0604020202020204" pitchFamily="34" charset="0"/>
                <a:cs typeface="Arial" panose="020B0604020202020204" pitchFamily="34" charset="0"/>
              </a:rPr>
              <a:t>to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the Survey Octopus</a:t>
            </a:r>
          </a:p>
          <a:p>
            <a:r>
              <a:rPr lang="en-US" sz="3200" dirty="0">
                <a:latin typeface="Arial" panose="020B0604020202020204" pitchFamily="34" charset="0"/>
                <a:cs typeface="Arial" panose="020B0604020202020204" pitchFamily="34" charset="0"/>
              </a:rPr>
              <a:t>and Total Survey Error</a:t>
            </a:r>
            <a:endParaRPr lang="en-GB" sz="3200" dirty="0">
              <a:latin typeface="Arial" panose="020B0604020202020204" pitchFamily="34" charset="0"/>
              <a:cs typeface="Arial" panose="020B0604020202020204" pitchFamily="34" charset="0"/>
            </a:endParaRPr>
          </a:p>
        </p:txBody>
      </p:sp>
      <p:sp>
        <p:nvSpPr>
          <p:cNvPr id="5124" name="Text Box 3"/>
          <p:cNvSpPr txBox="1">
            <a:spLocks noChangeArrowheads="1"/>
          </p:cNvSpPr>
          <p:nvPr/>
        </p:nvSpPr>
        <p:spPr bwMode="auto">
          <a:xfrm>
            <a:off x="766439" y="5197569"/>
            <a:ext cx="5805360" cy="110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20651" tIns="59267" rIns="120651" bIns="59267" anchor="ctr">
            <a:spAutoFit/>
          </a:bodyPr>
          <a:lstStyle>
            <a:lvl1pPr eaLnBrk="0" hangingPunct="0">
              <a:defRPr sz="3000">
                <a:solidFill>
                  <a:srgbClr val="003333"/>
                </a:solidFill>
                <a:latin typeface="Arial" charset="0"/>
                <a:cs typeface="Arial" charset="0"/>
              </a:defRPr>
            </a:lvl1pPr>
            <a:lvl2pPr marL="742950" indent="-285750" eaLnBrk="0" hangingPunct="0">
              <a:defRPr sz="3000">
                <a:solidFill>
                  <a:srgbClr val="003333"/>
                </a:solidFill>
                <a:latin typeface="Arial" charset="0"/>
                <a:cs typeface="Arial" charset="0"/>
              </a:defRPr>
            </a:lvl2pPr>
            <a:lvl3pPr marL="1143000" indent="-228600" eaLnBrk="0" hangingPunct="0">
              <a:defRPr sz="3000">
                <a:solidFill>
                  <a:srgbClr val="003333"/>
                </a:solidFill>
                <a:latin typeface="Arial" charset="0"/>
                <a:cs typeface="Arial" charset="0"/>
              </a:defRPr>
            </a:lvl3pPr>
            <a:lvl4pPr marL="1600200" indent="-228600" eaLnBrk="0" hangingPunct="0">
              <a:defRPr sz="3000">
                <a:solidFill>
                  <a:srgbClr val="003333"/>
                </a:solidFill>
                <a:latin typeface="Arial" charset="0"/>
                <a:cs typeface="Arial" charset="0"/>
              </a:defRPr>
            </a:lvl4pPr>
            <a:lvl5pPr marL="2057400" indent="-228600" eaLnBrk="0" hangingPunct="0">
              <a:defRPr sz="3000">
                <a:solidFill>
                  <a:srgbClr val="003333"/>
                </a:solidFill>
                <a:latin typeface="Arial" charset="0"/>
                <a:cs typeface="Arial" charset="0"/>
              </a:defRPr>
            </a:lvl5pPr>
            <a:lvl6pPr marL="2514600" indent="-228600" eaLnBrk="0" fontAlgn="base" hangingPunct="0">
              <a:spcBef>
                <a:spcPct val="0"/>
              </a:spcBef>
              <a:spcAft>
                <a:spcPct val="0"/>
              </a:spcAft>
              <a:defRPr sz="3000">
                <a:solidFill>
                  <a:srgbClr val="003333"/>
                </a:solidFill>
                <a:latin typeface="Arial" charset="0"/>
                <a:cs typeface="Arial" charset="0"/>
              </a:defRPr>
            </a:lvl6pPr>
            <a:lvl7pPr marL="2971800" indent="-228600" eaLnBrk="0" fontAlgn="base" hangingPunct="0">
              <a:spcBef>
                <a:spcPct val="0"/>
              </a:spcBef>
              <a:spcAft>
                <a:spcPct val="0"/>
              </a:spcAft>
              <a:defRPr sz="3000">
                <a:solidFill>
                  <a:srgbClr val="003333"/>
                </a:solidFill>
                <a:latin typeface="Arial" charset="0"/>
                <a:cs typeface="Arial" charset="0"/>
              </a:defRPr>
            </a:lvl7pPr>
            <a:lvl8pPr marL="3429000" indent="-228600" eaLnBrk="0" fontAlgn="base" hangingPunct="0">
              <a:spcBef>
                <a:spcPct val="0"/>
              </a:spcBef>
              <a:spcAft>
                <a:spcPct val="0"/>
              </a:spcAft>
              <a:defRPr sz="3000">
                <a:solidFill>
                  <a:srgbClr val="003333"/>
                </a:solidFill>
                <a:latin typeface="Arial" charset="0"/>
                <a:cs typeface="Arial" charset="0"/>
              </a:defRPr>
            </a:lvl8pPr>
            <a:lvl9pPr marL="3886200" indent="-228600" eaLnBrk="0" fontAlgn="base" hangingPunct="0">
              <a:spcBef>
                <a:spcPct val="0"/>
              </a:spcBef>
              <a:spcAft>
                <a:spcPct val="0"/>
              </a:spcAft>
              <a:defRPr sz="3000">
                <a:solidFill>
                  <a:srgbClr val="003333"/>
                </a:solidFill>
                <a:latin typeface="Arial" charset="0"/>
                <a:cs typeface="Arial" charset="0"/>
              </a:defRPr>
            </a:lvl9pPr>
          </a:lstStyle>
          <a:p>
            <a:r>
              <a:rPr lang="en-GB" altLang="en-US" sz="2133" dirty="0">
                <a:solidFill>
                  <a:srgbClr val="009999"/>
                </a:solidFill>
                <a:latin typeface="Arial Narrow" pitchFamily="34" charset="0"/>
              </a:rPr>
              <a:t>Caroline Jarrett</a:t>
            </a:r>
          </a:p>
          <a:p>
            <a:r>
              <a:rPr lang="en-GB" altLang="en-US" sz="2133" dirty="0">
                <a:solidFill>
                  <a:srgbClr val="009999"/>
                </a:solidFill>
                <a:latin typeface="Arial Narrow" pitchFamily="34" charset="0"/>
              </a:rPr>
              <a:t>@cjforms</a:t>
            </a:r>
          </a:p>
          <a:p>
            <a:r>
              <a:rPr lang="en-GB" sz="2133" dirty="0">
                <a:solidFill>
                  <a:srgbClr val="009999"/>
                </a:solidFill>
                <a:latin typeface="Arial Narrow" pitchFamily="34" charset="0"/>
              </a:rPr>
              <a:t>#surveysthatwork2022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F32D-1717-4A98-8AA5-14D994B0936E}"/>
              </a:ext>
            </a:extLst>
          </p:cNvPr>
          <p:cNvSpPr>
            <a:spLocks noGrp="1"/>
          </p:cNvSpPr>
          <p:nvPr>
            <p:ph type="title"/>
          </p:nvPr>
        </p:nvSpPr>
        <p:spPr/>
        <p:txBody>
          <a:bodyPr/>
          <a:lstStyle/>
          <a:p>
            <a:r>
              <a:rPr lang="en-GB" dirty="0"/>
              <a:t>Think about – and maybe redact – personal data</a:t>
            </a:r>
          </a:p>
        </p:txBody>
      </p:sp>
      <p:sp>
        <p:nvSpPr>
          <p:cNvPr id="3" name="Content Placeholder 2">
            <a:extLst>
              <a:ext uri="{FF2B5EF4-FFF2-40B4-BE49-F238E27FC236}">
                <a16:creationId xmlns:a16="http://schemas.microsoft.com/office/drawing/2014/main" id="{11D48D34-759E-43AC-ABE8-FE6A36830B01}"/>
              </a:ext>
            </a:extLst>
          </p:cNvPr>
          <p:cNvSpPr>
            <a:spLocks noGrp="1"/>
          </p:cNvSpPr>
          <p:nvPr>
            <p:ph idx="1"/>
          </p:nvPr>
        </p:nvSpPr>
        <p:spPr/>
        <p:txBody>
          <a:bodyPr/>
          <a:lstStyle/>
          <a:p>
            <a:r>
              <a:rPr lang="en-GB" dirty="0"/>
              <a:t>Names, addresses, and IP addresses</a:t>
            </a:r>
          </a:p>
          <a:p>
            <a:r>
              <a:rPr lang="en-GB" dirty="0"/>
              <a:t>Rarer responses that create potential anonymity problems	</a:t>
            </a:r>
          </a:p>
          <a:p>
            <a:pPr lvl="1"/>
            <a:r>
              <a:rPr lang="en-GB" dirty="0"/>
              <a:t>Ethnic origins that are uncommon in your area</a:t>
            </a:r>
          </a:p>
          <a:p>
            <a:pPr lvl="1"/>
            <a:r>
              <a:rPr lang="en-GB" dirty="0"/>
              <a:t>Countries that are infrequent in your dataset</a:t>
            </a:r>
          </a:p>
          <a:p>
            <a:pPr lvl="1"/>
            <a:r>
              <a:rPr lang="en-GB" dirty="0"/>
              <a:t>Areas with smaller populations such as Alaska or Hawaii</a:t>
            </a:r>
          </a:p>
          <a:p>
            <a:pPr lvl="1"/>
            <a:r>
              <a:rPr lang="en-GB" dirty="0"/>
              <a:t>Genders that are less often seen in your dataset </a:t>
            </a:r>
          </a:p>
          <a:p>
            <a:pPr lvl="1"/>
            <a:r>
              <a:rPr lang="en-GB" dirty="0"/>
              <a:t>Unusual occupations </a:t>
            </a:r>
          </a:p>
          <a:p>
            <a:pPr lvl="2"/>
            <a:r>
              <a:rPr lang="en-GB" dirty="0"/>
              <a:t>“alpaca breeder” outside the Andes</a:t>
            </a:r>
          </a:p>
          <a:p>
            <a:pPr lvl="2"/>
            <a:r>
              <a:rPr lang="en-GB" dirty="0"/>
              <a:t>“forms specialist” is likely to be me</a:t>
            </a:r>
          </a:p>
          <a:p>
            <a:endParaRPr lang="en-GB" dirty="0"/>
          </a:p>
        </p:txBody>
      </p:sp>
      <p:pic>
        <p:nvPicPr>
          <p:cNvPr id="11" name="Picture 10" descr="A tub of &quot;Hawaii Plantation&quot; ice cream with added pineapple">
            <a:extLst>
              <a:ext uri="{FF2B5EF4-FFF2-40B4-BE49-F238E27FC236}">
                <a16:creationId xmlns:a16="http://schemas.microsoft.com/office/drawing/2014/main" id="{7E9031C1-516A-4418-AE78-FE1E05A3C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6851" y="3093156"/>
            <a:ext cx="2069195" cy="3178284"/>
          </a:xfrm>
          <a:prstGeom prst="rect">
            <a:avLst/>
          </a:prstGeom>
        </p:spPr>
      </p:pic>
      <p:sp>
        <p:nvSpPr>
          <p:cNvPr id="7" name="TextBox 6">
            <a:extLst>
              <a:ext uri="{FF2B5EF4-FFF2-40B4-BE49-F238E27FC236}">
                <a16:creationId xmlns:a16="http://schemas.microsoft.com/office/drawing/2014/main" id="{C68C65C5-75B8-471C-A359-7C50A47459B5}"/>
              </a:ext>
            </a:extLst>
          </p:cNvPr>
          <p:cNvSpPr txBox="1"/>
          <p:nvPr/>
        </p:nvSpPr>
        <p:spPr>
          <a:xfrm>
            <a:off x="8997245" y="6402429"/>
            <a:ext cx="2088444" cy="253916"/>
          </a:xfrm>
          <a:prstGeom prst="rect">
            <a:avLst/>
          </a:prstGeom>
          <a:noFill/>
        </p:spPr>
        <p:txBody>
          <a:bodyPr wrap="square">
            <a:spAutoFit/>
          </a:bodyPr>
          <a:lstStyle/>
          <a:p>
            <a:r>
              <a:rPr lang="en-US" sz="1050" b="0" i="0" dirty="0">
                <a:solidFill>
                  <a:srgbClr val="111111"/>
                </a:solidFill>
                <a:effectLst/>
                <a:latin typeface="Arial" panose="020B0604020202020204" pitchFamily="34" charset="0"/>
                <a:cs typeface="Arial" panose="020B0604020202020204" pitchFamily="34" charset="0"/>
              </a:rPr>
              <a:t>Photo by </a:t>
            </a:r>
            <a:r>
              <a:rPr lang="en-US" sz="1050" b="0" i="0" dirty="0">
                <a:solidFill>
                  <a:srgbClr val="767676"/>
                </a:solidFill>
                <a:effectLst/>
                <a:latin typeface="Arial" panose="020B0604020202020204" pitchFamily="34" charset="0"/>
                <a:cs typeface="Arial" panose="020B0604020202020204" pitchFamily="34" charset="0"/>
                <a:hlinkClick r:id="rId3"/>
              </a:rPr>
              <a:t>Ava W.</a:t>
            </a:r>
            <a:r>
              <a:rPr lang="en-US" sz="1050" b="0" i="0" dirty="0">
                <a:solidFill>
                  <a:srgbClr val="111111"/>
                </a:solidFill>
                <a:effectLst/>
                <a:latin typeface="Arial" panose="020B0604020202020204" pitchFamily="34" charset="0"/>
                <a:cs typeface="Arial" panose="020B0604020202020204" pitchFamily="34" charset="0"/>
              </a:rPr>
              <a:t> on </a:t>
            </a:r>
            <a:r>
              <a:rPr lang="en-US" sz="1050" b="0" i="0" dirty="0" err="1">
                <a:solidFill>
                  <a:srgbClr val="767676"/>
                </a:solidFill>
                <a:effectLst/>
                <a:latin typeface="Arial" panose="020B0604020202020204" pitchFamily="34" charset="0"/>
                <a:cs typeface="Arial" panose="020B0604020202020204" pitchFamily="34" charset="0"/>
                <a:hlinkClick r:id="rId4"/>
              </a:rPr>
              <a:t>Unsplash</a:t>
            </a:r>
            <a:endParaRPr lang="en-GB" sz="1050" dirty="0">
              <a:latin typeface="Arial" panose="020B0604020202020204" pitchFamily="34" charset="0"/>
              <a:cs typeface="Arial" panose="020B0604020202020204" pitchFamily="34" charset="0"/>
            </a:endParaRPr>
          </a:p>
        </p:txBody>
      </p:sp>
      <p:grpSp>
        <p:nvGrpSpPr>
          <p:cNvPr id="12" name="Group 11" descr="Responses">
            <a:extLst>
              <a:ext uri="{FF2B5EF4-FFF2-40B4-BE49-F238E27FC236}">
                <a16:creationId xmlns:a16="http://schemas.microsoft.com/office/drawing/2014/main" id="{36DC9511-0F83-4C95-88B5-50F53FA412E9}"/>
              </a:ext>
            </a:extLst>
          </p:cNvPr>
          <p:cNvGrpSpPr/>
          <p:nvPr/>
        </p:nvGrpSpPr>
        <p:grpSpPr>
          <a:xfrm>
            <a:off x="10623015" y="120578"/>
            <a:ext cx="1448681" cy="463623"/>
            <a:chOff x="6175980" y="1891403"/>
            <a:chExt cx="1448681" cy="463623"/>
          </a:xfrm>
        </p:grpSpPr>
        <p:sp>
          <p:nvSpPr>
            <p:cNvPr id="13" name="Rectangle 12">
              <a:extLst>
                <a:ext uri="{FF2B5EF4-FFF2-40B4-BE49-F238E27FC236}">
                  <a16:creationId xmlns:a16="http://schemas.microsoft.com/office/drawing/2014/main" id="{E7A66B93-3D6D-4CA5-A10C-8D9988206439}"/>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4" name="TextBox 13">
              <a:extLst>
                <a:ext uri="{FF2B5EF4-FFF2-40B4-BE49-F238E27FC236}">
                  <a16:creationId xmlns:a16="http://schemas.microsoft.com/office/drawing/2014/main" id="{E2BCDB3F-3FCF-40BF-AC9C-ED594C473C81}"/>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84821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06353A-9D71-4D1B-934B-0966E67F3D0E}"/>
              </a:ext>
            </a:extLst>
          </p:cNvPr>
          <p:cNvSpPr>
            <a:spLocks noGrp="1"/>
          </p:cNvSpPr>
          <p:nvPr>
            <p:ph type="title"/>
          </p:nvPr>
        </p:nvSpPr>
        <p:spPr/>
        <p:txBody>
          <a:bodyPr/>
          <a:lstStyle/>
          <a:p>
            <a:r>
              <a:rPr lang="en-GB" dirty="0"/>
              <a:t>Start analysing when you have any responses</a:t>
            </a:r>
          </a:p>
        </p:txBody>
      </p:sp>
      <p:pic>
        <p:nvPicPr>
          <p:cNvPr id="7" name="Picture 6" descr="Line graph showing the trajectory for surveys being received, rising from a small number at the start to four times as many as time passes. Arrows on the horizontal axis indicate you should read and report on them soon after the arrival of the first surveys, and at frequent and regular intervals after that.">
            <a:extLst>
              <a:ext uri="{FF2B5EF4-FFF2-40B4-BE49-F238E27FC236}">
                <a16:creationId xmlns:a16="http://schemas.microsoft.com/office/drawing/2014/main" id="{FBF107A7-5F7C-40B7-AC06-1D58223C9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1917700"/>
            <a:ext cx="3810000" cy="3810000"/>
          </a:xfrm>
          <a:prstGeom prst="rect">
            <a:avLst/>
          </a:prstGeom>
        </p:spPr>
      </p:pic>
      <p:grpSp>
        <p:nvGrpSpPr>
          <p:cNvPr id="9" name="Group 8" descr="Responses">
            <a:extLst>
              <a:ext uri="{FF2B5EF4-FFF2-40B4-BE49-F238E27FC236}">
                <a16:creationId xmlns:a16="http://schemas.microsoft.com/office/drawing/2014/main" id="{9467ABDD-D3C6-4F52-BF2A-1157305B482F}"/>
              </a:ext>
            </a:extLst>
          </p:cNvPr>
          <p:cNvGrpSpPr/>
          <p:nvPr/>
        </p:nvGrpSpPr>
        <p:grpSpPr>
          <a:xfrm>
            <a:off x="10623015" y="120578"/>
            <a:ext cx="1448681" cy="463623"/>
            <a:chOff x="6175980" y="1891403"/>
            <a:chExt cx="1448681" cy="463623"/>
          </a:xfrm>
        </p:grpSpPr>
        <p:sp>
          <p:nvSpPr>
            <p:cNvPr id="10" name="Rectangle 9">
              <a:extLst>
                <a:ext uri="{FF2B5EF4-FFF2-40B4-BE49-F238E27FC236}">
                  <a16:creationId xmlns:a16="http://schemas.microsoft.com/office/drawing/2014/main" id="{540C0004-DB47-42E1-923B-466D3B8CAC13}"/>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1" name="TextBox 10">
              <a:extLst>
                <a:ext uri="{FF2B5EF4-FFF2-40B4-BE49-F238E27FC236}">
                  <a16:creationId xmlns:a16="http://schemas.microsoft.com/office/drawing/2014/main" id="{E50D84C0-5BE6-4165-9AD4-77EA61CCF6EF}"/>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435963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Answers can also reveal problems with questions</a:t>
            </a:r>
          </a:p>
        </p:txBody>
      </p:sp>
      <p:pic>
        <p:nvPicPr>
          <p:cNvPr id="6" name="Picture 5"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83D73446-EE53-4523-A6F3-60B5CA6A34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sp>
        <p:nvSpPr>
          <p:cNvPr id="9" name="Rectangle 8">
            <a:extLst>
              <a:ext uri="{FF2B5EF4-FFF2-40B4-BE49-F238E27FC236}">
                <a16:creationId xmlns:a16="http://schemas.microsoft.com/office/drawing/2014/main" id="{F2E68171-94B3-4D65-B3FD-C3958A89AA7F}"/>
              </a:ext>
            </a:extLst>
          </p:cNvPr>
          <p:cNvSpPr/>
          <p:nvPr/>
        </p:nvSpPr>
        <p:spPr>
          <a:xfrm>
            <a:off x="618612" y="3509982"/>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Measurement error</a:t>
            </a:r>
          </a:p>
        </p:txBody>
      </p:sp>
      <p:cxnSp>
        <p:nvCxnSpPr>
          <p:cNvPr id="7" name="Straight Arrow Connector 6">
            <a:extLst>
              <a:ext uri="{FF2B5EF4-FFF2-40B4-BE49-F238E27FC236}">
                <a16:creationId xmlns:a16="http://schemas.microsoft.com/office/drawing/2014/main" id="{DE4788DD-A070-4CD6-A373-F2CC31590984}"/>
              </a:ext>
            </a:extLst>
          </p:cNvPr>
          <p:cNvCxnSpPr>
            <a:cxnSpLocks/>
          </p:cNvCxnSpPr>
          <p:nvPr/>
        </p:nvCxnSpPr>
        <p:spPr>
          <a:xfrm>
            <a:off x="2480637" y="4006100"/>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10" descr="Responses">
            <a:extLst>
              <a:ext uri="{FF2B5EF4-FFF2-40B4-BE49-F238E27FC236}">
                <a16:creationId xmlns:a16="http://schemas.microsoft.com/office/drawing/2014/main" id="{7CD57CBC-69D7-4347-9315-202462D6BAC5}"/>
              </a:ext>
            </a:extLst>
          </p:cNvPr>
          <p:cNvGrpSpPr/>
          <p:nvPr/>
        </p:nvGrpSpPr>
        <p:grpSpPr>
          <a:xfrm>
            <a:off x="10623015" y="120578"/>
            <a:ext cx="1448681" cy="463623"/>
            <a:chOff x="6175980" y="1891403"/>
            <a:chExt cx="1448681" cy="463623"/>
          </a:xfrm>
        </p:grpSpPr>
        <p:sp>
          <p:nvSpPr>
            <p:cNvPr id="12" name="Rectangle 11">
              <a:extLst>
                <a:ext uri="{FF2B5EF4-FFF2-40B4-BE49-F238E27FC236}">
                  <a16:creationId xmlns:a16="http://schemas.microsoft.com/office/drawing/2014/main" id="{3F39B88B-E867-4644-B0BB-018EF5574179}"/>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5" name="TextBox 14">
              <a:extLst>
                <a:ext uri="{FF2B5EF4-FFF2-40B4-BE49-F238E27FC236}">
                  <a16:creationId xmlns:a16="http://schemas.microsoft.com/office/drawing/2014/main" id="{47EAC07C-E5BD-4B81-A713-3DABA05F7078}"/>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281342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r chart, answers to question &quot;Are you a parent or guardian of a child in any of the following age bands (please tick all that apply)?&#10;There are five bands of two years each starting with 'Aged 2 or under' and going evenly up to 'Aged 13-15'. These all have roughly similar numbers of respondents - around 15%.&#10;There's one massive bar for the category 'Aged 16+', with around 45% respons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252976"/>
            <a:ext cx="8813800" cy="6184349"/>
          </a:xfrm>
          <a:prstGeom prst="rect">
            <a:avLst/>
          </a:prstGeom>
        </p:spPr>
      </p:pic>
      <p:grpSp>
        <p:nvGrpSpPr>
          <p:cNvPr id="6" name="Group 5" descr="Responses">
            <a:extLst>
              <a:ext uri="{FF2B5EF4-FFF2-40B4-BE49-F238E27FC236}">
                <a16:creationId xmlns:a16="http://schemas.microsoft.com/office/drawing/2014/main" id="{F7064E7C-EC09-47E5-A5C1-F0EB8441079A}"/>
              </a:ext>
            </a:extLst>
          </p:cNvPr>
          <p:cNvGrpSpPr/>
          <p:nvPr/>
        </p:nvGrpSpPr>
        <p:grpSpPr>
          <a:xfrm>
            <a:off x="10623015" y="120578"/>
            <a:ext cx="1448681" cy="463623"/>
            <a:chOff x="6175980" y="1891403"/>
            <a:chExt cx="1448681" cy="463623"/>
          </a:xfrm>
        </p:grpSpPr>
        <p:sp>
          <p:nvSpPr>
            <p:cNvPr id="7" name="Rectangle 6">
              <a:extLst>
                <a:ext uri="{FF2B5EF4-FFF2-40B4-BE49-F238E27FC236}">
                  <a16:creationId xmlns:a16="http://schemas.microsoft.com/office/drawing/2014/main" id="{B42287BE-0BD3-4282-A571-C671BF3E0893}"/>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8" name="TextBox 7">
              <a:extLst>
                <a:ext uri="{FF2B5EF4-FFF2-40B4-BE49-F238E27FC236}">
                  <a16:creationId xmlns:a16="http://schemas.microsoft.com/office/drawing/2014/main" id="{1276D8BE-6837-4563-8AC3-86BF9988E4EB}"/>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304487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 after your data</a:t>
            </a:r>
          </a:p>
        </p:txBody>
      </p:sp>
      <p:sp>
        <p:nvSpPr>
          <p:cNvPr id="3" name="Content Placeholder 2"/>
          <p:cNvSpPr>
            <a:spLocks noGrp="1"/>
          </p:cNvSpPr>
          <p:nvPr>
            <p:ph idx="1"/>
          </p:nvPr>
        </p:nvSpPr>
        <p:spPr/>
        <p:txBody>
          <a:bodyPr/>
          <a:lstStyle/>
          <a:p>
            <a:r>
              <a:rPr lang="en-GB" dirty="0"/>
              <a:t>Data analysis can take a long time; </a:t>
            </a:r>
            <a:br>
              <a:rPr lang="en-GB" dirty="0"/>
            </a:br>
            <a:r>
              <a:rPr lang="en-GB" dirty="0"/>
              <a:t>you won’t want to repeat it</a:t>
            </a:r>
          </a:p>
          <a:p>
            <a:pPr lvl="1"/>
            <a:r>
              <a:rPr lang="en-GB" dirty="0"/>
              <a:t>Make copies of your data, especially before any drastic change</a:t>
            </a:r>
          </a:p>
          <a:p>
            <a:pPr lvl="1"/>
            <a:r>
              <a:rPr lang="en-GB" dirty="0"/>
              <a:t>‘Undo’ doesn’t always work on large files</a:t>
            </a:r>
          </a:p>
          <a:p>
            <a:r>
              <a:rPr lang="en-GB" dirty="0"/>
              <a:t>Make notes of what you did</a:t>
            </a:r>
          </a:p>
          <a:p>
            <a:pPr lvl="1"/>
            <a:r>
              <a:rPr lang="en-GB" dirty="0"/>
              <a:t>It helps if you have to defend your conclusions</a:t>
            </a:r>
          </a:p>
          <a:p>
            <a:pPr lvl="1"/>
            <a:r>
              <a:rPr lang="en-GB" dirty="0"/>
              <a:t>It’s hard to remember the details a year later</a:t>
            </a:r>
          </a:p>
          <a:p>
            <a:pPr lvl="1"/>
            <a:endParaRPr lang="en-GB" dirty="0"/>
          </a:p>
        </p:txBody>
      </p:sp>
      <p:pic>
        <p:nvPicPr>
          <p:cNvPr id="6" name="Picture 5" descr="A pile of ring bound documents and note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1145" y="3913187"/>
            <a:ext cx="3810000" cy="2543175"/>
          </a:xfrm>
          <a:prstGeom prst="rect">
            <a:avLst/>
          </a:prstGeom>
        </p:spPr>
      </p:pic>
      <p:sp>
        <p:nvSpPr>
          <p:cNvPr id="7" name="TextBox 6"/>
          <p:cNvSpPr txBox="1"/>
          <p:nvPr/>
        </p:nvSpPr>
        <p:spPr>
          <a:xfrm>
            <a:off x="10296145" y="6424226"/>
            <a:ext cx="1561646" cy="246221"/>
          </a:xfrm>
          <a:prstGeom prst="rect">
            <a:avLst/>
          </a:prstGeom>
          <a:noFill/>
        </p:spPr>
        <p:txBody>
          <a:bodyPr wrap="none" rtlCol="0">
            <a:spAutoFit/>
          </a:bodyPr>
          <a:lstStyle/>
          <a:p>
            <a:r>
              <a:rPr lang="en-GB" sz="1000" dirty="0"/>
              <a:t>Image credit: </a:t>
            </a:r>
            <a:r>
              <a:rPr lang="en-GB" sz="1000" dirty="0" err="1"/>
              <a:t>Shutterstock</a:t>
            </a:r>
            <a:endParaRPr lang="en-GB" sz="1000" dirty="0"/>
          </a:p>
        </p:txBody>
      </p:sp>
      <p:grpSp>
        <p:nvGrpSpPr>
          <p:cNvPr id="9" name="Group 8" descr="Responses">
            <a:extLst>
              <a:ext uri="{FF2B5EF4-FFF2-40B4-BE49-F238E27FC236}">
                <a16:creationId xmlns:a16="http://schemas.microsoft.com/office/drawing/2014/main" id="{49EFFEA9-CB2B-42A8-B8DF-64091A471786}"/>
              </a:ext>
            </a:extLst>
          </p:cNvPr>
          <p:cNvGrpSpPr/>
          <p:nvPr/>
        </p:nvGrpSpPr>
        <p:grpSpPr>
          <a:xfrm>
            <a:off x="10623015" y="120578"/>
            <a:ext cx="1448681" cy="463623"/>
            <a:chOff x="6175980" y="1891403"/>
            <a:chExt cx="1448681" cy="463623"/>
          </a:xfrm>
        </p:grpSpPr>
        <p:sp>
          <p:nvSpPr>
            <p:cNvPr id="10" name="Rectangle 9">
              <a:extLst>
                <a:ext uri="{FF2B5EF4-FFF2-40B4-BE49-F238E27FC236}">
                  <a16:creationId xmlns:a16="http://schemas.microsoft.com/office/drawing/2014/main" id="{877C90CF-0305-480B-81A4-86426BDC67C4}"/>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4" name="TextBox 13">
              <a:extLst>
                <a:ext uri="{FF2B5EF4-FFF2-40B4-BE49-F238E27FC236}">
                  <a16:creationId xmlns:a16="http://schemas.microsoft.com/office/drawing/2014/main" id="{9AEDF58F-2A85-4ED4-8255-4E992249B11E}"/>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296529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FECF49-21A7-4057-8F5E-859251DE62BA}"/>
              </a:ext>
            </a:extLst>
          </p:cNvPr>
          <p:cNvSpPr>
            <a:spLocks noGrp="1"/>
          </p:cNvSpPr>
          <p:nvPr>
            <p:ph type="title"/>
          </p:nvPr>
        </p:nvSpPr>
        <p:spPr/>
        <p:txBody>
          <a:bodyPr/>
          <a:lstStyle/>
          <a:p>
            <a:r>
              <a:rPr lang="en-GB" dirty="0"/>
              <a:t>My logs have dates, activity, worksheet</a:t>
            </a:r>
          </a:p>
        </p:txBody>
      </p:sp>
      <p:pic>
        <p:nvPicPr>
          <p:cNvPr id="6" name="Picture 5" descr="A section of a spreadsheet. The columns are headed “Date”, “Observation/note/activity” and “Relevant worksheet”. The rows read (complete with original punctuation and spelling errors):&#10;22-Jul Remembered to set up a log page for this dataset; catching up with some things I’ve already done&#10;22-Jul Data sent by client around two weeks ago. Redacted personal data.  Private data.&#10;22-Jul Set up a ‘Columns’ sheet that describes the columns currently in use Columns&#10;22-Jul Renames several columns to shorter names for analysis purposes  Columns&#10;22-Jul Set up a ‘Pivot’ sheet to hold all the pivot data  Pivot&#10;22 Jul calculated time to complete in minutes  Time to complete&#10;22-Jul set up a column that topped out time to complete at ‘over 1hr’ Columns&#10;22-Jul found a couple of entries that had unrealistic times to complete&#10;22-Jul changed the IP address column to exclude those unrealistic entries Columns/use of ‘exclude’ in former IP address column&#10;22-Jul Added in client’s research questions  Research questions&#10;">
            <a:extLst>
              <a:ext uri="{FF2B5EF4-FFF2-40B4-BE49-F238E27FC236}">
                <a16:creationId xmlns:a16="http://schemas.microsoft.com/office/drawing/2014/main" id="{65E33115-083D-4527-AB0E-EFE2E3F0EE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2900" y="1471824"/>
            <a:ext cx="8054008" cy="4725565"/>
          </a:xfrm>
          <a:prstGeom prst="rect">
            <a:avLst/>
          </a:prstGeom>
        </p:spPr>
      </p:pic>
      <p:grpSp>
        <p:nvGrpSpPr>
          <p:cNvPr id="9" name="Group 8" descr="Responses">
            <a:extLst>
              <a:ext uri="{FF2B5EF4-FFF2-40B4-BE49-F238E27FC236}">
                <a16:creationId xmlns:a16="http://schemas.microsoft.com/office/drawing/2014/main" id="{4D801DE7-9F8D-4868-BA66-B9A6DE130332}"/>
              </a:ext>
            </a:extLst>
          </p:cNvPr>
          <p:cNvGrpSpPr/>
          <p:nvPr/>
        </p:nvGrpSpPr>
        <p:grpSpPr>
          <a:xfrm>
            <a:off x="10623015" y="120578"/>
            <a:ext cx="1448681" cy="463623"/>
            <a:chOff x="6175980" y="1891403"/>
            <a:chExt cx="1448681" cy="463623"/>
          </a:xfrm>
        </p:grpSpPr>
        <p:sp>
          <p:nvSpPr>
            <p:cNvPr id="10" name="Rectangle 9">
              <a:extLst>
                <a:ext uri="{FF2B5EF4-FFF2-40B4-BE49-F238E27FC236}">
                  <a16:creationId xmlns:a16="http://schemas.microsoft.com/office/drawing/2014/main" id="{9F961975-3343-4092-87A2-5F06AA67B82A}"/>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1" name="TextBox 10">
              <a:extLst>
                <a:ext uri="{FF2B5EF4-FFF2-40B4-BE49-F238E27FC236}">
                  <a16:creationId xmlns:a16="http://schemas.microsoft.com/office/drawing/2014/main" id="{E152FE6F-F1DA-41E9-8A34-6E7523AC7FD5}"/>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306113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B65C4-4384-4D0E-962E-F0F298887081}"/>
              </a:ext>
            </a:extLst>
          </p:cNvPr>
          <p:cNvSpPr>
            <a:spLocks noGrp="1"/>
          </p:cNvSpPr>
          <p:nvPr>
            <p:ph type="ctrTitle"/>
          </p:nvPr>
        </p:nvSpPr>
        <p:spPr/>
        <p:txBody>
          <a:bodyPr/>
          <a:lstStyle/>
          <a:p>
            <a:r>
              <a:rPr lang="en-GB" dirty="0"/>
              <a:t>Dealing with missing data</a:t>
            </a:r>
          </a:p>
        </p:txBody>
      </p:sp>
      <p:grpSp>
        <p:nvGrpSpPr>
          <p:cNvPr id="5" name="Group 4" descr="Responses">
            <a:extLst>
              <a:ext uri="{FF2B5EF4-FFF2-40B4-BE49-F238E27FC236}">
                <a16:creationId xmlns:a16="http://schemas.microsoft.com/office/drawing/2014/main" id="{67609258-BFEA-4210-BA72-FF464AD4EF82}"/>
              </a:ext>
            </a:extLst>
          </p:cNvPr>
          <p:cNvGrpSpPr/>
          <p:nvPr/>
        </p:nvGrpSpPr>
        <p:grpSpPr>
          <a:xfrm>
            <a:off x="10623015" y="120578"/>
            <a:ext cx="1448681" cy="463623"/>
            <a:chOff x="6175980" y="1891403"/>
            <a:chExt cx="1448681" cy="463623"/>
          </a:xfrm>
        </p:grpSpPr>
        <p:sp>
          <p:nvSpPr>
            <p:cNvPr id="6" name="Rectangle 5">
              <a:extLst>
                <a:ext uri="{FF2B5EF4-FFF2-40B4-BE49-F238E27FC236}">
                  <a16:creationId xmlns:a16="http://schemas.microsoft.com/office/drawing/2014/main" id="{6B783E34-B3A5-4C47-8AFC-4F597889E9B8}"/>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7" name="TextBox 6">
              <a:extLst>
                <a:ext uri="{FF2B5EF4-FFF2-40B4-BE49-F238E27FC236}">
                  <a16:creationId xmlns:a16="http://schemas.microsoft.com/office/drawing/2014/main" id="{B4A40BBF-4461-426B-AFE4-7CF92E3ECE1D}"/>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761972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B77D3-85D7-4B8F-B698-B01C2075B0AA}"/>
              </a:ext>
            </a:extLst>
          </p:cNvPr>
          <p:cNvSpPr>
            <a:spLocks noGrp="1"/>
          </p:cNvSpPr>
          <p:nvPr>
            <p:ph type="title"/>
          </p:nvPr>
        </p:nvSpPr>
        <p:spPr/>
        <p:txBody>
          <a:bodyPr/>
          <a:lstStyle/>
          <a:p>
            <a:r>
              <a:rPr lang="en-GB" dirty="0"/>
              <a:t>Here is a dataset </a:t>
            </a:r>
          </a:p>
        </p:txBody>
      </p:sp>
      <p:sp>
        <p:nvSpPr>
          <p:cNvPr id="3" name="Content Placeholder 2">
            <a:extLst>
              <a:ext uri="{FF2B5EF4-FFF2-40B4-BE49-F238E27FC236}">
                <a16:creationId xmlns:a16="http://schemas.microsoft.com/office/drawing/2014/main" id="{DF7EF26D-04A6-425D-BB8D-A4750092635A}"/>
              </a:ext>
            </a:extLst>
          </p:cNvPr>
          <p:cNvSpPr>
            <a:spLocks noGrp="1"/>
          </p:cNvSpPr>
          <p:nvPr>
            <p:ph idx="1"/>
          </p:nvPr>
        </p:nvSpPr>
        <p:spPr/>
        <p:txBody>
          <a:bodyPr/>
          <a:lstStyle/>
          <a:p>
            <a:r>
              <a:rPr lang="en-GB" dirty="0"/>
              <a:t>It’s the first 30 responses to a survey</a:t>
            </a:r>
          </a:p>
          <a:p>
            <a:r>
              <a:rPr lang="en-GB" dirty="0"/>
              <a:t>I’ve already redacted all personal information</a:t>
            </a:r>
          </a:p>
          <a:p>
            <a:r>
              <a:rPr lang="en-GB" dirty="0"/>
              <a:t>I also added a column ‘</a:t>
            </a:r>
            <a:r>
              <a:rPr lang="en-GB" dirty="0" err="1"/>
              <a:t>Refno</a:t>
            </a:r>
            <a:r>
              <a:rPr lang="en-GB" dirty="0"/>
              <a:t>’ to help keep track of each entry</a:t>
            </a:r>
          </a:p>
          <a:p>
            <a:endParaRPr lang="en-GB" dirty="0"/>
          </a:p>
        </p:txBody>
      </p:sp>
      <p:pic>
        <p:nvPicPr>
          <p:cNvPr id="13" name="Picture 12" descr="Screenshot of some data in Google Sheets, showing columns called 'Refno', 'StartDate', 'EndDate', 'IPAddress'&#10;">
            <a:extLst>
              <a:ext uri="{FF2B5EF4-FFF2-40B4-BE49-F238E27FC236}">
                <a16:creationId xmlns:a16="http://schemas.microsoft.com/office/drawing/2014/main" id="{C68CD9B5-54E5-48FF-8D67-5389D75A9718}"/>
              </a:ext>
            </a:extLst>
          </p:cNvPr>
          <p:cNvPicPr>
            <a:picLocks noChangeAspect="1"/>
          </p:cNvPicPr>
          <p:nvPr/>
        </p:nvPicPr>
        <p:blipFill rotWithShape="1">
          <a:blip r:embed="rId3"/>
          <a:srcRect t="16578"/>
          <a:stretch/>
        </p:blipFill>
        <p:spPr>
          <a:xfrm>
            <a:off x="5811135" y="3552937"/>
            <a:ext cx="4314998" cy="2758963"/>
          </a:xfrm>
          <a:prstGeom prst="rect">
            <a:avLst/>
          </a:prstGeom>
          <a:ln>
            <a:solidFill>
              <a:srgbClr val="009999"/>
            </a:solidFill>
          </a:ln>
        </p:spPr>
      </p:pic>
      <p:grpSp>
        <p:nvGrpSpPr>
          <p:cNvPr id="7" name="Group 6" descr="Responses">
            <a:extLst>
              <a:ext uri="{FF2B5EF4-FFF2-40B4-BE49-F238E27FC236}">
                <a16:creationId xmlns:a16="http://schemas.microsoft.com/office/drawing/2014/main" id="{D6EF9F3F-675B-45E5-AEF8-CBA57EEF604B}"/>
              </a:ext>
            </a:extLst>
          </p:cNvPr>
          <p:cNvGrpSpPr/>
          <p:nvPr/>
        </p:nvGrpSpPr>
        <p:grpSpPr>
          <a:xfrm>
            <a:off x="10623015" y="120578"/>
            <a:ext cx="1448681" cy="463623"/>
            <a:chOff x="6175980" y="1891403"/>
            <a:chExt cx="1448681" cy="463623"/>
          </a:xfrm>
        </p:grpSpPr>
        <p:sp>
          <p:nvSpPr>
            <p:cNvPr id="8" name="Rectangle 7">
              <a:extLst>
                <a:ext uri="{FF2B5EF4-FFF2-40B4-BE49-F238E27FC236}">
                  <a16:creationId xmlns:a16="http://schemas.microsoft.com/office/drawing/2014/main" id="{45877442-8C5B-4CA4-B1BF-DDD55F09CCAE}"/>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9" name="TextBox 8">
              <a:extLst>
                <a:ext uri="{FF2B5EF4-FFF2-40B4-BE49-F238E27FC236}">
                  <a16:creationId xmlns:a16="http://schemas.microsoft.com/office/drawing/2014/main" id="{65AA8364-2444-4112-AADD-82B26A5D35AE}"/>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1684672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Have a go at data cleaning</a:t>
            </a:r>
          </a:p>
        </p:txBody>
      </p:sp>
      <p:sp>
        <p:nvSpPr>
          <p:cNvPr id="6" name="Content Placeholder 5"/>
          <p:cNvSpPr>
            <a:spLocks noGrp="1"/>
          </p:cNvSpPr>
          <p:nvPr>
            <p:ph idx="1"/>
          </p:nvPr>
        </p:nvSpPr>
        <p:spPr/>
        <p:txBody>
          <a:bodyPr>
            <a:normAutofit/>
          </a:bodyPr>
          <a:lstStyle/>
          <a:p>
            <a:r>
              <a:rPr lang="en-GB" dirty="0"/>
              <a:t>You’re going to try the next stage of data cleaning</a:t>
            </a:r>
            <a:endParaRPr lang="en-GB" dirty="0">
              <a:latin typeface="Arial" panose="020B0604020202020204" pitchFamily="34" charset="0"/>
              <a:cs typeface="Arial" panose="020B0604020202020204" pitchFamily="34" charset="0"/>
            </a:endParaRPr>
          </a:p>
          <a:p>
            <a:pPr lvl="1"/>
            <a:endParaRPr lang="en-GB" dirty="0"/>
          </a:p>
          <a:p>
            <a:r>
              <a:rPr lang="en-GB" dirty="0"/>
              <a:t>Your next decisions are about responses</a:t>
            </a:r>
          </a:p>
          <a:p>
            <a:pPr lvl="1"/>
            <a:r>
              <a:rPr lang="en-GB" dirty="0"/>
              <a:t>Which columns would you remove? Why?</a:t>
            </a:r>
          </a:p>
          <a:p>
            <a:pPr lvl="1"/>
            <a:r>
              <a:rPr lang="en-GB" dirty="0"/>
              <a:t>Would you rename any columns? To what?</a:t>
            </a:r>
          </a:p>
          <a:p>
            <a:pPr lvl="1"/>
            <a:r>
              <a:rPr lang="en-GB" dirty="0"/>
              <a:t>Which entries would you remove? Why?</a:t>
            </a:r>
          </a:p>
          <a:p>
            <a:r>
              <a:rPr lang="en-GB" dirty="0"/>
              <a:t>Someone in each group be ready to tell us all your choices</a:t>
            </a:r>
          </a:p>
          <a:p>
            <a:r>
              <a:rPr lang="en-GB" dirty="0"/>
              <a:t>10 minutes</a:t>
            </a:r>
          </a:p>
        </p:txBody>
      </p:sp>
      <p:pic>
        <p:nvPicPr>
          <p:cNvPr id="8" name="Picture 7" descr="pencil signifying an exercise for participants to complete">
            <a:extLst>
              <a:ext uri="{FF2B5EF4-FFF2-40B4-BE49-F238E27FC236}">
                <a16:creationId xmlns:a16="http://schemas.microsoft.com/office/drawing/2014/main" id="{1CEC0BF1-3CB6-4084-AC83-50041E371D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descr="Responses">
            <a:extLst>
              <a:ext uri="{FF2B5EF4-FFF2-40B4-BE49-F238E27FC236}">
                <a16:creationId xmlns:a16="http://schemas.microsoft.com/office/drawing/2014/main" id="{38AF1B5A-F6DC-4524-9033-C1DB31026E64}"/>
              </a:ext>
            </a:extLst>
          </p:cNvPr>
          <p:cNvGrpSpPr/>
          <p:nvPr/>
        </p:nvGrpSpPr>
        <p:grpSpPr>
          <a:xfrm>
            <a:off x="10623015" y="120578"/>
            <a:ext cx="1448681" cy="463623"/>
            <a:chOff x="6175980" y="1891403"/>
            <a:chExt cx="1448681" cy="463623"/>
          </a:xfrm>
        </p:grpSpPr>
        <p:sp>
          <p:nvSpPr>
            <p:cNvPr id="15" name="Rectangle 14">
              <a:extLst>
                <a:ext uri="{FF2B5EF4-FFF2-40B4-BE49-F238E27FC236}">
                  <a16:creationId xmlns:a16="http://schemas.microsoft.com/office/drawing/2014/main" id="{FF0737D7-BC5F-4D87-B3B8-B8F0A56A4145}"/>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6" name="TextBox 15">
              <a:extLst>
                <a:ext uri="{FF2B5EF4-FFF2-40B4-BE49-F238E27FC236}">
                  <a16:creationId xmlns:a16="http://schemas.microsoft.com/office/drawing/2014/main" id="{1B15FE5C-A0F4-404D-90B0-196ECDA9E6A7}"/>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194753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Decide what to do when people </a:t>
            </a:r>
            <a:br>
              <a:rPr lang="en-US" dirty="0"/>
            </a:br>
            <a:r>
              <a:rPr lang="en-US" dirty="0"/>
              <a:t>have skipped questions or dropped out</a:t>
            </a:r>
          </a:p>
        </p:txBody>
      </p:sp>
      <p:sp>
        <p:nvSpPr>
          <p:cNvPr id="3" name="Content Placeholder 2"/>
          <p:cNvSpPr>
            <a:spLocks noGrp="1"/>
          </p:cNvSpPr>
          <p:nvPr>
            <p:ph idx="1"/>
          </p:nvPr>
        </p:nvSpPr>
        <p:spPr/>
        <p:txBody>
          <a:bodyPr/>
          <a:lstStyle/>
          <a:p>
            <a:r>
              <a:rPr lang="en-US" dirty="0"/>
              <a:t>Remove the whole of that person’s response</a:t>
            </a:r>
          </a:p>
          <a:p>
            <a:r>
              <a:rPr lang="en-US" dirty="0"/>
              <a:t>Use the partial responses, and accept that your number of responses is lower for some questions </a:t>
            </a:r>
          </a:p>
          <a:p>
            <a:r>
              <a:rPr lang="en-US" dirty="0"/>
              <a:t>Calculate an “imputed value”</a:t>
            </a:r>
          </a:p>
          <a:p>
            <a:pPr lvl="1"/>
            <a:r>
              <a:rPr lang="en-US" dirty="0"/>
              <a:t>Include a flag showing that the value is calculated</a:t>
            </a:r>
          </a:p>
          <a:p>
            <a:pPr lvl="1"/>
            <a:r>
              <a:rPr lang="en-US" dirty="0"/>
              <a:t>Estimate the most likely value using the other data</a:t>
            </a:r>
          </a:p>
          <a:p>
            <a:endParaRPr lang="en-GB" dirty="0"/>
          </a:p>
        </p:txBody>
      </p:sp>
      <p:pic>
        <p:nvPicPr>
          <p:cNvPr id="6" name="Picture 5" descr="'Mind the gap' - frequently seen on the platforms on London Underground stations">
            <a:extLst>
              <a:ext uri="{FF2B5EF4-FFF2-40B4-BE49-F238E27FC236}">
                <a16:creationId xmlns:a16="http://schemas.microsoft.com/office/drawing/2014/main" id="{D1AA8D3C-D288-4159-BA54-B2DFBC9A947D}"/>
              </a:ext>
            </a:extLst>
          </p:cNvPr>
          <p:cNvPicPr>
            <a:picLocks noChangeAspect="1"/>
          </p:cNvPicPr>
          <p:nvPr/>
        </p:nvPicPr>
        <p:blipFill rotWithShape="1">
          <a:blip r:embed="rId3">
            <a:extLst>
              <a:ext uri="{28A0092B-C50C-407E-A947-70E740481C1C}">
                <a14:useLocalDpi xmlns:a14="http://schemas.microsoft.com/office/drawing/2010/main" val="0"/>
              </a:ext>
            </a:extLst>
          </a:blip>
          <a:srcRect l="24416" t="2319" r="14751"/>
          <a:stretch/>
        </p:blipFill>
        <p:spPr>
          <a:xfrm>
            <a:off x="8669867" y="3870942"/>
            <a:ext cx="2912533" cy="2440958"/>
          </a:xfrm>
          <a:prstGeom prst="rect">
            <a:avLst/>
          </a:prstGeom>
        </p:spPr>
      </p:pic>
      <p:sp>
        <p:nvSpPr>
          <p:cNvPr id="4" name="TextBox 3">
            <a:extLst>
              <a:ext uri="{FF2B5EF4-FFF2-40B4-BE49-F238E27FC236}">
                <a16:creationId xmlns:a16="http://schemas.microsoft.com/office/drawing/2014/main" id="{6E1415A8-D0A0-4F5E-BBDA-4416E20FF970}"/>
              </a:ext>
            </a:extLst>
          </p:cNvPr>
          <p:cNvSpPr txBox="1"/>
          <p:nvPr/>
        </p:nvSpPr>
        <p:spPr>
          <a:xfrm>
            <a:off x="8591015" y="6394735"/>
            <a:ext cx="2566728" cy="261610"/>
          </a:xfrm>
          <a:prstGeom prst="rect">
            <a:avLst/>
          </a:prstGeom>
          <a:noFill/>
        </p:spPr>
        <p:txBody>
          <a:bodyPr wrap="none" rtlCol="0">
            <a:spAutoFit/>
          </a:bodyPr>
          <a:lstStyle/>
          <a:p>
            <a:r>
              <a:rPr lang="en-US" sz="1100" b="0" i="0" dirty="0">
                <a:solidFill>
                  <a:srgbClr val="111111"/>
                </a:solidFill>
                <a:effectLst/>
                <a:latin typeface="Arial" panose="020B0604020202020204" pitchFamily="34" charset="0"/>
                <a:cs typeface="Arial" panose="020B0604020202020204" pitchFamily="34" charset="0"/>
              </a:rPr>
              <a:t>Photo by </a:t>
            </a:r>
            <a:r>
              <a:rPr lang="en-US" sz="1100" b="0" i="0" dirty="0">
                <a:solidFill>
                  <a:srgbClr val="767676"/>
                </a:solidFill>
                <a:effectLst/>
                <a:latin typeface="Arial" panose="020B0604020202020204" pitchFamily="34" charset="0"/>
                <a:cs typeface="Arial" panose="020B0604020202020204" pitchFamily="34" charset="0"/>
                <a:hlinkClick r:id="rId4"/>
              </a:rPr>
              <a:t>Artur </a:t>
            </a:r>
            <a:r>
              <a:rPr lang="en-US" sz="1100" b="0" i="0" dirty="0" err="1">
                <a:solidFill>
                  <a:srgbClr val="767676"/>
                </a:solidFill>
                <a:effectLst/>
                <a:latin typeface="Arial" panose="020B0604020202020204" pitchFamily="34" charset="0"/>
                <a:cs typeface="Arial" panose="020B0604020202020204" pitchFamily="34" charset="0"/>
                <a:hlinkClick r:id="rId4"/>
              </a:rPr>
              <a:t>Tumasjan</a:t>
            </a:r>
            <a:r>
              <a:rPr lang="en-US" sz="1100" b="0" i="0" dirty="0">
                <a:solidFill>
                  <a:srgbClr val="111111"/>
                </a:solidFill>
                <a:effectLst/>
                <a:latin typeface="Arial" panose="020B0604020202020204" pitchFamily="34" charset="0"/>
                <a:cs typeface="Arial" panose="020B0604020202020204" pitchFamily="34" charset="0"/>
              </a:rPr>
              <a:t> on </a:t>
            </a:r>
            <a:r>
              <a:rPr lang="en-US" sz="1100" b="0" i="0" dirty="0" err="1">
                <a:solidFill>
                  <a:srgbClr val="767676"/>
                </a:solidFill>
                <a:effectLst/>
                <a:latin typeface="Arial" panose="020B0604020202020204" pitchFamily="34" charset="0"/>
                <a:cs typeface="Arial" panose="020B0604020202020204" pitchFamily="34" charset="0"/>
                <a:hlinkClick r:id="rId5"/>
              </a:rPr>
              <a:t>Unsplash</a:t>
            </a:r>
            <a:endParaRPr lang="en-GB" sz="1100" dirty="0">
              <a:latin typeface="Arial" panose="020B0604020202020204" pitchFamily="34" charset="0"/>
              <a:cs typeface="Arial" panose="020B0604020202020204" pitchFamily="34" charset="0"/>
            </a:endParaRPr>
          </a:p>
        </p:txBody>
      </p:sp>
      <p:grpSp>
        <p:nvGrpSpPr>
          <p:cNvPr id="10" name="Group 9" descr="Responses">
            <a:extLst>
              <a:ext uri="{FF2B5EF4-FFF2-40B4-BE49-F238E27FC236}">
                <a16:creationId xmlns:a16="http://schemas.microsoft.com/office/drawing/2014/main" id="{FDB7255D-4FC7-49E7-BD4D-B94889B95C7F}"/>
              </a:ext>
            </a:extLst>
          </p:cNvPr>
          <p:cNvGrpSpPr/>
          <p:nvPr/>
        </p:nvGrpSpPr>
        <p:grpSpPr>
          <a:xfrm>
            <a:off x="10623015" y="120578"/>
            <a:ext cx="1448681" cy="463623"/>
            <a:chOff x="6175980" y="1891403"/>
            <a:chExt cx="1448681" cy="463623"/>
          </a:xfrm>
        </p:grpSpPr>
        <p:sp>
          <p:nvSpPr>
            <p:cNvPr id="11" name="Rectangle 10">
              <a:extLst>
                <a:ext uri="{FF2B5EF4-FFF2-40B4-BE49-F238E27FC236}">
                  <a16:creationId xmlns:a16="http://schemas.microsoft.com/office/drawing/2014/main" id="{A015EE56-8379-484F-BFFB-BB1DC23205EC}"/>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2" name="TextBox 11">
              <a:extLst>
                <a:ext uri="{FF2B5EF4-FFF2-40B4-BE49-F238E27FC236}">
                  <a16:creationId xmlns:a16="http://schemas.microsoft.com/office/drawing/2014/main" id="{F8B13C88-528B-4564-9B81-031BCFCA4FFA}"/>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126755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641" y="291124"/>
            <a:ext cx="11209257" cy="1143000"/>
          </a:xfrm>
        </p:spPr>
        <p:txBody>
          <a:bodyPr>
            <a:normAutofit fontScale="90000"/>
          </a:bodyPr>
          <a:lstStyle/>
          <a:p>
            <a:r>
              <a:rPr lang="en-GB" sz="4800" dirty="0"/>
              <a:t>Let’s have a quick reminder of the Survey Octopus</a:t>
            </a:r>
          </a:p>
        </p:txBody>
      </p:sp>
      <p:pic>
        <p:nvPicPr>
          <p:cNvPr id="29" name="Picture 28" descr="The top half of the Survey Octopus is about getting a questionnaire prepared: &#10;The reason you are doing it, The questions you ask, The list you sample The sample you ask, &#10;&#10;The bottom half is about getting the questionnaire to the people who answer and turning the answers into results: &#10;The answers you get, The ones who respond, The ones whose responses and The answers you use">
            <a:extLst>
              <a:ext uri="{FF2B5EF4-FFF2-40B4-BE49-F238E27FC236}">
                <a16:creationId xmlns:a16="http://schemas.microsoft.com/office/drawing/2014/main" id="{5BE843D6-26BB-4A04-862C-DF355DC08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051" y="1788971"/>
            <a:ext cx="5982933" cy="4451301"/>
          </a:xfrm>
          <a:prstGeom prst="rect">
            <a:avLst/>
          </a:prstGeom>
        </p:spPr>
      </p:pic>
      <p:sp>
        <p:nvSpPr>
          <p:cNvPr id="9" name="TextBox 8">
            <a:extLst>
              <a:ext uri="{FF2B5EF4-FFF2-40B4-BE49-F238E27FC236}">
                <a16:creationId xmlns:a16="http://schemas.microsoft.com/office/drawing/2014/main" id="{B32783D6-644E-401C-A4F2-305DBEFD59AC}"/>
              </a:ext>
            </a:extLst>
          </p:cNvPr>
          <p:cNvSpPr txBox="1"/>
          <p:nvPr/>
        </p:nvSpPr>
        <p:spPr>
          <a:xfrm>
            <a:off x="328790" y="1653619"/>
            <a:ext cx="2651477"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Getting answers</a:t>
            </a:r>
          </a:p>
        </p:txBody>
      </p:sp>
      <p:sp>
        <p:nvSpPr>
          <p:cNvPr id="30" name="TextBox 29">
            <a:extLst>
              <a:ext uri="{FF2B5EF4-FFF2-40B4-BE49-F238E27FC236}">
                <a16:creationId xmlns:a16="http://schemas.microsoft.com/office/drawing/2014/main" id="{679CBA10-9ECB-47EA-A26D-C15A86F56454}"/>
              </a:ext>
            </a:extLst>
          </p:cNvPr>
          <p:cNvSpPr txBox="1"/>
          <p:nvPr/>
        </p:nvSpPr>
        <p:spPr>
          <a:xfrm>
            <a:off x="328790" y="5345670"/>
            <a:ext cx="3175100"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Working with answers</a:t>
            </a:r>
          </a:p>
        </p:txBody>
      </p:sp>
      <p:sp>
        <p:nvSpPr>
          <p:cNvPr id="10" name="Freeform: Shape 9">
            <a:extLst>
              <a:ext uri="{FF2B5EF4-FFF2-40B4-BE49-F238E27FC236}">
                <a16:creationId xmlns:a16="http://schemas.microsoft.com/office/drawing/2014/main" id="{6814DF6D-E200-41C3-910B-3CFB9F5AA38E}"/>
              </a:ext>
            </a:extLst>
          </p:cNvPr>
          <p:cNvSpPr/>
          <p:nvPr/>
        </p:nvSpPr>
        <p:spPr>
          <a:xfrm>
            <a:off x="1460499" y="4025901"/>
            <a:ext cx="7912100" cy="2019300"/>
          </a:xfrm>
          <a:custGeom>
            <a:avLst/>
            <a:gdLst>
              <a:gd name="connsiteX0" fmla="*/ 0 w 6372768"/>
              <a:gd name="connsiteY0" fmla="*/ 0 h 1219200"/>
              <a:gd name="connsiteX1" fmla="*/ 6048375 w 6372768"/>
              <a:gd name="connsiteY1" fmla="*/ 400050 h 1219200"/>
              <a:gd name="connsiteX2" fmla="*/ 5619750 w 6372768"/>
              <a:gd name="connsiteY2" fmla="*/ 1028700 h 1219200"/>
              <a:gd name="connsiteX3" fmla="*/ 6210300 w 6372768"/>
              <a:gd name="connsiteY3" fmla="*/ 1219200 h 1219200"/>
              <a:gd name="connsiteX0" fmla="*/ 0 w 6210300"/>
              <a:gd name="connsiteY0" fmla="*/ 0 h 1219200"/>
              <a:gd name="connsiteX1" fmla="*/ 3124200 w 6210300"/>
              <a:gd name="connsiteY1" fmla="*/ 228600 h 1219200"/>
              <a:gd name="connsiteX2" fmla="*/ 5619750 w 6210300"/>
              <a:gd name="connsiteY2" fmla="*/ 1028700 h 1219200"/>
              <a:gd name="connsiteX3" fmla="*/ 6210300 w 6210300"/>
              <a:gd name="connsiteY3" fmla="*/ 1219200 h 1219200"/>
              <a:gd name="connsiteX0" fmla="*/ 0 w 6210300"/>
              <a:gd name="connsiteY0" fmla="*/ 0 h 1219200"/>
              <a:gd name="connsiteX1" fmla="*/ 3124200 w 6210300"/>
              <a:gd name="connsiteY1" fmla="*/ 228600 h 1219200"/>
              <a:gd name="connsiteX2" fmla="*/ 6210300 w 6210300"/>
              <a:gd name="connsiteY2" fmla="*/ 1219200 h 1219200"/>
              <a:gd name="connsiteX0" fmla="*/ 0 w 5915025"/>
              <a:gd name="connsiteY0" fmla="*/ 0 h 1571625"/>
              <a:gd name="connsiteX1" fmla="*/ 3124200 w 5915025"/>
              <a:gd name="connsiteY1" fmla="*/ 228600 h 1571625"/>
              <a:gd name="connsiteX2" fmla="*/ 5915025 w 5915025"/>
              <a:gd name="connsiteY2" fmla="*/ 1571625 h 1571625"/>
              <a:gd name="connsiteX0" fmla="*/ 0 w 5934075"/>
              <a:gd name="connsiteY0" fmla="*/ 0 h 1514475"/>
              <a:gd name="connsiteX1" fmla="*/ 3143250 w 5934075"/>
              <a:gd name="connsiteY1" fmla="*/ 171450 h 1514475"/>
              <a:gd name="connsiteX2" fmla="*/ 5934075 w 5934075"/>
              <a:gd name="connsiteY2" fmla="*/ 1514475 h 1514475"/>
            </a:gdLst>
            <a:ahLst/>
            <a:cxnLst>
              <a:cxn ang="0">
                <a:pos x="connsiteX0" y="connsiteY0"/>
              </a:cxn>
              <a:cxn ang="0">
                <a:pos x="connsiteX1" y="connsiteY1"/>
              </a:cxn>
              <a:cxn ang="0">
                <a:pos x="connsiteX2" y="connsiteY2"/>
              </a:cxn>
            </a:cxnLst>
            <a:rect l="l" t="t" r="r" b="b"/>
            <a:pathLst>
              <a:path w="5934075" h="1514475">
                <a:moveTo>
                  <a:pt x="0" y="0"/>
                </a:moveTo>
                <a:cubicBezTo>
                  <a:pt x="2555875" y="114300"/>
                  <a:pt x="2154238" y="-80962"/>
                  <a:pt x="3143250" y="171450"/>
                </a:cubicBezTo>
                <a:cubicBezTo>
                  <a:pt x="4132262" y="423862"/>
                  <a:pt x="5291138" y="1308100"/>
                  <a:pt x="5934075" y="1514475"/>
                </a:cubicBezTo>
              </a:path>
            </a:pathLst>
          </a:custGeom>
          <a:ln w="571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GB" sz="2400"/>
          </a:p>
        </p:txBody>
      </p:sp>
    </p:spTree>
    <p:extLst>
      <p:ext uri="{BB962C8B-B14F-4D97-AF65-F5344CB8AC3E}">
        <p14:creationId xmlns:p14="http://schemas.microsoft.com/office/powerpoint/2010/main" val="3016282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You can interpret data well – or poorly</a:t>
            </a:r>
          </a:p>
        </p:txBody>
      </p:sp>
      <p:pic>
        <p:nvPicPr>
          <p:cNvPr id="9" name="Picture 8"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DB327D7B-547D-4108-BF0A-3D471F026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cxnSp>
        <p:nvCxnSpPr>
          <p:cNvPr id="10" name="Straight Arrow Connector 9">
            <a:extLst>
              <a:ext uri="{FF2B5EF4-FFF2-40B4-BE49-F238E27FC236}">
                <a16:creationId xmlns:a16="http://schemas.microsoft.com/office/drawing/2014/main" id="{DAE2A809-1A8E-41D0-B3AA-F8E63D588EDA}"/>
              </a:ext>
            </a:extLst>
          </p:cNvPr>
          <p:cNvCxnSpPr>
            <a:cxnSpLocks/>
          </p:cNvCxnSpPr>
          <p:nvPr/>
        </p:nvCxnSpPr>
        <p:spPr>
          <a:xfrm>
            <a:off x="2495657" y="5299730"/>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6240FD0-C377-4B03-B7CD-6222389B6F69}"/>
              </a:ext>
            </a:extLst>
          </p:cNvPr>
          <p:cNvSpPr/>
          <p:nvPr/>
        </p:nvSpPr>
        <p:spPr>
          <a:xfrm>
            <a:off x="633632" y="4933836"/>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Processing error</a:t>
            </a:r>
          </a:p>
        </p:txBody>
      </p:sp>
      <p:grpSp>
        <p:nvGrpSpPr>
          <p:cNvPr id="11" name="Group 10" descr="Responses">
            <a:extLst>
              <a:ext uri="{FF2B5EF4-FFF2-40B4-BE49-F238E27FC236}">
                <a16:creationId xmlns:a16="http://schemas.microsoft.com/office/drawing/2014/main" id="{425C9DAE-EEF0-4CF2-AA2E-287497F56FAC}"/>
              </a:ext>
            </a:extLst>
          </p:cNvPr>
          <p:cNvGrpSpPr/>
          <p:nvPr/>
        </p:nvGrpSpPr>
        <p:grpSpPr>
          <a:xfrm>
            <a:off x="10623015" y="120578"/>
            <a:ext cx="1448681" cy="463623"/>
            <a:chOff x="6175980" y="1891403"/>
            <a:chExt cx="1448681" cy="463623"/>
          </a:xfrm>
        </p:grpSpPr>
        <p:sp>
          <p:nvSpPr>
            <p:cNvPr id="12" name="Rectangle 11">
              <a:extLst>
                <a:ext uri="{FF2B5EF4-FFF2-40B4-BE49-F238E27FC236}">
                  <a16:creationId xmlns:a16="http://schemas.microsoft.com/office/drawing/2014/main" id="{50759936-46A4-4D4F-B0FA-7DC855492276}"/>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3" name="TextBox 12">
              <a:extLst>
                <a:ext uri="{FF2B5EF4-FFF2-40B4-BE49-F238E27FC236}">
                  <a16:creationId xmlns:a16="http://schemas.microsoft.com/office/drawing/2014/main" id="{588DB375-C4C4-415B-B980-9551E473108F}"/>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2325240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E941-D724-45C3-8427-6FA64778A0D2}"/>
              </a:ext>
            </a:extLst>
          </p:cNvPr>
          <p:cNvSpPr>
            <a:spLocks noGrp="1"/>
          </p:cNvSpPr>
          <p:nvPr>
            <p:ph type="ctrTitle"/>
          </p:nvPr>
        </p:nvSpPr>
        <p:spPr/>
        <p:txBody>
          <a:bodyPr/>
          <a:lstStyle/>
          <a:p>
            <a:r>
              <a:rPr lang="en-GB" sz="6000" dirty="0"/>
              <a:t>Dealing with numeric answers</a:t>
            </a:r>
            <a:endParaRPr lang="en-GB" dirty="0"/>
          </a:p>
        </p:txBody>
      </p:sp>
      <p:grpSp>
        <p:nvGrpSpPr>
          <p:cNvPr id="8" name="Group 7" descr="Responses">
            <a:extLst>
              <a:ext uri="{FF2B5EF4-FFF2-40B4-BE49-F238E27FC236}">
                <a16:creationId xmlns:a16="http://schemas.microsoft.com/office/drawing/2014/main" id="{EF514450-D081-42B1-A8CD-01355D11C694}"/>
              </a:ext>
            </a:extLst>
          </p:cNvPr>
          <p:cNvGrpSpPr/>
          <p:nvPr/>
        </p:nvGrpSpPr>
        <p:grpSpPr>
          <a:xfrm>
            <a:off x="10623015" y="120578"/>
            <a:ext cx="1448681" cy="463623"/>
            <a:chOff x="6175980" y="1891403"/>
            <a:chExt cx="1448681" cy="463623"/>
          </a:xfrm>
        </p:grpSpPr>
        <p:sp>
          <p:nvSpPr>
            <p:cNvPr id="9" name="Rectangle 8">
              <a:extLst>
                <a:ext uri="{FF2B5EF4-FFF2-40B4-BE49-F238E27FC236}">
                  <a16:creationId xmlns:a16="http://schemas.microsoft.com/office/drawing/2014/main" id="{DDF88AA1-69E7-4939-80A0-7D68AFA6460D}"/>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a:extLst>
                <a:ext uri="{FF2B5EF4-FFF2-40B4-BE49-F238E27FC236}">
                  <a16:creationId xmlns:a16="http://schemas.microsoft.com/office/drawing/2014/main" id="{5D65F501-B5F3-4012-B443-049EE92FE297}"/>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2852131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Explore your data and ask questions</a:t>
            </a:r>
          </a:p>
        </p:txBody>
      </p:sp>
      <p:pic>
        <p:nvPicPr>
          <p:cNvPr id="6" name="Picture 5" descr="A graph showing number of respondents by age. The vertical axis has numbers up to 50. The horizontal axis has ages from 18-89 shown individual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85756"/>
            <a:ext cx="9144000" cy="2536397"/>
          </a:xfrm>
          <a:prstGeom prst="rect">
            <a:avLst/>
          </a:prstGeom>
        </p:spPr>
      </p:pic>
      <p:grpSp>
        <p:nvGrpSpPr>
          <p:cNvPr id="8" name="Group 7" descr="Responses">
            <a:extLst>
              <a:ext uri="{FF2B5EF4-FFF2-40B4-BE49-F238E27FC236}">
                <a16:creationId xmlns:a16="http://schemas.microsoft.com/office/drawing/2014/main" id="{95F1D76A-6910-46DC-81BD-08F8E6C1AA26}"/>
              </a:ext>
            </a:extLst>
          </p:cNvPr>
          <p:cNvGrpSpPr/>
          <p:nvPr/>
        </p:nvGrpSpPr>
        <p:grpSpPr>
          <a:xfrm>
            <a:off x="10623015" y="120578"/>
            <a:ext cx="1448681" cy="463623"/>
            <a:chOff x="6175980" y="1891403"/>
            <a:chExt cx="1448681" cy="463623"/>
          </a:xfrm>
        </p:grpSpPr>
        <p:sp>
          <p:nvSpPr>
            <p:cNvPr id="9" name="Rectangle 8">
              <a:extLst>
                <a:ext uri="{FF2B5EF4-FFF2-40B4-BE49-F238E27FC236}">
                  <a16:creationId xmlns:a16="http://schemas.microsoft.com/office/drawing/2014/main" id="{9BC5022E-1147-432C-AE40-26FC60AC70E6}"/>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a:extLst>
                <a:ext uri="{FF2B5EF4-FFF2-40B4-BE49-F238E27FC236}">
                  <a16:creationId xmlns:a16="http://schemas.microsoft.com/office/drawing/2014/main" id="{E6C7F830-54C4-486B-A9C2-CF74FF27574B}"/>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5815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Explore your data and ask questions</a:t>
            </a:r>
          </a:p>
        </p:txBody>
      </p:sp>
      <p:pic>
        <p:nvPicPr>
          <p:cNvPr id="6" name="Picture 5" descr="A graph showing number of respondents by age. The vertical axis has numbers up to 50. The horizontal axis has ages from 18-89 shown individual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85756"/>
            <a:ext cx="9144000" cy="2536397"/>
          </a:xfrm>
          <a:prstGeom prst="rect">
            <a:avLst/>
          </a:prstGeom>
        </p:spPr>
      </p:pic>
      <p:pic>
        <p:nvPicPr>
          <p:cNvPr id="5" name="Picture 4" descr="In this version of the same data, respondents are put into age batches, from 18-24, 25-34, 35-44, etc. The vertical axis now runs from 0-3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4619" y="4239108"/>
            <a:ext cx="3690492" cy="2223464"/>
          </a:xfrm>
          <a:prstGeom prst="rect">
            <a:avLst/>
          </a:prstGeom>
        </p:spPr>
      </p:pic>
      <p:grpSp>
        <p:nvGrpSpPr>
          <p:cNvPr id="10" name="Group 9" descr="Responses">
            <a:extLst>
              <a:ext uri="{FF2B5EF4-FFF2-40B4-BE49-F238E27FC236}">
                <a16:creationId xmlns:a16="http://schemas.microsoft.com/office/drawing/2014/main" id="{68562F63-8C33-436D-9275-F85E14402E2F}"/>
              </a:ext>
            </a:extLst>
          </p:cNvPr>
          <p:cNvGrpSpPr/>
          <p:nvPr/>
        </p:nvGrpSpPr>
        <p:grpSpPr>
          <a:xfrm>
            <a:off x="10623015" y="120578"/>
            <a:ext cx="1448681" cy="463623"/>
            <a:chOff x="6175980" y="1891403"/>
            <a:chExt cx="1448681" cy="463623"/>
          </a:xfrm>
        </p:grpSpPr>
        <p:sp>
          <p:nvSpPr>
            <p:cNvPr id="11" name="Rectangle 10">
              <a:extLst>
                <a:ext uri="{FF2B5EF4-FFF2-40B4-BE49-F238E27FC236}">
                  <a16:creationId xmlns:a16="http://schemas.microsoft.com/office/drawing/2014/main" id="{E6CED396-7B7B-478E-81BF-E1582826F680}"/>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2" name="TextBox 11">
              <a:extLst>
                <a:ext uri="{FF2B5EF4-FFF2-40B4-BE49-F238E27FC236}">
                  <a16:creationId xmlns:a16="http://schemas.microsoft.com/office/drawing/2014/main" id="{174D585E-24FF-42FB-ABF5-DE9175C56FEC}"/>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1288319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descriptive statistics </a:t>
            </a:r>
            <a:br>
              <a:rPr lang="en-GB" dirty="0"/>
            </a:br>
            <a:r>
              <a:rPr lang="en-GB" dirty="0"/>
              <a:t>to explore numerical data</a:t>
            </a:r>
          </a:p>
        </p:txBody>
      </p:sp>
      <p:sp>
        <p:nvSpPr>
          <p:cNvPr id="7" name="Content Placeholder 6"/>
          <p:cNvSpPr>
            <a:spLocks noGrp="1"/>
          </p:cNvSpPr>
          <p:nvPr>
            <p:ph idx="1"/>
          </p:nvPr>
        </p:nvSpPr>
        <p:spPr/>
        <p:txBody>
          <a:bodyPr/>
          <a:lstStyle/>
          <a:p>
            <a:r>
              <a:rPr lang="en-GB" dirty="0"/>
              <a:t>Useful for thinking about the data</a:t>
            </a:r>
          </a:p>
          <a:p>
            <a:pPr lvl="1"/>
            <a:r>
              <a:rPr lang="en-GB" dirty="0"/>
              <a:t>Range (lowest to highest)		18 to 89</a:t>
            </a:r>
          </a:p>
          <a:p>
            <a:pPr lvl="1"/>
            <a:r>
              <a:rPr lang="en-GB" dirty="0"/>
              <a:t>Mode (most common answer)	43 </a:t>
            </a:r>
          </a:p>
          <a:p>
            <a:pPr lvl="1"/>
            <a:r>
              <a:rPr lang="en-GB" dirty="0"/>
              <a:t>Median (middle answer)		39</a:t>
            </a:r>
          </a:p>
          <a:p>
            <a:endParaRPr lang="en-GB" dirty="0"/>
          </a:p>
          <a:p>
            <a:endParaRPr lang="en-GB" dirty="0"/>
          </a:p>
          <a:p>
            <a:endParaRPr lang="en-GB" dirty="0"/>
          </a:p>
          <a:p>
            <a:endParaRPr lang="en-GB" dirty="0"/>
          </a:p>
        </p:txBody>
      </p:sp>
      <p:pic>
        <p:nvPicPr>
          <p:cNvPr id="14" name="Picture 13" descr="A graph showing number of respondents by age. The vertical axis has numbers up to 50. The horizontal axis has ages from 18-89 shown individually.">
            <a:extLst>
              <a:ext uri="{FF2B5EF4-FFF2-40B4-BE49-F238E27FC236}">
                <a16:creationId xmlns:a16="http://schemas.microsoft.com/office/drawing/2014/main" id="{8806821A-FAAF-40A8-9BEC-EF5C19B8C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022" y="3640566"/>
            <a:ext cx="9144000" cy="2536397"/>
          </a:xfrm>
          <a:prstGeom prst="rect">
            <a:avLst/>
          </a:prstGeom>
        </p:spPr>
      </p:pic>
      <p:grpSp>
        <p:nvGrpSpPr>
          <p:cNvPr id="8" name="Group 7" descr="Responses">
            <a:extLst>
              <a:ext uri="{FF2B5EF4-FFF2-40B4-BE49-F238E27FC236}">
                <a16:creationId xmlns:a16="http://schemas.microsoft.com/office/drawing/2014/main" id="{48F16AF2-83AA-4BFF-9108-395C4B2BF83B}"/>
              </a:ext>
            </a:extLst>
          </p:cNvPr>
          <p:cNvGrpSpPr/>
          <p:nvPr/>
        </p:nvGrpSpPr>
        <p:grpSpPr>
          <a:xfrm>
            <a:off x="10623015" y="120578"/>
            <a:ext cx="1448681" cy="463623"/>
            <a:chOff x="6175980" y="1891403"/>
            <a:chExt cx="1448681" cy="463623"/>
          </a:xfrm>
        </p:grpSpPr>
        <p:sp>
          <p:nvSpPr>
            <p:cNvPr id="9" name="Rectangle 8">
              <a:extLst>
                <a:ext uri="{FF2B5EF4-FFF2-40B4-BE49-F238E27FC236}">
                  <a16:creationId xmlns:a16="http://schemas.microsoft.com/office/drawing/2014/main" id="{98C6A15A-94AC-4044-BD28-FC8FF5E920D0}"/>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a:extLst>
                <a:ext uri="{FF2B5EF4-FFF2-40B4-BE49-F238E27FC236}">
                  <a16:creationId xmlns:a16="http://schemas.microsoft.com/office/drawing/2014/main" id="{5BC5CC06-1CE5-4B55-8539-55CA986CA67B}"/>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616033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descriptive statistics </a:t>
            </a:r>
            <a:br>
              <a:rPr lang="en-GB" dirty="0"/>
            </a:br>
            <a:r>
              <a:rPr lang="en-GB" dirty="0"/>
              <a:t>to explore numerical data</a:t>
            </a:r>
          </a:p>
        </p:txBody>
      </p:sp>
      <p:sp>
        <p:nvSpPr>
          <p:cNvPr id="7" name="Content Placeholder 6"/>
          <p:cNvSpPr>
            <a:spLocks noGrp="1"/>
          </p:cNvSpPr>
          <p:nvPr>
            <p:ph idx="1"/>
          </p:nvPr>
        </p:nvSpPr>
        <p:spPr/>
        <p:txBody>
          <a:bodyPr/>
          <a:lstStyle/>
          <a:p>
            <a:r>
              <a:rPr lang="en-GB" dirty="0"/>
              <a:t>Useful for thinking about the data</a:t>
            </a:r>
          </a:p>
          <a:p>
            <a:pPr lvl="1"/>
            <a:r>
              <a:rPr lang="en-GB" dirty="0"/>
              <a:t>Range (lowest to highest)</a:t>
            </a:r>
          </a:p>
          <a:p>
            <a:pPr lvl="1"/>
            <a:r>
              <a:rPr lang="en-GB" dirty="0"/>
              <a:t>Mode (most common answer)</a:t>
            </a:r>
          </a:p>
          <a:p>
            <a:pPr lvl="1"/>
            <a:r>
              <a:rPr lang="en-GB" dirty="0"/>
              <a:t>Median (middle answer)</a:t>
            </a:r>
          </a:p>
          <a:p>
            <a:endParaRPr lang="en-GB" dirty="0"/>
          </a:p>
          <a:p>
            <a:r>
              <a:rPr lang="en-GB" dirty="0"/>
              <a:t>Most seen for statistics</a:t>
            </a:r>
          </a:p>
          <a:p>
            <a:pPr lvl="1"/>
            <a:r>
              <a:rPr lang="en-GB" dirty="0"/>
              <a:t>Mean (arithmetic average)</a:t>
            </a:r>
          </a:p>
          <a:p>
            <a:pPr lvl="1"/>
            <a:r>
              <a:rPr lang="en-GB" dirty="0"/>
              <a:t>Standard deviation (spread of answers)</a:t>
            </a:r>
          </a:p>
          <a:p>
            <a:pPr marL="0" indent="0">
              <a:buNone/>
            </a:pPr>
            <a:endParaRPr lang="en-GB" dirty="0"/>
          </a:p>
          <a:p>
            <a:endParaRPr lang="en-GB" dirty="0"/>
          </a:p>
          <a:p>
            <a:endParaRPr lang="en-GB" dirty="0"/>
          </a:p>
        </p:txBody>
      </p:sp>
      <p:grpSp>
        <p:nvGrpSpPr>
          <p:cNvPr id="8" name="Group 7" descr="Responses">
            <a:extLst>
              <a:ext uri="{FF2B5EF4-FFF2-40B4-BE49-F238E27FC236}">
                <a16:creationId xmlns:a16="http://schemas.microsoft.com/office/drawing/2014/main" id="{27B6808A-A483-4E51-9DBA-1F6FDE27AD42}"/>
              </a:ext>
            </a:extLst>
          </p:cNvPr>
          <p:cNvGrpSpPr/>
          <p:nvPr/>
        </p:nvGrpSpPr>
        <p:grpSpPr>
          <a:xfrm>
            <a:off x="10623015" y="120578"/>
            <a:ext cx="1448681" cy="463623"/>
            <a:chOff x="6175980" y="1891403"/>
            <a:chExt cx="1448681" cy="463623"/>
          </a:xfrm>
        </p:grpSpPr>
        <p:sp>
          <p:nvSpPr>
            <p:cNvPr id="9" name="Rectangle 8">
              <a:extLst>
                <a:ext uri="{FF2B5EF4-FFF2-40B4-BE49-F238E27FC236}">
                  <a16:creationId xmlns:a16="http://schemas.microsoft.com/office/drawing/2014/main" id="{6404209D-0E8E-4427-993C-90CC87C0F94C}"/>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a:extLst>
                <a:ext uri="{FF2B5EF4-FFF2-40B4-BE49-F238E27FC236}">
                  <a16:creationId xmlns:a16="http://schemas.microsoft.com/office/drawing/2014/main" id="{3FA837B4-DDD6-48C4-8797-265738B0DF36}"/>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2216556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327A-14B3-4C68-BDBD-F9D4B8A78A71}"/>
              </a:ext>
            </a:extLst>
          </p:cNvPr>
          <p:cNvSpPr>
            <a:spLocks noGrp="1"/>
          </p:cNvSpPr>
          <p:nvPr>
            <p:ph type="title"/>
          </p:nvPr>
        </p:nvSpPr>
        <p:spPr/>
        <p:txBody>
          <a:bodyPr/>
          <a:lstStyle/>
          <a:p>
            <a:r>
              <a:rPr lang="en-GB" dirty="0"/>
              <a:t>Standard deviations (SD) show spread</a:t>
            </a:r>
          </a:p>
        </p:txBody>
      </p:sp>
      <p:pic>
        <p:nvPicPr>
          <p:cNvPr id="6" name="Graphic 5" descr="Graph showing two approximately normal distributions. One has standard deviation of 10, which means that it has a sharp peak close to the average of 100. Its values are nearly all between 70 and 120. The other has standard deviation of 50, which means that it is much flatter and its values range from below zero to over 230.">
            <a:extLst>
              <a:ext uri="{FF2B5EF4-FFF2-40B4-BE49-F238E27FC236}">
                <a16:creationId xmlns:a16="http://schemas.microsoft.com/office/drawing/2014/main" id="{E00BE4B7-4F1A-40CA-BFD4-7AB5364867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1601" y="1210660"/>
            <a:ext cx="7113588" cy="5265451"/>
          </a:xfrm>
          <a:prstGeom prst="rect">
            <a:avLst/>
          </a:prstGeom>
        </p:spPr>
      </p:pic>
      <p:sp>
        <p:nvSpPr>
          <p:cNvPr id="4" name="Rectangle 3">
            <a:extLst>
              <a:ext uri="{FF2B5EF4-FFF2-40B4-BE49-F238E27FC236}">
                <a16:creationId xmlns:a16="http://schemas.microsoft.com/office/drawing/2014/main" id="{A8F3D688-8D3A-4E8F-9FC7-9DC273CEB419}"/>
              </a:ext>
            </a:extLst>
          </p:cNvPr>
          <p:cNvSpPr/>
          <p:nvPr/>
        </p:nvSpPr>
        <p:spPr>
          <a:xfrm>
            <a:off x="5678488" y="6365558"/>
            <a:ext cx="4572000" cy="461665"/>
          </a:xfrm>
          <a:prstGeom prst="rect">
            <a:avLst/>
          </a:prstGeom>
        </p:spPr>
        <p:txBody>
          <a:bodyPr>
            <a:spAutoFit/>
          </a:bodyPr>
          <a:lstStyle/>
          <a:p>
            <a:r>
              <a:rPr lang="en-GB" sz="1200" dirty="0"/>
              <a:t>By </a:t>
            </a:r>
            <a:r>
              <a:rPr lang="en-GB" sz="1200" dirty="0" err="1"/>
              <a:t>JRBrown</a:t>
            </a:r>
            <a:r>
              <a:rPr lang="en-GB" sz="1200" dirty="0"/>
              <a:t> - Own work, Public Domain, https://commons.wikimedia.org/w/index.php?curid=10777712</a:t>
            </a:r>
          </a:p>
        </p:txBody>
      </p:sp>
      <p:grpSp>
        <p:nvGrpSpPr>
          <p:cNvPr id="9" name="Group 8" descr="Responses">
            <a:extLst>
              <a:ext uri="{FF2B5EF4-FFF2-40B4-BE49-F238E27FC236}">
                <a16:creationId xmlns:a16="http://schemas.microsoft.com/office/drawing/2014/main" id="{3E6E2FE9-A94C-45FA-A0DE-C43BA24A31AF}"/>
              </a:ext>
            </a:extLst>
          </p:cNvPr>
          <p:cNvGrpSpPr/>
          <p:nvPr/>
        </p:nvGrpSpPr>
        <p:grpSpPr>
          <a:xfrm>
            <a:off x="10623015" y="120578"/>
            <a:ext cx="1448681" cy="463623"/>
            <a:chOff x="6175980" y="1891403"/>
            <a:chExt cx="1448681" cy="463623"/>
          </a:xfrm>
        </p:grpSpPr>
        <p:sp>
          <p:nvSpPr>
            <p:cNvPr id="10" name="Rectangle 9">
              <a:extLst>
                <a:ext uri="{FF2B5EF4-FFF2-40B4-BE49-F238E27FC236}">
                  <a16:creationId xmlns:a16="http://schemas.microsoft.com/office/drawing/2014/main" id="{48F0F6D6-16B4-4461-B206-771E084899F3}"/>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1" name="TextBox 10">
              <a:extLst>
                <a:ext uri="{FF2B5EF4-FFF2-40B4-BE49-F238E27FC236}">
                  <a16:creationId xmlns:a16="http://schemas.microsoft.com/office/drawing/2014/main" id="{F7988A98-A067-45B6-B2A8-BDABEB6181B4}"/>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2048745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Justin </a:t>
            </a:r>
            <a:r>
              <a:rPr lang="en-GB" dirty="0" err="1"/>
              <a:t>Matejka</a:t>
            </a:r>
            <a:r>
              <a:rPr lang="en-GB" dirty="0"/>
              <a:t> has a set of images, like this one</a:t>
            </a:r>
          </a:p>
        </p:txBody>
      </p:sp>
      <p:graphicFrame>
        <p:nvGraphicFramePr>
          <p:cNvPr id="5" name="Chart 4" descr="Chart using Matejka's dataset: the data points are scattered randomly in a very rough donut shape. "/>
          <p:cNvGraphicFramePr>
            <a:graphicFrameLocks/>
          </p:cNvGraphicFramePr>
          <p:nvPr>
            <p:extLst>
              <p:ext uri="{D42A27DB-BD31-4B8C-83A1-F6EECF244321}">
                <p14:modId xmlns:p14="http://schemas.microsoft.com/office/powerpoint/2010/main" val="1481588741"/>
              </p:ext>
            </p:extLst>
          </p:nvPr>
        </p:nvGraphicFramePr>
        <p:xfrm>
          <a:off x="1512711" y="1690689"/>
          <a:ext cx="6633763" cy="3922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8E1C4A27-F0C2-468E-BA8A-A05DEDB6C6EA}"/>
              </a:ext>
            </a:extLst>
          </p:cNvPr>
          <p:cNvGraphicFramePr>
            <a:graphicFrameLocks noGrp="1"/>
          </p:cNvGraphicFramePr>
          <p:nvPr>
            <p:extLst>
              <p:ext uri="{D42A27DB-BD31-4B8C-83A1-F6EECF244321}">
                <p14:modId xmlns:p14="http://schemas.microsoft.com/office/powerpoint/2010/main" val="4219947799"/>
              </p:ext>
            </p:extLst>
          </p:nvPr>
        </p:nvGraphicFramePr>
        <p:xfrm>
          <a:off x="8220659" y="1790260"/>
          <a:ext cx="3440763" cy="1520190"/>
        </p:xfrm>
        <a:graphic>
          <a:graphicData uri="http://schemas.openxmlformats.org/drawingml/2006/table">
            <a:tbl>
              <a:tblPr/>
              <a:tblGrid>
                <a:gridCol w="878185">
                  <a:extLst>
                    <a:ext uri="{9D8B030D-6E8A-4147-A177-3AD203B41FA5}">
                      <a16:colId xmlns:a16="http://schemas.microsoft.com/office/drawing/2014/main" val="3042842744"/>
                    </a:ext>
                  </a:extLst>
                </a:gridCol>
                <a:gridCol w="508000">
                  <a:extLst>
                    <a:ext uri="{9D8B030D-6E8A-4147-A177-3AD203B41FA5}">
                      <a16:colId xmlns:a16="http://schemas.microsoft.com/office/drawing/2014/main" val="2595874947"/>
                    </a:ext>
                  </a:extLst>
                </a:gridCol>
                <a:gridCol w="553156">
                  <a:extLst>
                    <a:ext uri="{9D8B030D-6E8A-4147-A177-3AD203B41FA5}">
                      <a16:colId xmlns:a16="http://schemas.microsoft.com/office/drawing/2014/main" val="3172210847"/>
                    </a:ext>
                  </a:extLst>
                </a:gridCol>
                <a:gridCol w="756356">
                  <a:extLst>
                    <a:ext uri="{9D8B030D-6E8A-4147-A177-3AD203B41FA5}">
                      <a16:colId xmlns:a16="http://schemas.microsoft.com/office/drawing/2014/main" val="1996597665"/>
                    </a:ext>
                  </a:extLst>
                </a:gridCol>
                <a:gridCol w="745066">
                  <a:extLst>
                    <a:ext uri="{9D8B030D-6E8A-4147-A177-3AD203B41FA5}">
                      <a16:colId xmlns:a16="http://schemas.microsoft.com/office/drawing/2014/main" val="510345572"/>
                    </a:ext>
                  </a:extLst>
                </a:gridCol>
              </a:tblGrid>
              <a:tr h="190500">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y</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x-</a:t>
                      </a:r>
                      <a:r>
                        <a:rPr lang="en-GB" sz="1600" b="0" i="0" u="none" strike="noStrike" dirty="0" err="1">
                          <a:solidFill>
                            <a:srgbClr val="000000"/>
                          </a:solidFill>
                          <a:effectLst/>
                          <a:latin typeface="Arial" panose="020B0604020202020204" pitchFamily="34" charset="0"/>
                          <a:cs typeface="Arial" panose="020B0604020202020204" pitchFamily="34" charset="0"/>
                        </a:rPr>
                        <a:t>dino</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y-</a:t>
                      </a:r>
                      <a:r>
                        <a:rPr lang="en-GB" sz="1600" b="0" i="0" u="none" strike="noStrike" dirty="0" err="1">
                          <a:solidFill>
                            <a:srgbClr val="000000"/>
                          </a:solidFill>
                          <a:effectLst/>
                          <a:latin typeface="Arial" panose="020B0604020202020204" pitchFamily="34" charset="0"/>
                          <a:cs typeface="Arial" panose="020B0604020202020204" pitchFamily="34" charset="0"/>
                        </a:rPr>
                        <a:t>dino</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12297886"/>
                  </a:ext>
                </a:extLst>
              </a:tr>
              <a:tr h="1905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Mean</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54.3</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47.8</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54.3</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47.8</a:t>
                      </a:r>
                    </a:p>
                  </a:txBody>
                  <a:tcPr marL="9525" marR="9525" marT="9525" marB="0" anchor="b">
                    <a:lnL>
                      <a:noFill/>
                    </a:lnL>
                    <a:lnR>
                      <a:noFill/>
                    </a:lnR>
                    <a:lnT>
                      <a:noFill/>
                    </a:lnT>
                    <a:lnB>
                      <a:noFill/>
                    </a:lnB>
                  </a:tcPr>
                </a:tc>
                <a:extLst>
                  <a:ext uri="{0D108BD9-81ED-4DB2-BD59-A6C34878D82A}">
                    <a16:rowId xmlns:a16="http://schemas.microsoft.com/office/drawing/2014/main" val="534696721"/>
                  </a:ext>
                </a:extLst>
              </a:tr>
              <a:tr h="1905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Median</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53.0</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48.6</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53.3</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46.0</a:t>
                      </a:r>
                    </a:p>
                  </a:txBody>
                  <a:tcPr marL="9525" marR="9525" marT="9525" marB="0" anchor="b">
                    <a:lnL>
                      <a:noFill/>
                    </a:lnL>
                    <a:lnR>
                      <a:noFill/>
                    </a:lnR>
                    <a:lnT>
                      <a:noFill/>
                    </a:lnT>
                    <a:lnB>
                      <a:noFill/>
                    </a:lnB>
                  </a:tcPr>
                </a:tc>
                <a:extLst>
                  <a:ext uri="{0D108BD9-81ED-4DB2-BD59-A6C34878D82A}">
                    <a16:rowId xmlns:a16="http://schemas.microsoft.com/office/drawing/2014/main" val="649805585"/>
                  </a:ext>
                </a:extLst>
              </a:tr>
              <a:tr h="190500">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33827386"/>
                  </a:ext>
                </a:extLst>
              </a:tr>
              <a:tr h="1905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Smallest</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25.6</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22.3</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b">
                    <a:lnL>
                      <a:noFill/>
                    </a:lnL>
                    <a:lnR>
                      <a:noFill/>
                    </a:lnR>
                    <a:lnT>
                      <a:noFill/>
                    </a:lnT>
                    <a:lnB>
                      <a:noFill/>
                    </a:lnB>
                  </a:tcPr>
                </a:tc>
                <a:extLst>
                  <a:ext uri="{0D108BD9-81ED-4DB2-BD59-A6C34878D82A}">
                    <a16:rowId xmlns:a16="http://schemas.microsoft.com/office/drawing/2014/main" val="3013159686"/>
                  </a:ext>
                </a:extLst>
              </a:tr>
              <a:tr h="1905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Largest</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88.4</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94.7</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98.2</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99.5</a:t>
                      </a:r>
                    </a:p>
                  </a:txBody>
                  <a:tcPr marL="9525" marR="9525" marT="9525" marB="0" anchor="b">
                    <a:lnL>
                      <a:noFill/>
                    </a:lnL>
                    <a:lnR>
                      <a:noFill/>
                    </a:lnR>
                    <a:lnT>
                      <a:noFill/>
                    </a:lnT>
                    <a:lnB>
                      <a:noFill/>
                    </a:lnB>
                  </a:tcPr>
                </a:tc>
                <a:extLst>
                  <a:ext uri="{0D108BD9-81ED-4DB2-BD59-A6C34878D82A}">
                    <a16:rowId xmlns:a16="http://schemas.microsoft.com/office/drawing/2014/main" val="1617643005"/>
                  </a:ext>
                </a:extLst>
              </a:tr>
            </a:tbl>
          </a:graphicData>
        </a:graphic>
      </p:graphicFrame>
      <p:sp>
        <p:nvSpPr>
          <p:cNvPr id="6" name="TextBox 5">
            <a:extLst>
              <a:ext uri="{FF2B5EF4-FFF2-40B4-BE49-F238E27FC236}">
                <a16:creationId xmlns:a16="http://schemas.microsoft.com/office/drawing/2014/main" id="{46B4439C-6983-4939-B829-209976CB37AA}"/>
              </a:ext>
            </a:extLst>
          </p:cNvPr>
          <p:cNvSpPr txBox="1"/>
          <p:nvPr/>
        </p:nvSpPr>
        <p:spPr>
          <a:xfrm>
            <a:off x="4829592" y="5351861"/>
            <a:ext cx="364202" cy="523220"/>
          </a:xfrm>
          <a:prstGeom prst="rect">
            <a:avLst/>
          </a:prstGeom>
          <a:noFill/>
        </p:spPr>
        <p:txBody>
          <a:bodyPr wrap="none" rtlCol="0">
            <a:spAutoFit/>
          </a:bodyPr>
          <a:lstStyle/>
          <a:p>
            <a:r>
              <a:rPr lang="en-GB" sz="2800" dirty="0">
                <a:solidFill>
                  <a:schemeClr val="tx1">
                    <a:lumMod val="50000"/>
                    <a:lumOff val="50000"/>
                  </a:schemeClr>
                </a:solidFill>
                <a:latin typeface="Arial" panose="020B0604020202020204" pitchFamily="34" charset="0"/>
                <a:cs typeface="Arial" panose="020B0604020202020204" pitchFamily="34" charset="0"/>
              </a:rPr>
              <a:t>x</a:t>
            </a:r>
          </a:p>
        </p:txBody>
      </p:sp>
      <p:sp>
        <p:nvSpPr>
          <p:cNvPr id="16" name="TextBox 15">
            <a:extLst>
              <a:ext uri="{FF2B5EF4-FFF2-40B4-BE49-F238E27FC236}">
                <a16:creationId xmlns:a16="http://schemas.microsoft.com/office/drawing/2014/main" id="{4B19B51E-EC14-49EB-8026-29FC354E6E84}"/>
              </a:ext>
            </a:extLst>
          </p:cNvPr>
          <p:cNvSpPr txBox="1"/>
          <p:nvPr/>
        </p:nvSpPr>
        <p:spPr>
          <a:xfrm>
            <a:off x="1074324" y="2905780"/>
            <a:ext cx="364202" cy="523220"/>
          </a:xfrm>
          <a:prstGeom prst="rect">
            <a:avLst/>
          </a:prstGeom>
          <a:noFill/>
        </p:spPr>
        <p:txBody>
          <a:bodyPr wrap="none" rtlCol="0">
            <a:spAutoFit/>
          </a:bodyPr>
          <a:lstStyle/>
          <a:p>
            <a:r>
              <a:rPr lang="en-GB" sz="2800" dirty="0">
                <a:solidFill>
                  <a:schemeClr val="tx1">
                    <a:lumMod val="50000"/>
                    <a:lumOff val="50000"/>
                  </a:schemeClr>
                </a:solidFill>
                <a:latin typeface="Arial" panose="020B0604020202020204" pitchFamily="34" charset="0"/>
                <a:cs typeface="Arial" panose="020B0604020202020204" pitchFamily="34" charset="0"/>
              </a:rPr>
              <a:t>y</a:t>
            </a:r>
          </a:p>
        </p:txBody>
      </p:sp>
      <p:sp>
        <p:nvSpPr>
          <p:cNvPr id="17" name="Rectangle 16">
            <a:extLst>
              <a:ext uri="{FF2B5EF4-FFF2-40B4-BE49-F238E27FC236}">
                <a16:creationId xmlns:a16="http://schemas.microsoft.com/office/drawing/2014/main" id="{11650CA3-BBFC-497F-A297-3121329576F5}"/>
              </a:ext>
            </a:extLst>
          </p:cNvPr>
          <p:cNvSpPr/>
          <p:nvPr/>
        </p:nvSpPr>
        <p:spPr>
          <a:xfrm>
            <a:off x="5320676" y="6429645"/>
            <a:ext cx="5510212" cy="276999"/>
          </a:xfrm>
          <a:prstGeom prst="rect">
            <a:avLst/>
          </a:prstGeom>
          <a:solidFill>
            <a:schemeClr val="bg1"/>
          </a:solidFill>
        </p:spPr>
        <p:txBody>
          <a:bodyPr wrap="square">
            <a:spAutoFit/>
          </a:bodyPr>
          <a:lstStyle/>
          <a:p>
            <a:r>
              <a:rPr lang="en-GB" sz="1200" dirty="0">
                <a:latin typeface="Arial" panose="020B0604020202020204" pitchFamily="34" charset="0"/>
                <a:cs typeface="Arial" panose="020B0604020202020204" pitchFamily="34" charset="0"/>
              </a:rPr>
              <a:t>https://twitter.com/JustinMatejka/status/770682771656368128</a:t>
            </a:r>
          </a:p>
        </p:txBody>
      </p:sp>
      <p:grpSp>
        <p:nvGrpSpPr>
          <p:cNvPr id="13" name="Group 12" descr="Responses">
            <a:extLst>
              <a:ext uri="{FF2B5EF4-FFF2-40B4-BE49-F238E27FC236}">
                <a16:creationId xmlns:a16="http://schemas.microsoft.com/office/drawing/2014/main" id="{530FFCE0-DBD6-4E48-A60C-973DCAE4A77F}"/>
              </a:ext>
            </a:extLst>
          </p:cNvPr>
          <p:cNvGrpSpPr/>
          <p:nvPr/>
        </p:nvGrpSpPr>
        <p:grpSpPr>
          <a:xfrm>
            <a:off x="10623015" y="120578"/>
            <a:ext cx="1448681" cy="463623"/>
            <a:chOff x="6175980" y="1891403"/>
            <a:chExt cx="1448681" cy="463623"/>
          </a:xfrm>
        </p:grpSpPr>
        <p:sp>
          <p:nvSpPr>
            <p:cNvPr id="14" name="Rectangle 13">
              <a:extLst>
                <a:ext uri="{FF2B5EF4-FFF2-40B4-BE49-F238E27FC236}">
                  <a16:creationId xmlns:a16="http://schemas.microsoft.com/office/drawing/2014/main" id="{E6FEF143-BBE5-47AA-BB94-F8CEC0A99EA9}"/>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5" name="TextBox 14">
              <a:extLst>
                <a:ext uri="{FF2B5EF4-FFF2-40B4-BE49-F238E27FC236}">
                  <a16:creationId xmlns:a16="http://schemas.microsoft.com/office/drawing/2014/main" id="{B14D938B-984B-4DF3-8411-7022F7AE9CC2}"/>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3567552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 was inspired by Alberto Cairo’s dataset</a:t>
            </a:r>
          </a:p>
        </p:txBody>
      </p:sp>
      <p:graphicFrame>
        <p:nvGraphicFramePr>
          <p:cNvPr id="5" name="Chart 4" descr="The same dataset is re-expressed by Alberto Cairo and appears on the chart in the shape of a dinosaur's head"/>
          <p:cNvGraphicFramePr>
            <a:graphicFrameLocks/>
          </p:cNvGraphicFramePr>
          <p:nvPr>
            <p:extLst>
              <p:ext uri="{D42A27DB-BD31-4B8C-83A1-F6EECF244321}">
                <p14:modId xmlns:p14="http://schemas.microsoft.com/office/powerpoint/2010/main" val="1552548760"/>
              </p:ext>
            </p:extLst>
          </p:nvPr>
        </p:nvGraphicFramePr>
        <p:xfrm>
          <a:off x="1540536" y="1690688"/>
          <a:ext cx="6535246" cy="37880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a:extLst>
              <a:ext uri="{FF2B5EF4-FFF2-40B4-BE49-F238E27FC236}">
                <a16:creationId xmlns:a16="http://schemas.microsoft.com/office/drawing/2014/main" id="{37E2823D-8620-4ACD-AE21-373A1E9FE230}"/>
              </a:ext>
            </a:extLst>
          </p:cNvPr>
          <p:cNvGraphicFramePr>
            <a:graphicFrameLocks noGrp="1"/>
          </p:cNvGraphicFramePr>
          <p:nvPr>
            <p:extLst>
              <p:ext uri="{D42A27DB-BD31-4B8C-83A1-F6EECF244321}">
                <p14:modId xmlns:p14="http://schemas.microsoft.com/office/powerpoint/2010/main" val="2235275728"/>
              </p:ext>
            </p:extLst>
          </p:nvPr>
        </p:nvGraphicFramePr>
        <p:xfrm>
          <a:off x="8220659" y="1790260"/>
          <a:ext cx="3440763" cy="1520190"/>
        </p:xfrm>
        <a:graphic>
          <a:graphicData uri="http://schemas.openxmlformats.org/drawingml/2006/table">
            <a:tbl>
              <a:tblPr/>
              <a:tblGrid>
                <a:gridCol w="878185">
                  <a:extLst>
                    <a:ext uri="{9D8B030D-6E8A-4147-A177-3AD203B41FA5}">
                      <a16:colId xmlns:a16="http://schemas.microsoft.com/office/drawing/2014/main" val="3042842744"/>
                    </a:ext>
                  </a:extLst>
                </a:gridCol>
                <a:gridCol w="508000">
                  <a:extLst>
                    <a:ext uri="{9D8B030D-6E8A-4147-A177-3AD203B41FA5}">
                      <a16:colId xmlns:a16="http://schemas.microsoft.com/office/drawing/2014/main" val="2595874947"/>
                    </a:ext>
                  </a:extLst>
                </a:gridCol>
                <a:gridCol w="553156">
                  <a:extLst>
                    <a:ext uri="{9D8B030D-6E8A-4147-A177-3AD203B41FA5}">
                      <a16:colId xmlns:a16="http://schemas.microsoft.com/office/drawing/2014/main" val="3172210847"/>
                    </a:ext>
                  </a:extLst>
                </a:gridCol>
                <a:gridCol w="756356">
                  <a:extLst>
                    <a:ext uri="{9D8B030D-6E8A-4147-A177-3AD203B41FA5}">
                      <a16:colId xmlns:a16="http://schemas.microsoft.com/office/drawing/2014/main" val="1996597665"/>
                    </a:ext>
                  </a:extLst>
                </a:gridCol>
                <a:gridCol w="745066">
                  <a:extLst>
                    <a:ext uri="{9D8B030D-6E8A-4147-A177-3AD203B41FA5}">
                      <a16:colId xmlns:a16="http://schemas.microsoft.com/office/drawing/2014/main" val="510345572"/>
                    </a:ext>
                  </a:extLst>
                </a:gridCol>
              </a:tblGrid>
              <a:tr h="190500">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x</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y</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x-</a:t>
                      </a:r>
                      <a:r>
                        <a:rPr lang="en-GB" sz="1600" b="0" i="0" u="none" strike="noStrike" dirty="0" err="1">
                          <a:solidFill>
                            <a:srgbClr val="000000"/>
                          </a:solidFill>
                          <a:effectLst/>
                          <a:latin typeface="Arial" panose="020B0604020202020204" pitchFamily="34" charset="0"/>
                          <a:cs typeface="Arial" panose="020B0604020202020204" pitchFamily="34" charset="0"/>
                        </a:rPr>
                        <a:t>dino</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y-</a:t>
                      </a:r>
                      <a:r>
                        <a:rPr lang="en-GB" sz="1600" b="0" i="0" u="none" strike="noStrike" dirty="0" err="1">
                          <a:solidFill>
                            <a:srgbClr val="000000"/>
                          </a:solidFill>
                          <a:effectLst/>
                          <a:latin typeface="Arial" panose="020B0604020202020204" pitchFamily="34" charset="0"/>
                          <a:cs typeface="Arial" panose="020B0604020202020204" pitchFamily="34" charset="0"/>
                        </a:rPr>
                        <a:t>dino</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12297886"/>
                  </a:ext>
                </a:extLst>
              </a:tr>
              <a:tr h="1905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Mean</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54.3</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47.8</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54.3</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47.8</a:t>
                      </a:r>
                    </a:p>
                  </a:txBody>
                  <a:tcPr marL="9525" marR="9525" marT="9525" marB="0" anchor="b">
                    <a:lnL>
                      <a:noFill/>
                    </a:lnL>
                    <a:lnR>
                      <a:noFill/>
                    </a:lnR>
                    <a:lnT>
                      <a:noFill/>
                    </a:lnT>
                    <a:lnB>
                      <a:noFill/>
                    </a:lnB>
                  </a:tcPr>
                </a:tc>
                <a:extLst>
                  <a:ext uri="{0D108BD9-81ED-4DB2-BD59-A6C34878D82A}">
                    <a16:rowId xmlns:a16="http://schemas.microsoft.com/office/drawing/2014/main" val="534696721"/>
                  </a:ext>
                </a:extLst>
              </a:tr>
              <a:tr h="1905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Median</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53.0</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48.6</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53.3</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46.0</a:t>
                      </a:r>
                    </a:p>
                  </a:txBody>
                  <a:tcPr marL="9525" marR="9525" marT="9525" marB="0" anchor="b">
                    <a:lnL>
                      <a:noFill/>
                    </a:lnL>
                    <a:lnR>
                      <a:noFill/>
                    </a:lnR>
                    <a:lnT>
                      <a:noFill/>
                    </a:lnT>
                    <a:lnB>
                      <a:noFill/>
                    </a:lnB>
                  </a:tcPr>
                </a:tc>
                <a:extLst>
                  <a:ext uri="{0D108BD9-81ED-4DB2-BD59-A6C34878D82A}">
                    <a16:rowId xmlns:a16="http://schemas.microsoft.com/office/drawing/2014/main" val="649805585"/>
                  </a:ext>
                </a:extLst>
              </a:tr>
              <a:tr h="190500">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33827386"/>
                  </a:ext>
                </a:extLst>
              </a:tr>
              <a:tr h="1905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Smallest</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25.6</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22.3</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2.9</a:t>
                      </a:r>
                    </a:p>
                  </a:txBody>
                  <a:tcPr marL="9525" marR="9525" marT="9525" marB="0" anchor="b">
                    <a:lnL>
                      <a:noFill/>
                    </a:lnL>
                    <a:lnR>
                      <a:noFill/>
                    </a:lnR>
                    <a:lnT>
                      <a:noFill/>
                    </a:lnT>
                    <a:lnB>
                      <a:noFill/>
                    </a:lnB>
                  </a:tcPr>
                </a:tc>
                <a:extLst>
                  <a:ext uri="{0D108BD9-81ED-4DB2-BD59-A6C34878D82A}">
                    <a16:rowId xmlns:a16="http://schemas.microsoft.com/office/drawing/2014/main" val="3013159686"/>
                  </a:ext>
                </a:extLst>
              </a:tr>
              <a:tr h="1905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Largest</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88.4</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94.7</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98.2</a:t>
                      </a:r>
                    </a:p>
                  </a:txBody>
                  <a:tcPr marL="9525" marR="9525" marT="9525" marB="0" anchor="b">
                    <a:lnL>
                      <a:noFill/>
                    </a:lnL>
                    <a:lnR>
                      <a:noFill/>
                    </a:lnR>
                    <a:lnT>
                      <a:noFill/>
                    </a:lnT>
                    <a:lnB>
                      <a:noFill/>
                    </a:lnB>
                  </a:tcPr>
                </a:tc>
                <a:tc>
                  <a:txBody>
                    <a:bodyPr/>
                    <a:lstStyle/>
                    <a:p>
                      <a:pPr algn="r" fontAlgn="b"/>
                      <a:r>
                        <a:rPr lang="en-GB" sz="1600" b="0" i="0" u="none" strike="noStrike" dirty="0">
                          <a:solidFill>
                            <a:srgbClr val="000000"/>
                          </a:solidFill>
                          <a:effectLst/>
                          <a:latin typeface="Arial" panose="020B0604020202020204" pitchFamily="34" charset="0"/>
                          <a:cs typeface="Arial" panose="020B0604020202020204" pitchFamily="34" charset="0"/>
                        </a:rPr>
                        <a:t>99.5</a:t>
                      </a:r>
                    </a:p>
                  </a:txBody>
                  <a:tcPr marL="9525" marR="9525" marT="9525" marB="0" anchor="b">
                    <a:lnL>
                      <a:noFill/>
                    </a:lnL>
                    <a:lnR>
                      <a:noFill/>
                    </a:lnR>
                    <a:lnT>
                      <a:noFill/>
                    </a:lnT>
                    <a:lnB>
                      <a:noFill/>
                    </a:lnB>
                  </a:tcPr>
                </a:tc>
                <a:extLst>
                  <a:ext uri="{0D108BD9-81ED-4DB2-BD59-A6C34878D82A}">
                    <a16:rowId xmlns:a16="http://schemas.microsoft.com/office/drawing/2014/main" val="1617643005"/>
                  </a:ext>
                </a:extLst>
              </a:tr>
            </a:tbl>
          </a:graphicData>
        </a:graphic>
      </p:graphicFrame>
      <p:sp>
        <p:nvSpPr>
          <p:cNvPr id="17" name="TextBox 16">
            <a:extLst>
              <a:ext uri="{FF2B5EF4-FFF2-40B4-BE49-F238E27FC236}">
                <a16:creationId xmlns:a16="http://schemas.microsoft.com/office/drawing/2014/main" id="{0C1F5D48-E033-40F5-9291-404CB342FFAC}"/>
              </a:ext>
            </a:extLst>
          </p:cNvPr>
          <p:cNvSpPr txBox="1"/>
          <p:nvPr/>
        </p:nvSpPr>
        <p:spPr>
          <a:xfrm>
            <a:off x="4309059" y="5430696"/>
            <a:ext cx="1165704" cy="523220"/>
          </a:xfrm>
          <a:prstGeom prst="rect">
            <a:avLst/>
          </a:prstGeom>
          <a:noFill/>
        </p:spPr>
        <p:txBody>
          <a:bodyPr wrap="none" rtlCol="0">
            <a:spAutoFit/>
          </a:bodyPr>
          <a:lstStyle/>
          <a:p>
            <a:r>
              <a:rPr lang="en-GB" sz="2800" dirty="0">
                <a:solidFill>
                  <a:schemeClr val="tx1">
                    <a:lumMod val="50000"/>
                    <a:lumOff val="50000"/>
                  </a:schemeClr>
                </a:solidFill>
                <a:latin typeface="Arial" panose="020B0604020202020204" pitchFamily="34" charset="0"/>
                <a:cs typeface="Arial" panose="020B0604020202020204" pitchFamily="34" charset="0"/>
              </a:rPr>
              <a:t>x-</a:t>
            </a:r>
            <a:r>
              <a:rPr lang="en-GB" sz="2800" dirty="0" err="1">
                <a:solidFill>
                  <a:schemeClr val="tx1">
                    <a:lumMod val="50000"/>
                    <a:lumOff val="50000"/>
                  </a:schemeClr>
                </a:solidFill>
                <a:latin typeface="Arial" panose="020B0604020202020204" pitchFamily="34" charset="0"/>
                <a:cs typeface="Arial" panose="020B0604020202020204" pitchFamily="34" charset="0"/>
              </a:rPr>
              <a:t>dino</a:t>
            </a:r>
            <a:endParaRPr lang="en-GB"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7B7B26C-3302-4F8D-B479-DD270936E58F}"/>
              </a:ext>
            </a:extLst>
          </p:cNvPr>
          <p:cNvSpPr txBox="1"/>
          <p:nvPr/>
        </p:nvSpPr>
        <p:spPr>
          <a:xfrm>
            <a:off x="348477" y="2905780"/>
            <a:ext cx="1192058" cy="523220"/>
          </a:xfrm>
          <a:prstGeom prst="rect">
            <a:avLst/>
          </a:prstGeom>
          <a:noFill/>
        </p:spPr>
        <p:txBody>
          <a:bodyPr wrap="none" rtlCol="0">
            <a:spAutoFit/>
          </a:bodyPr>
          <a:lstStyle/>
          <a:p>
            <a:r>
              <a:rPr lang="en-GB" sz="2800" dirty="0">
                <a:solidFill>
                  <a:schemeClr val="tx1">
                    <a:lumMod val="50000"/>
                    <a:lumOff val="50000"/>
                  </a:schemeClr>
                </a:solidFill>
                <a:latin typeface="Arial" panose="020B0604020202020204" pitchFamily="34" charset="0"/>
                <a:cs typeface="Arial" panose="020B0604020202020204" pitchFamily="34" charset="0"/>
              </a:rPr>
              <a:t>y-</a:t>
            </a:r>
            <a:r>
              <a:rPr lang="en-GB" sz="2800" dirty="0" err="1">
                <a:solidFill>
                  <a:schemeClr val="tx1">
                    <a:lumMod val="50000"/>
                    <a:lumOff val="50000"/>
                  </a:schemeClr>
                </a:solidFill>
                <a:latin typeface="Arial" panose="020B0604020202020204" pitchFamily="34" charset="0"/>
                <a:cs typeface="Arial" panose="020B0604020202020204" pitchFamily="34" charset="0"/>
              </a:rPr>
              <a:t>dino</a:t>
            </a:r>
            <a:endParaRPr lang="en-GB"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Rectangle 3"/>
          <p:cNvSpPr/>
          <p:nvPr/>
        </p:nvSpPr>
        <p:spPr>
          <a:xfrm>
            <a:off x="5320676" y="6429645"/>
            <a:ext cx="5510212" cy="276999"/>
          </a:xfrm>
          <a:prstGeom prst="rect">
            <a:avLst/>
          </a:prstGeom>
          <a:solidFill>
            <a:schemeClr val="bg1"/>
          </a:solidFill>
        </p:spPr>
        <p:txBody>
          <a:bodyPr wrap="square">
            <a:spAutoFit/>
          </a:bodyPr>
          <a:lstStyle/>
          <a:p>
            <a:r>
              <a:rPr lang="en-GB" sz="1200" dirty="0">
                <a:latin typeface="Arial" panose="020B0604020202020204" pitchFamily="34" charset="0"/>
                <a:cs typeface="Arial" panose="020B0604020202020204" pitchFamily="34" charset="0"/>
              </a:rPr>
              <a:t>https://twitter.com/JustinMatejka/status/770682771656368128</a:t>
            </a:r>
          </a:p>
        </p:txBody>
      </p:sp>
      <p:grpSp>
        <p:nvGrpSpPr>
          <p:cNvPr id="13" name="Group 12" descr="Responses">
            <a:extLst>
              <a:ext uri="{FF2B5EF4-FFF2-40B4-BE49-F238E27FC236}">
                <a16:creationId xmlns:a16="http://schemas.microsoft.com/office/drawing/2014/main" id="{7CD27BE4-17FB-4E9B-B880-51C510893656}"/>
              </a:ext>
            </a:extLst>
          </p:cNvPr>
          <p:cNvGrpSpPr/>
          <p:nvPr/>
        </p:nvGrpSpPr>
        <p:grpSpPr>
          <a:xfrm>
            <a:off x="10623015" y="120578"/>
            <a:ext cx="1448681" cy="463623"/>
            <a:chOff x="6175980" y="1891403"/>
            <a:chExt cx="1448681" cy="463623"/>
          </a:xfrm>
        </p:grpSpPr>
        <p:sp>
          <p:nvSpPr>
            <p:cNvPr id="14" name="Rectangle 13">
              <a:extLst>
                <a:ext uri="{FF2B5EF4-FFF2-40B4-BE49-F238E27FC236}">
                  <a16:creationId xmlns:a16="http://schemas.microsoft.com/office/drawing/2014/main" id="{54E3ADCF-F2A9-4C6D-814C-E04029A0A700}"/>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5" name="TextBox 14">
              <a:extLst>
                <a:ext uri="{FF2B5EF4-FFF2-40B4-BE49-F238E27FC236}">
                  <a16:creationId xmlns:a16="http://schemas.microsoft.com/office/drawing/2014/main" id="{F37BB453-07EE-48B9-BF68-8779E6FF423F}"/>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218575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8AEE-27F8-416F-9C61-36F4FE2B3309}"/>
              </a:ext>
            </a:extLst>
          </p:cNvPr>
          <p:cNvSpPr>
            <a:spLocks noGrp="1"/>
          </p:cNvSpPr>
          <p:nvPr>
            <p:ph type="title"/>
          </p:nvPr>
        </p:nvSpPr>
        <p:spPr/>
        <p:txBody>
          <a:bodyPr/>
          <a:lstStyle/>
          <a:p>
            <a:r>
              <a:rPr lang="en-GB" dirty="0"/>
              <a:t>Aside: I highly recommend Cairo’s books</a:t>
            </a:r>
          </a:p>
        </p:txBody>
      </p:sp>
      <p:pic>
        <p:nvPicPr>
          <p:cNvPr id="3" name="Picture 2" descr="&quot;How charts lie&quot; by Alberto Cairo&#10;">
            <a:extLst>
              <a:ext uri="{FF2B5EF4-FFF2-40B4-BE49-F238E27FC236}">
                <a16:creationId xmlns:a16="http://schemas.microsoft.com/office/drawing/2014/main" id="{89CB52C0-6E27-4595-AC5C-5937064D6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64618"/>
            <a:ext cx="2037167" cy="306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Truthful Art  by Alberto Cairo">
            <a:extLst>
              <a:ext uri="{FF2B5EF4-FFF2-40B4-BE49-F238E27FC236}">
                <a16:creationId xmlns:a16="http://schemas.microsoft.com/office/drawing/2014/main" id="{C38AA610-DF65-4323-B365-8BF732F97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784" y="2064618"/>
            <a:ext cx="2570400" cy="3060000"/>
          </a:xfrm>
          <a:prstGeom prst="rect">
            <a:avLst/>
          </a:prstGeom>
          <a:noFill/>
          <a:ln>
            <a:solidFill>
              <a:srgbClr val="009999"/>
            </a:solidFill>
          </a:ln>
          <a:extLst>
            <a:ext uri="{909E8E84-426E-40DD-AFC4-6F175D3DCCD1}">
              <a14:hiddenFill xmlns:a14="http://schemas.microsoft.com/office/drawing/2010/main">
                <a:solidFill>
                  <a:srgbClr val="FFFFFF"/>
                </a:solidFill>
              </a14:hiddenFill>
            </a:ext>
          </a:extLst>
        </p:spPr>
      </p:pic>
      <p:pic>
        <p:nvPicPr>
          <p:cNvPr id="2052" name="Picture 4" descr="The Functional Art by Alberto Cairo">
            <a:extLst>
              <a:ext uri="{FF2B5EF4-FFF2-40B4-BE49-F238E27FC236}">
                <a16:creationId xmlns:a16="http://schemas.microsoft.com/office/drawing/2014/main" id="{8E939FE4-CE86-413F-A72F-031B3F76B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8043" y="2064618"/>
            <a:ext cx="2353846" cy="3060000"/>
          </a:xfrm>
          <a:prstGeom prst="rect">
            <a:avLst/>
          </a:prstGeom>
          <a:solidFill>
            <a:srgbClr val="009999"/>
          </a:solidFill>
          <a:ln>
            <a:solidFill>
              <a:srgbClr val="009999"/>
            </a:solidFill>
          </a:ln>
        </p:spPr>
      </p:pic>
      <p:grpSp>
        <p:nvGrpSpPr>
          <p:cNvPr id="6" name="Group 5" descr="Responses">
            <a:extLst>
              <a:ext uri="{FF2B5EF4-FFF2-40B4-BE49-F238E27FC236}">
                <a16:creationId xmlns:a16="http://schemas.microsoft.com/office/drawing/2014/main" id="{97DA26B7-F8C6-4A4F-8747-359EDB821E4A}"/>
              </a:ext>
            </a:extLst>
          </p:cNvPr>
          <p:cNvGrpSpPr/>
          <p:nvPr/>
        </p:nvGrpSpPr>
        <p:grpSpPr>
          <a:xfrm>
            <a:off x="10623015" y="120578"/>
            <a:ext cx="1448681" cy="463623"/>
            <a:chOff x="6175980" y="1891403"/>
            <a:chExt cx="1448681" cy="463623"/>
          </a:xfrm>
        </p:grpSpPr>
        <p:sp>
          <p:nvSpPr>
            <p:cNvPr id="7" name="Rectangle 6">
              <a:extLst>
                <a:ext uri="{FF2B5EF4-FFF2-40B4-BE49-F238E27FC236}">
                  <a16:creationId xmlns:a16="http://schemas.microsoft.com/office/drawing/2014/main" id="{2E493F53-BB3D-430E-BE25-436ED35D18F3}"/>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8" name="TextBox 7">
              <a:extLst>
                <a:ext uri="{FF2B5EF4-FFF2-40B4-BE49-F238E27FC236}">
                  <a16:creationId xmlns:a16="http://schemas.microsoft.com/office/drawing/2014/main" id="{018CDCF7-D62F-4722-A89B-A8FC711E8397}"/>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85710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Here are the 7 steps as a linear process</a:t>
            </a:r>
          </a:p>
        </p:txBody>
      </p:sp>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4" y="1838113"/>
            <a:ext cx="11698201" cy="3773794"/>
            <a:chOff x="303550" y="1378584"/>
            <a:chExt cx="8773651" cy="2830346"/>
          </a:xfrm>
        </p:grpSpPr>
        <p:sp>
          <p:nvSpPr>
            <p:cNvPr id="25" name="Flowchart: Alternate Process 4"/>
            <p:cNvSpPr/>
            <p:nvPr/>
          </p:nvSpPr>
          <p:spPr>
            <a:xfrm>
              <a:off x="427864" y="3380466"/>
              <a:ext cx="872639" cy="828464"/>
            </a:xfrm>
            <a:prstGeom prst="rect">
              <a:avLst/>
            </a:prstGeom>
            <a:gradFill>
              <a:gsLst>
                <a:gs pos="0">
                  <a:srgbClr val="FF0000"/>
                </a:gs>
                <a:gs pos="20000">
                  <a:schemeClr val="bg1"/>
                </a:gs>
              </a:gsLst>
              <a:lin ang="5400000" scaled="0"/>
            </a:gradFill>
            <a:ln>
              <a:noFill/>
            </a:ln>
            <a:scene3d>
              <a:camera prst="orthographicFront"/>
              <a:lightRig rig="threePt" dir="t">
                <a:rot lat="0" lon="0" rev="7500000"/>
              </a:lightRig>
            </a:scene3d>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28" name="Flowchart: Alternate Process 4"/>
            <p:cNvSpPr/>
            <p:nvPr/>
          </p:nvSpPr>
          <p:spPr>
            <a:xfrm>
              <a:off x="1634669" y="3369339"/>
              <a:ext cx="872639" cy="801885"/>
            </a:xfrm>
            <a:prstGeom prst="rect">
              <a:avLst/>
            </a:prstGeom>
            <a:gradFill>
              <a:gsLst>
                <a:gs pos="0">
                  <a:srgbClr val="FF9933"/>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1" name="Flowchart: Alternate Process 4"/>
            <p:cNvSpPr/>
            <p:nvPr/>
          </p:nvSpPr>
          <p:spPr>
            <a:xfrm>
              <a:off x="3079330" y="3354818"/>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1" name="Flowchart: Alternate Process 4"/>
            <p:cNvSpPr/>
            <p:nvPr/>
          </p:nvSpPr>
          <p:spPr>
            <a:xfrm>
              <a:off x="4349282" y="3369339"/>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7" name="Flowchart: Alternate Process 4"/>
            <p:cNvSpPr/>
            <p:nvPr/>
          </p:nvSpPr>
          <p:spPr>
            <a:xfrm>
              <a:off x="5655130" y="3344186"/>
              <a:ext cx="872639" cy="801885"/>
            </a:xfrm>
            <a:prstGeom prst="rect">
              <a:avLst/>
            </a:prstGeom>
            <a:gradFill>
              <a:gsLst>
                <a:gs pos="0">
                  <a:srgbClr val="92D05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0" name="Flowchart: Alternate Process 4"/>
            <p:cNvSpPr/>
            <p:nvPr/>
          </p:nvSpPr>
          <p:spPr>
            <a:xfrm>
              <a:off x="6842019" y="3358989"/>
              <a:ext cx="872639" cy="801885"/>
            </a:xfrm>
            <a:prstGeom prst="rect">
              <a:avLst/>
            </a:prstGeom>
            <a:gradFill>
              <a:gsLst>
                <a:gs pos="0">
                  <a:srgbClr val="0070C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57" name="Flowchart: Alternate Process 4"/>
            <p:cNvSpPr/>
            <p:nvPr/>
          </p:nvSpPr>
          <p:spPr>
            <a:xfrm>
              <a:off x="8130336" y="3373976"/>
              <a:ext cx="872639" cy="801885"/>
            </a:xfrm>
            <a:prstGeom prst="rect">
              <a:avLst/>
            </a:prstGeom>
            <a:gradFill>
              <a:gsLst>
                <a:gs pos="0">
                  <a:srgbClr val="7030A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1" name="Down Arrow 40"/>
            <p:cNvSpPr/>
            <p:nvPr/>
          </p:nvSpPr>
          <p:spPr>
            <a:xfrm>
              <a:off x="681984"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2" name="Down Arrow 41"/>
            <p:cNvSpPr/>
            <p:nvPr/>
          </p:nvSpPr>
          <p:spPr>
            <a:xfrm>
              <a:off x="1868327" y="2654574"/>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3" name="Down Arrow 42"/>
            <p:cNvSpPr/>
            <p:nvPr/>
          </p:nvSpPr>
          <p:spPr>
            <a:xfrm>
              <a:off x="4715231" y="2652430"/>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4" name="Down Arrow 43"/>
            <p:cNvSpPr/>
            <p:nvPr/>
          </p:nvSpPr>
          <p:spPr>
            <a:xfrm>
              <a:off x="5888044" y="2648726"/>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5" name="Down Arrow 44"/>
            <p:cNvSpPr/>
            <p:nvPr/>
          </p:nvSpPr>
          <p:spPr>
            <a:xfrm>
              <a:off x="7169670"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54" name="Down Arrow 53"/>
            <p:cNvSpPr/>
            <p:nvPr/>
          </p:nvSpPr>
          <p:spPr>
            <a:xfrm>
              <a:off x="8354572"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580841"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sp>
          <p:nvSpPr>
            <p:cNvPr id="29" name="TextBox 28"/>
            <p:cNvSpPr txBox="1"/>
            <p:nvPr/>
          </p:nvSpPr>
          <p:spPr>
            <a:xfrm>
              <a:off x="3714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you need answers to</a:t>
              </a:r>
            </a:p>
          </p:txBody>
        </p:sp>
        <p:sp>
          <p:nvSpPr>
            <p:cNvPr id="30" name="TextBox 29"/>
            <p:cNvSpPr txBox="1"/>
            <p:nvPr/>
          </p:nvSpPr>
          <p:spPr>
            <a:xfrm>
              <a:off x="151909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you will invite to answer</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6"/>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512893" y="1378585"/>
              <a:ext cx="1137353" cy="347717"/>
              <a:chOff x="4639869" y="1891403"/>
              <a:chExt cx="1448681" cy="463623"/>
            </a:xfrm>
          </p:grpSpPr>
          <p:sp>
            <p:nvSpPr>
              <p:cNvPr id="19" name="Rectangle 18"/>
              <p:cNvSpPr/>
              <p:nvPr/>
            </p:nvSpPr>
            <p:spPr>
              <a:xfrm>
                <a:off x="4639869"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665040"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sp>
          <p:nvSpPr>
            <p:cNvPr id="39" name="TextBox 38"/>
            <p:cNvSpPr txBox="1"/>
            <p:nvPr/>
          </p:nvSpPr>
          <p:spPr>
            <a:xfrm>
              <a:off x="5565251"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who actually answer</a:t>
              </a:r>
            </a:p>
          </p:txBody>
        </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48" name="TextBox 47"/>
            <p:cNvSpPr txBox="1"/>
            <p:nvPr/>
          </p:nvSpPr>
          <p:spPr>
            <a:xfrm>
              <a:off x="6698432"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Answers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49" name="TextBox 48"/>
            <p:cNvSpPr txBox="1"/>
            <p:nvPr/>
          </p:nvSpPr>
          <p:spPr>
            <a:xfrm>
              <a:off x="7959610"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Decisions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70" name="Down Arrow 69"/>
            <p:cNvSpPr/>
            <p:nvPr/>
          </p:nvSpPr>
          <p:spPr>
            <a:xfrm>
              <a:off x="3352176"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sp>
          <p:nvSpPr>
            <p:cNvPr id="76" name="TextBox 75"/>
            <p:cNvSpPr txBox="1"/>
            <p:nvPr/>
          </p:nvSpPr>
          <p:spPr>
            <a:xfrm>
              <a:off x="3021840"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answer</a:t>
              </a:r>
            </a:p>
          </p:txBody>
        </p:sp>
        <p:sp>
          <p:nvSpPr>
            <p:cNvPr id="77" name="TextBox 76"/>
            <p:cNvSpPr txBox="1"/>
            <p:nvPr/>
          </p:nvSpPr>
          <p:spPr>
            <a:xfrm>
              <a:off x="42245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interact with</a:t>
              </a:r>
            </a:p>
          </p:txBody>
        </p:sp>
      </p:grpSp>
    </p:spTree>
    <p:extLst>
      <p:ext uri="{BB962C8B-B14F-4D97-AF65-F5344CB8AC3E}">
        <p14:creationId xmlns:p14="http://schemas.microsoft.com/office/powerpoint/2010/main" val="3748162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Use graphs and charts to </a:t>
            </a:r>
            <a:br>
              <a:rPr lang="en-GB" dirty="0"/>
            </a:br>
            <a:r>
              <a:rPr lang="en-GB" dirty="0"/>
              <a:t>understand relationships in the data</a:t>
            </a:r>
          </a:p>
        </p:txBody>
      </p:sp>
      <p:pic>
        <p:nvPicPr>
          <p:cNvPr id="2050" name="Picture 2" descr="Anscobe's quartet shows how the same data can be expressed visually in quite different way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230" y="1603573"/>
            <a:ext cx="7817540" cy="47685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1141" y="6372113"/>
            <a:ext cx="5205038" cy="415755"/>
          </a:xfrm>
          <a:prstGeom prst="rect">
            <a:avLst/>
          </a:prstGeom>
          <a:solidFill>
            <a:schemeClr val="bg1"/>
          </a:solidFill>
        </p:spPr>
        <p:txBody>
          <a:bodyPr wrap="square" rtlCol="0">
            <a:spAutoFit/>
          </a:bodyPr>
          <a:lstStyle/>
          <a:p>
            <a:r>
              <a:rPr lang="en-GB" sz="1051" dirty="0" err="1">
                <a:latin typeface="Arial" panose="020B0604020202020204" pitchFamily="34" charset="0"/>
                <a:cs typeface="Arial" panose="020B0604020202020204" pitchFamily="34" charset="0"/>
              </a:rPr>
              <a:t>Anscombe</a:t>
            </a:r>
            <a:r>
              <a:rPr lang="en-GB" sz="1051" dirty="0">
                <a:latin typeface="Arial" panose="020B0604020202020204" pitchFamily="34" charset="0"/>
                <a:cs typeface="Arial" panose="020B0604020202020204" pitchFamily="34" charset="0"/>
              </a:rPr>
              <a:t>, F. J.. (1973). Graphs in Statistical Analysis. </a:t>
            </a:r>
            <a:r>
              <a:rPr lang="en-GB" sz="1051" i="1" dirty="0">
                <a:latin typeface="Arial" panose="020B0604020202020204" pitchFamily="34" charset="0"/>
                <a:cs typeface="Arial" panose="020B0604020202020204" pitchFamily="34" charset="0"/>
              </a:rPr>
              <a:t>The American Statistician</a:t>
            </a:r>
            <a:r>
              <a:rPr lang="en-GB" sz="1051" dirty="0">
                <a:latin typeface="Arial" panose="020B0604020202020204" pitchFamily="34" charset="0"/>
                <a:cs typeface="Arial" panose="020B0604020202020204" pitchFamily="34" charset="0"/>
              </a:rPr>
              <a:t>, </a:t>
            </a:r>
            <a:r>
              <a:rPr lang="en-GB" sz="1051" i="1" dirty="0">
                <a:latin typeface="Arial" panose="020B0604020202020204" pitchFamily="34" charset="0"/>
                <a:cs typeface="Arial" panose="020B0604020202020204" pitchFamily="34" charset="0"/>
              </a:rPr>
              <a:t>27</a:t>
            </a:r>
            <a:r>
              <a:rPr lang="en-GB" sz="1051" dirty="0">
                <a:latin typeface="Arial" panose="020B0604020202020204" pitchFamily="34" charset="0"/>
                <a:cs typeface="Arial" panose="020B0604020202020204" pitchFamily="34" charset="0"/>
              </a:rPr>
              <a:t>(1), 17–21. http://doi.org/10.2307/2682899</a:t>
            </a:r>
          </a:p>
        </p:txBody>
      </p:sp>
      <p:grpSp>
        <p:nvGrpSpPr>
          <p:cNvPr id="9" name="Group 8" descr="Responses">
            <a:extLst>
              <a:ext uri="{FF2B5EF4-FFF2-40B4-BE49-F238E27FC236}">
                <a16:creationId xmlns:a16="http://schemas.microsoft.com/office/drawing/2014/main" id="{D005343E-9D07-4812-86DA-265DD1720E25}"/>
              </a:ext>
            </a:extLst>
          </p:cNvPr>
          <p:cNvGrpSpPr/>
          <p:nvPr/>
        </p:nvGrpSpPr>
        <p:grpSpPr>
          <a:xfrm>
            <a:off x="10623015" y="120578"/>
            <a:ext cx="1448681" cy="463623"/>
            <a:chOff x="6175980" y="1891403"/>
            <a:chExt cx="1448681" cy="463623"/>
          </a:xfrm>
        </p:grpSpPr>
        <p:sp>
          <p:nvSpPr>
            <p:cNvPr id="11" name="Rectangle 10">
              <a:extLst>
                <a:ext uri="{FF2B5EF4-FFF2-40B4-BE49-F238E27FC236}">
                  <a16:creationId xmlns:a16="http://schemas.microsoft.com/office/drawing/2014/main" id="{1B88E63F-8372-4DE1-8DD3-5000A4BD0CB1}"/>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2" name="TextBox 11">
              <a:extLst>
                <a:ext uri="{FF2B5EF4-FFF2-40B4-BE49-F238E27FC236}">
                  <a16:creationId xmlns:a16="http://schemas.microsoft.com/office/drawing/2014/main" id="{01429E27-3991-4880-8E25-7CBE5A0D3AFC}"/>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1126709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97BF-FD30-470D-AC01-A23809F7A1A2}"/>
              </a:ext>
            </a:extLst>
          </p:cNvPr>
          <p:cNvSpPr>
            <a:spLocks noGrp="1"/>
          </p:cNvSpPr>
          <p:nvPr>
            <p:ph type="title"/>
          </p:nvPr>
        </p:nvSpPr>
        <p:spPr/>
        <p:txBody>
          <a:bodyPr/>
          <a:lstStyle/>
          <a:p>
            <a:r>
              <a:rPr lang="en-GB" dirty="0"/>
              <a:t>Our dataset has this distribution of scores</a:t>
            </a:r>
          </a:p>
        </p:txBody>
      </p:sp>
      <p:pic>
        <p:nvPicPr>
          <p:cNvPr id="21" name="Picture 20" descr="graph showing scores ranging from 0 to 10">
            <a:extLst>
              <a:ext uri="{FF2B5EF4-FFF2-40B4-BE49-F238E27FC236}">
                <a16:creationId xmlns:a16="http://schemas.microsoft.com/office/drawing/2014/main" id="{7F7CEE99-DF71-42C1-8AC5-47062883B69D}"/>
              </a:ext>
            </a:extLst>
          </p:cNvPr>
          <p:cNvPicPr>
            <a:picLocks noChangeAspect="1"/>
          </p:cNvPicPr>
          <p:nvPr/>
        </p:nvPicPr>
        <p:blipFill>
          <a:blip r:embed="rId2"/>
          <a:stretch>
            <a:fillRect/>
          </a:stretch>
        </p:blipFill>
        <p:spPr>
          <a:xfrm>
            <a:off x="1082309" y="1532509"/>
            <a:ext cx="5114223" cy="2405756"/>
          </a:xfrm>
          <a:prstGeom prst="rect">
            <a:avLst/>
          </a:prstGeom>
        </p:spPr>
      </p:pic>
      <p:sp>
        <p:nvSpPr>
          <p:cNvPr id="19" name="TextBox 18">
            <a:extLst>
              <a:ext uri="{FF2B5EF4-FFF2-40B4-BE49-F238E27FC236}">
                <a16:creationId xmlns:a16="http://schemas.microsoft.com/office/drawing/2014/main" id="{44793224-BED4-4788-809C-4C1726B7F94C}"/>
              </a:ext>
            </a:extLst>
          </p:cNvPr>
          <p:cNvSpPr txBox="1"/>
          <p:nvPr/>
        </p:nvSpPr>
        <p:spPr>
          <a:xfrm>
            <a:off x="284937" y="1669492"/>
            <a:ext cx="646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Best</a:t>
            </a:r>
          </a:p>
        </p:txBody>
      </p:sp>
      <p:sp>
        <p:nvSpPr>
          <p:cNvPr id="18" name="TextBox 17">
            <a:extLst>
              <a:ext uri="{FF2B5EF4-FFF2-40B4-BE49-F238E27FC236}">
                <a16:creationId xmlns:a16="http://schemas.microsoft.com/office/drawing/2014/main" id="{0CE2E15D-C024-4697-83A7-C27DE1382907}"/>
              </a:ext>
            </a:extLst>
          </p:cNvPr>
          <p:cNvSpPr txBox="1"/>
          <p:nvPr/>
        </p:nvSpPr>
        <p:spPr>
          <a:xfrm>
            <a:off x="284937" y="3403337"/>
            <a:ext cx="78322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Worst</a:t>
            </a:r>
          </a:p>
        </p:txBody>
      </p:sp>
      <p:pic>
        <p:nvPicPr>
          <p:cNvPr id="23" name="Picture 22" descr="In this version of the same graph the scores are arranged from lowest to highest">
            <a:extLst>
              <a:ext uri="{FF2B5EF4-FFF2-40B4-BE49-F238E27FC236}">
                <a16:creationId xmlns:a16="http://schemas.microsoft.com/office/drawing/2014/main" id="{1B9A14E1-9B1E-4F50-8D47-F97F03148439}"/>
              </a:ext>
            </a:extLst>
          </p:cNvPr>
          <p:cNvPicPr>
            <a:picLocks noChangeAspect="1"/>
          </p:cNvPicPr>
          <p:nvPr/>
        </p:nvPicPr>
        <p:blipFill>
          <a:blip r:embed="rId3"/>
          <a:stretch>
            <a:fillRect/>
          </a:stretch>
        </p:blipFill>
        <p:spPr>
          <a:xfrm>
            <a:off x="1096453" y="3938265"/>
            <a:ext cx="5235795" cy="2447166"/>
          </a:xfrm>
          <a:prstGeom prst="rect">
            <a:avLst/>
          </a:prstGeom>
        </p:spPr>
      </p:pic>
      <p:sp>
        <p:nvSpPr>
          <p:cNvPr id="10" name="TextBox 9">
            <a:extLst>
              <a:ext uri="{FF2B5EF4-FFF2-40B4-BE49-F238E27FC236}">
                <a16:creationId xmlns:a16="http://schemas.microsoft.com/office/drawing/2014/main" id="{A4010C2F-6A19-40D0-A358-F5A6BB3EBFFE}"/>
              </a:ext>
            </a:extLst>
          </p:cNvPr>
          <p:cNvSpPr txBox="1"/>
          <p:nvPr/>
        </p:nvSpPr>
        <p:spPr>
          <a:xfrm>
            <a:off x="299081" y="4171665"/>
            <a:ext cx="646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Best</a:t>
            </a:r>
          </a:p>
        </p:txBody>
      </p:sp>
      <p:sp>
        <p:nvSpPr>
          <p:cNvPr id="8" name="TextBox 7">
            <a:extLst>
              <a:ext uri="{FF2B5EF4-FFF2-40B4-BE49-F238E27FC236}">
                <a16:creationId xmlns:a16="http://schemas.microsoft.com/office/drawing/2014/main" id="{4DA628CE-4CF6-48BA-BEE4-96B54455D7B0}"/>
              </a:ext>
            </a:extLst>
          </p:cNvPr>
          <p:cNvSpPr txBox="1"/>
          <p:nvPr/>
        </p:nvSpPr>
        <p:spPr>
          <a:xfrm>
            <a:off x="299081" y="5905510"/>
            <a:ext cx="78322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Worst</a:t>
            </a:r>
          </a:p>
        </p:txBody>
      </p:sp>
      <p:sp>
        <p:nvSpPr>
          <p:cNvPr id="15" name="TextBox 14">
            <a:extLst>
              <a:ext uri="{FF2B5EF4-FFF2-40B4-BE49-F238E27FC236}">
                <a16:creationId xmlns:a16="http://schemas.microsoft.com/office/drawing/2014/main" id="{284BB74A-9ABE-49B7-BCBA-4933CA19541F}"/>
              </a:ext>
            </a:extLst>
          </p:cNvPr>
          <p:cNvSpPr txBox="1"/>
          <p:nvPr/>
        </p:nvSpPr>
        <p:spPr>
          <a:xfrm>
            <a:off x="9618768" y="4356331"/>
            <a:ext cx="2157417" cy="1938992"/>
          </a:xfrm>
          <a:prstGeom prst="rect">
            <a:avLst/>
          </a:prstGeom>
          <a:noFill/>
        </p:spPr>
        <p:txBody>
          <a:bodyPr wrap="square" rtlCol="0">
            <a:spAutoFit/>
          </a:bodyPr>
          <a:lstStyle/>
          <a:p>
            <a:pPr defTabSz="1433513">
              <a:tabLst>
                <a:tab pos="1614488" algn="dec"/>
              </a:tabLst>
            </a:pPr>
            <a:r>
              <a:rPr lang="en-GB" sz="2400" dirty="0">
                <a:latin typeface="Arial" panose="020B0604020202020204" pitchFamily="34" charset="0"/>
                <a:cs typeface="Arial" panose="020B0604020202020204" pitchFamily="34" charset="0"/>
              </a:rPr>
              <a:t>Mean: 	6.2</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Median: 	7</a:t>
            </a:r>
          </a:p>
          <a:p>
            <a:pPr defTabSz="1433513">
              <a:tabLst>
                <a:tab pos="1614488" algn="dec"/>
              </a:tabLst>
            </a:pPr>
            <a:r>
              <a:rPr lang="en-GB" sz="2400" dirty="0">
                <a:latin typeface="Arial" panose="020B0604020202020204" pitchFamily="34" charset="0"/>
                <a:cs typeface="Arial" panose="020B0604020202020204" pitchFamily="34" charset="0"/>
              </a:rPr>
              <a:t>Mode:	8</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Min:	0</a:t>
            </a:r>
          </a:p>
          <a:p>
            <a:pPr defTabSz="1433513">
              <a:tabLst>
                <a:tab pos="1614488" algn="dec"/>
              </a:tabLst>
            </a:pPr>
            <a:r>
              <a:rPr lang="en-GB" sz="2400" dirty="0">
                <a:latin typeface="Arial" panose="020B0604020202020204" pitchFamily="34" charset="0"/>
                <a:cs typeface="Arial" panose="020B0604020202020204" pitchFamily="34" charset="0"/>
              </a:rPr>
              <a:t>Max:	10</a:t>
            </a:r>
          </a:p>
        </p:txBody>
      </p:sp>
      <p:grpSp>
        <p:nvGrpSpPr>
          <p:cNvPr id="11" name="Group 10" descr="Responses">
            <a:extLst>
              <a:ext uri="{FF2B5EF4-FFF2-40B4-BE49-F238E27FC236}">
                <a16:creationId xmlns:a16="http://schemas.microsoft.com/office/drawing/2014/main" id="{06F4867A-2740-4F33-9E1B-C2EF11EB28AB}"/>
              </a:ext>
            </a:extLst>
          </p:cNvPr>
          <p:cNvGrpSpPr/>
          <p:nvPr/>
        </p:nvGrpSpPr>
        <p:grpSpPr>
          <a:xfrm>
            <a:off x="10623015" y="120578"/>
            <a:ext cx="1448681" cy="463623"/>
            <a:chOff x="6175980" y="1891403"/>
            <a:chExt cx="1448681" cy="463623"/>
          </a:xfrm>
        </p:grpSpPr>
        <p:sp>
          <p:nvSpPr>
            <p:cNvPr id="13" name="Rectangle 12">
              <a:extLst>
                <a:ext uri="{FF2B5EF4-FFF2-40B4-BE49-F238E27FC236}">
                  <a16:creationId xmlns:a16="http://schemas.microsoft.com/office/drawing/2014/main" id="{A55E8392-F54C-465C-A962-2A69C8A281F8}"/>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4" name="TextBox 13">
              <a:extLst>
                <a:ext uri="{FF2B5EF4-FFF2-40B4-BE49-F238E27FC236}">
                  <a16:creationId xmlns:a16="http://schemas.microsoft.com/office/drawing/2014/main" id="{E1397CF4-87AF-47AD-8631-7BCC67895CBE}"/>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3179750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97BF-FD30-470D-AC01-A23809F7A1A2}"/>
              </a:ext>
            </a:extLst>
          </p:cNvPr>
          <p:cNvSpPr>
            <a:spLocks noGrp="1"/>
          </p:cNvSpPr>
          <p:nvPr>
            <p:ph type="title"/>
          </p:nvPr>
        </p:nvSpPr>
        <p:spPr/>
        <p:txBody>
          <a:bodyPr/>
          <a:lstStyle/>
          <a:p>
            <a:r>
              <a:rPr lang="en-GB" dirty="0"/>
              <a:t>Grouping them a bit may help</a:t>
            </a:r>
          </a:p>
        </p:txBody>
      </p:sp>
      <p:pic>
        <p:nvPicPr>
          <p:cNvPr id="21" name="Picture 20" descr="Our original graph showing the scores in the order they were received from respondents">
            <a:extLst>
              <a:ext uri="{FF2B5EF4-FFF2-40B4-BE49-F238E27FC236}">
                <a16:creationId xmlns:a16="http://schemas.microsoft.com/office/drawing/2014/main" id="{7F7CEE99-DF71-42C1-8AC5-47062883B69D}"/>
              </a:ext>
            </a:extLst>
          </p:cNvPr>
          <p:cNvPicPr>
            <a:picLocks noChangeAspect="1"/>
          </p:cNvPicPr>
          <p:nvPr/>
        </p:nvPicPr>
        <p:blipFill>
          <a:blip r:embed="rId2"/>
          <a:stretch>
            <a:fillRect/>
          </a:stretch>
        </p:blipFill>
        <p:spPr>
          <a:xfrm>
            <a:off x="1082309" y="1532509"/>
            <a:ext cx="5114223" cy="2405756"/>
          </a:xfrm>
          <a:prstGeom prst="rect">
            <a:avLst/>
          </a:prstGeom>
        </p:spPr>
      </p:pic>
      <p:sp>
        <p:nvSpPr>
          <p:cNvPr id="19" name="TextBox 18">
            <a:extLst>
              <a:ext uri="{FF2B5EF4-FFF2-40B4-BE49-F238E27FC236}">
                <a16:creationId xmlns:a16="http://schemas.microsoft.com/office/drawing/2014/main" id="{44793224-BED4-4788-809C-4C1726B7F94C}"/>
              </a:ext>
            </a:extLst>
          </p:cNvPr>
          <p:cNvSpPr txBox="1"/>
          <p:nvPr/>
        </p:nvSpPr>
        <p:spPr>
          <a:xfrm>
            <a:off x="284937" y="1669492"/>
            <a:ext cx="646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Best</a:t>
            </a:r>
          </a:p>
        </p:txBody>
      </p:sp>
      <p:sp>
        <p:nvSpPr>
          <p:cNvPr id="18" name="TextBox 17">
            <a:extLst>
              <a:ext uri="{FF2B5EF4-FFF2-40B4-BE49-F238E27FC236}">
                <a16:creationId xmlns:a16="http://schemas.microsoft.com/office/drawing/2014/main" id="{0CE2E15D-C024-4697-83A7-C27DE1382907}"/>
              </a:ext>
            </a:extLst>
          </p:cNvPr>
          <p:cNvSpPr txBox="1"/>
          <p:nvPr/>
        </p:nvSpPr>
        <p:spPr>
          <a:xfrm>
            <a:off x="284937" y="3403337"/>
            <a:ext cx="78322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Worst</a:t>
            </a:r>
          </a:p>
        </p:txBody>
      </p:sp>
      <p:pic>
        <p:nvPicPr>
          <p:cNvPr id="23" name="Picture 22" descr="Same data expressed in a graph from lowest to highest score">
            <a:extLst>
              <a:ext uri="{FF2B5EF4-FFF2-40B4-BE49-F238E27FC236}">
                <a16:creationId xmlns:a16="http://schemas.microsoft.com/office/drawing/2014/main" id="{1B9A14E1-9B1E-4F50-8D47-F97F03148439}"/>
              </a:ext>
            </a:extLst>
          </p:cNvPr>
          <p:cNvPicPr>
            <a:picLocks noChangeAspect="1"/>
          </p:cNvPicPr>
          <p:nvPr/>
        </p:nvPicPr>
        <p:blipFill>
          <a:blip r:embed="rId3"/>
          <a:stretch>
            <a:fillRect/>
          </a:stretch>
        </p:blipFill>
        <p:spPr>
          <a:xfrm>
            <a:off x="1096453" y="3938265"/>
            <a:ext cx="5235795" cy="2447166"/>
          </a:xfrm>
          <a:prstGeom prst="rect">
            <a:avLst/>
          </a:prstGeom>
        </p:spPr>
      </p:pic>
      <p:sp>
        <p:nvSpPr>
          <p:cNvPr id="10" name="TextBox 9">
            <a:extLst>
              <a:ext uri="{FF2B5EF4-FFF2-40B4-BE49-F238E27FC236}">
                <a16:creationId xmlns:a16="http://schemas.microsoft.com/office/drawing/2014/main" id="{A4010C2F-6A19-40D0-A358-F5A6BB3EBFFE}"/>
              </a:ext>
            </a:extLst>
          </p:cNvPr>
          <p:cNvSpPr txBox="1"/>
          <p:nvPr/>
        </p:nvSpPr>
        <p:spPr>
          <a:xfrm>
            <a:off x="299081" y="4171665"/>
            <a:ext cx="646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Best</a:t>
            </a:r>
          </a:p>
        </p:txBody>
      </p:sp>
      <p:sp>
        <p:nvSpPr>
          <p:cNvPr id="8" name="TextBox 7">
            <a:extLst>
              <a:ext uri="{FF2B5EF4-FFF2-40B4-BE49-F238E27FC236}">
                <a16:creationId xmlns:a16="http://schemas.microsoft.com/office/drawing/2014/main" id="{4DA628CE-4CF6-48BA-BEE4-96B54455D7B0}"/>
              </a:ext>
            </a:extLst>
          </p:cNvPr>
          <p:cNvSpPr txBox="1"/>
          <p:nvPr/>
        </p:nvSpPr>
        <p:spPr>
          <a:xfrm>
            <a:off x="299081" y="5905510"/>
            <a:ext cx="783228"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Worst</a:t>
            </a:r>
          </a:p>
        </p:txBody>
      </p:sp>
      <p:pic>
        <p:nvPicPr>
          <p:cNvPr id="28" name="Picture 27" descr="In this graph the data is arranged to show how many people scored the process for each number. ">
            <a:extLst>
              <a:ext uri="{FF2B5EF4-FFF2-40B4-BE49-F238E27FC236}">
                <a16:creationId xmlns:a16="http://schemas.microsoft.com/office/drawing/2014/main" id="{364AC3DF-F497-4C5D-A948-D42FA51FE99D}"/>
              </a:ext>
            </a:extLst>
          </p:cNvPr>
          <p:cNvPicPr>
            <a:picLocks noChangeAspect="1"/>
          </p:cNvPicPr>
          <p:nvPr/>
        </p:nvPicPr>
        <p:blipFill>
          <a:blip r:embed="rId4"/>
          <a:stretch>
            <a:fillRect/>
          </a:stretch>
        </p:blipFill>
        <p:spPr>
          <a:xfrm>
            <a:off x="6896800" y="1669492"/>
            <a:ext cx="4580952" cy="2152381"/>
          </a:xfrm>
          <a:prstGeom prst="rect">
            <a:avLst/>
          </a:prstGeom>
        </p:spPr>
      </p:pic>
      <p:graphicFrame>
        <p:nvGraphicFramePr>
          <p:cNvPr id="24" name="Table 23">
            <a:extLst>
              <a:ext uri="{FF2B5EF4-FFF2-40B4-BE49-F238E27FC236}">
                <a16:creationId xmlns:a16="http://schemas.microsoft.com/office/drawing/2014/main" id="{DF693B6D-FA78-447C-8263-EE38928A59BE}"/>
              </a:ext>
            </a:extLst>
          </p:cNvPr>
          <p:cNvGraphicFramePr>
            <a:graphicFrameLocks noGrp="1"/>
          </p:cNvGraphicFramePr>
          <p:nvPr/>
        </p:nvGraphicFramePr>
        <p:xfrm>
          <a:off x="6896800" y="3938265"/>
          <a:ext cx="2157417" cy="2674620"/>
        </p:xfrm>
        <a:graphic>
          <a:graphicData uri="http://schemas.openxmlformats.org/drawingml/2006/table">
            <a:tbl>
              <a:tblPr>
                <a:tableStyleId>{5C22544A-7EE6-4342-B048-85BDC9FD1C3A}</a:tableStyleId>
              </a:tblPr>
              <a:tblGrid>
                <a:gridCol w="1040991">
                  <a:extLst>
                    <a:ext uri="{9D8B030D-6E8A-4147-A177-3AD203B41FA5}">
                      <a16:colId xmlns:a16="http://schemas.microsoft.com/office/drawing/2014/main" val="1161925058"/>
                    </a:ext>
                  </a:extLst>
                </a:gridCol>
                <a:gridCol w="1116426">
                  <a:extLst>
                    <a:ext uri="{9D8B030D-6E8A-4147-A177-3AD203B41FA5}">
                      <a16:colId xmlns:a16="http://schemas.microsoft.com/office/drawing/2014/main" val="2978774168"/>
                    </a:ext>
                  </a:extLst>
                </a:gridCol>
              </a:tblGrid>
              <a:tr h="200025">
                <a:tc>
                  <a:txBody>
                    <a:bodyPr/>
                    <a:lstStyle/>
                    <a:p>
                      <a:pPr algn="r" fontAlgn="b"/>
                      <a:r>
                        <a:rPr lang="en-GB" sz="1400" b="0" i="0" u="none" strike="noStrike" dirty="0">
                          <a:solidFill>
                            <a:srgbClr val="000000"/>
                          </a:solidFill>
                          <a:effectLst/>
                          <a:latin typeface="Arial" panose="020B0604020202020204" pitchFamily="34" charset="0"/>
                          <a:cs typeface="Arial" panose="020B0604020202020204" pitchFamily="34" charset="0"/>
                        </a:rPr>
                        <a:t>Score</a:t>
                      </a:r>
                    </a:p>
                  </a:txBody>
                  <a:tcPr marL="9525" marR="9525" marT="9525" marB="0" anchor="b"/>
                </a:tc>
                <a:tc>
                  <a:txBody>
                    <a:bodyPr/>
                    <a:lstStyle/>
                    <a:p>
                      <a:pPr algn="r" fontAlgn="b"/>
                      <a:r>
                        <a:rPr lang="en-GB" sz="1400" b="0" i="0" u="none" strike="noStrike" dirty="0">
                          <a:solidFill>
                            <a:srgbClr val="000000"/>
                          </a:solidFill>
                          <a:effectLst/>
                          <a:latin typeface="Arial" panose="020B0604020202020204" pitchFamily="34" charset="0"/>
                          <a:cs typeface="Arial" panose="020B0604020202020204" pitchFamily="34" charset="0"/>
                        </a:rPr>
                        <a:t>Respondents</a:t>
                      </a:r>
                    </a:p>
                  </a:txBody>
                  <a:tcPr marL="9525" marR="9525" marT="9525" marB="0" anchor="b"/>
                </a:tc>
                <a:extLst>
                  <a:ext uri="{0D108BD9-81ED-4DB2-BD59-A6C34878D82A}">
                    <a16:rowId xmlns:a16="http://schemas.microsoft.com/office/drawing/2014/main" val="1519247959"/>
                  </a:ext>
                </a:extLst>
              </a:tr>
              <a:tr h="200025">
                <a:tc>
                  <a:txBody>
                    <a:bodyPr/>
                    <a:lstStyle/>
                    <a:p>
                      <a:pPr algn="r" fontAlgn="b"/>
                      <a:r>
                        <a:rPr lang="en-GB" sz="1400" u="none" strike="noStrike" dirty="0">
                          <a:effectLst/>
                          <a:latin typeface="Arial" panose="020B0604020202020204" pitchFamily="34" charset="0"/>
                          <a:cs typeface="Arial" panose="020B0604020202020204" pitchFamily="34" charset="0"/>
                        </a:rPr>
                        <a:t>0</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400" u="none" strike="noStrike" dirty="0">
                          <a:effectLst/>
                          <a:latin typeface="Arial" panose="020B0604020202020204" pitchFamily="34" charset="0"/>
                          <a:cs typeface="Arial" panose="020B0604020202020204" pitchFamily="34" charset="0"/>
                        </a:rPr>
                        <a:t>2</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851798203"/>
                  </a:ext>
                </a:extLst>
              </a:tr>
              <a:tr h="200025">
                <a:tc>
                  <a:txBody>
                    <a:bodyPr/>
                    <a:lstStyle/>
                    <a:p>
                      <a:pPr algn="r" fontAlgn="b"/>
                      <a:r>
                        <a:rPr lang="en-GB" sz="1400" u="none" strike="noStrike">
                          <a:effectLst/>
                          <a:latin typeface="Arial" panose="020B0604020202020204" pitchFamily="34" charset="0"/>
                          <a:cs typeface="Arial" panose="020B0604020202020204" pitchFamily="34" charset="0"/>
                        </a:rPr>
                        <a:t>1</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400" u="none" strike="noStrike" dirty="0">
                          <a:effectLst/>
                          <a:latin typeface="Arial" panose="020B0604020202020204" pitchFamily="34" charset="0"/>
                          <a:cs typeface="Arial" panose="020B0604020202020204" pitchFamily="34" charset="0"/>
                        </a:rPr>
                        <a:t>1</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866431524"/>
                  </a:ext>
                </a:extLst>
              </a:tr>
              <a:tr h="200025">
                <a:tc>
                  <a:txBody>
                    <a:bodyPr/>
                    <a:lstStyle/>
                    <a:p>
                      <a:pPr algn="r" fontAlgn="b"/>
                      <a:r>
                        <a:rPr lang="en-GB" sz="1400" u="none" strike="noStrike">
                          <a:effectLst/>
                          <a:latin typeface="Arial" panose="020B0604020202020204" pitchFamily="34" charset="0"/>
                          <a:cs typeface="Arial" panose="020B0604020202020204" pitchFamily="34" charset="0"/>
                        </a:rPr>
                        <a:t>4</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400" u="none" strike="noStrike" dirty="0">
                          <a:effectLst/>
                          <a:latin typeface="Arial" panose="020B0604020202020204" pitchFamily="34" charset="0"/>
                          <a:cs typeface="Arial" panose="020B0604020202020204" pitchFamily="34" charset="0"/>
                        </a:rPr>
                        <a:t>1</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990143066"/>
                  </a:ext>
                </a:extLst>
              </a:tr>
              <a:tr h="200025">
                <a:tc>
                  <a:txBody>
                    <a:bodyPr/>
                    <a:lstStyle/>
                    <a:p>
                      <a:pPr algn="r" fontAlgn="b"/>
                      <a:r>
                        <a:rPr lang="en-GB" sz="1400" u="none" strike="noStrike">
                          <a:effectLst/>
                          <a:latin typeface="Arial" panose="020B0604020202020204" pitchFamily="34" charset="0"/>
                          <a:cs typeface="Arial" panose="020B0604020202020204" pitchFamily="34" charset="0"/>
                        </a:rPr>
                        <a:t>5</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400" u="none" strike="noStrike" dirty="0">
                          <a:effectLst/>
                          <a:latin typeface="Arial" panose="020B0604020202020204" pitchFamily="34" charset="0"/>
                          <a:cs typeface="Arial" panose="020B0604020202020204" pitchFamily="34" charset="0"/>
                        </a:rPr>
                        <a:t>6</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600908920"/>
                  </a:ext>
                </a:extLst>
              </a:tr>
              <a:tr h="200025">
                <a:tc>
                  <a:txBody>
                    <a:bodyPr/>
                    <a:lstStyle/>
                    <a:p>
                      <a:pPr algn="r" fontAlgn="b"/>
                      <a:r>
                        <a:rPr lang="en-GB" sz="1400" u="none" strike="noStrike">
                          <a:effectLst/>
                          <a:latin typeface="Arial" panose="020B0604020202020204" pitchFamily="34" charset="0"/>
                          <a:cs typeface="Arial" panose="020B0604020202020204" pitchFamily="34" charset="0"/>
                        </a:rPr>
                        <a:t>6</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400" u="none" strike="noStrike" dirty="0">
                          <a:effectLst/>
                          <a:latin typeface="Arial" panose="020B0604020202020204" pitchFamily="34" charset="0"/>
                          <a:cs typeface="Arial" panose="020B0604020202020204" pitchFamily="34" charset="0"/>
                        </a:rPr>
                        <a:t>3</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951772824"/>
                  </a:ext>
                </a:extLst>
              </a:tr>
              <a:tr h="200025">
                <a:tc>
                  <a:txBody>
                    <a:bodyPr/>
                    <a:lstStyle/>
                    <a:p>
                      <a:pPr algn="r" fontAlgn="b"/>
                      <a:r>
                        <a:rPr lang="en-GB" sz="1400" u="none" strike="noStrike">
                          <a:effectLst/>
                          <a:latin typeface="Arial" panose="020B0604020202020204" pitchFamily="34" charset="0"/>
                          <a:cs typeface="Arial" panose="020B0604020202020204" pitchFamily="34" charset="0"/>
                        </a:rPr>
                        <a:t>7</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400" u="none" strike="noStrike" dirty="0">
                          <a:effectLst/>
                          <a:latin typeface="Arial" panose="020B0604020202020204" pitchFamily="34" charset="0"/>
                          <a:cs typeface="Arial" panose="020B0604020202020204" pitchFamily="34" charset="0"/>
                        </a:rPr>
                        <a:t>5</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853862336"/>
                  </a:ext>
                </a:extLst>
              </a:tr>
              <a:tr h="200025">
                <a:tc>
                  <a:txBody>
                    <a:bodyPr/>
                    <a:lstStyle/>
                    <a:p>
                      <a:pPr algn="r" fontAlgn="b"/>
                      <a:r>
                        <a:rPr lang="en-GB" sz="1400" u="none" strike="noStrike">
                          <a:effectLst/>
                          <a:latin typeface="Arial" panose="020B0604020202020204" pitchFamily="34" charset="0"/>
                          <a:cs typeface="Arial" panose="020B0604020202020204" pitchFamily="34" charset="0"/>
                        </a:rPr>
                        <a:t>8</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400" u="none" strike="noStrike" dirty="0">
                          <a:effectLst/>
                          <a:latin typeface="Arial" panose="020B0604020202020204" pitchFamily="34" charset="0"/>
                          <a:cs typeface="Arial" panose="020B0604020202020204" pitchFamily="34" charset="0"/>
                        </a:rPr>
                        <a:t>8</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08392132"/>
                  </a:ext>
                </a:extLst>
              </a:tr>
              <a:tr h="200025">
                <a:tc>
                  <a:txBody>
                    <a:bodyPr/>
                    <a:lstStyle/>
                    <a:p>
                      <a:pPr algn="r" fontAlgn="b"/>
                      <a:r>
                        <a:rPr lang="en-GB" sz="1400" u="none" strike="noStrike">
                          <a:effectLst/>
                          <a:latin typeface="Arial" panose="020B0604020202020204" pitchFamily="34" charset="0"/>
                          <a:cs typeface="Arial" panose="020B0604020202020204" pitchFamily="34" charset="0"/>
                        </a:rPr>
                        <a:t>9</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400" u="none" strike="noStrike" dirty="0">
                          <a:effectLst/>
                          <a:latin typeface="Arial" panose="020B0604020202020204" pitchFamily="34" charset="0"/>
                          <a:cs typeface="Arial" panose="020B0604020202020204" pitchFamily="34" charset="0"/>
                        </a:rPr>
                        <a:t>1</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934753"/>
                  </a:ext>
                </a:extLst>
              </a:tr>
              <a:tr h="200025">
                <a:tc>
                  <a:txBody>
                    <a:bodyPr/>
                    <a:lstStyle/>
                    <a:p>
                      <a:pPr algn="r" fontAlgn="b"/>
                      <a:r>
                        <a:rPr lang="en-GB" sz="1400" u="none" strike="noStrike">
                          <a:effectLst/>
                          <a:latin typeface="Arial" panose="020B0604020202020204" pitchFamily="34" charset="0"/>
                          <a:cs typeface="Arial" panose="020B0604020202020204" pitchFamily="34" charset="0"/>
                        </a:rPr>
                        <a:t>10</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400" u="none" strike="noStrike" dirty="0">
                          <a:effectLst/>
                          <a:latin typeface="Arial" panose="020B0604020202020204" pitchFamily="34" charset="0"/>
                          <a:cs typeface="Arial" panose="020B0604020202020204" pitchFamily="34" charset="0"/>
                        </a:rPr>
                        <a:t>2</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69378811"/>
                  </a:ext>
                </a:extLst>
              </a:tr>
              <a:tr h="200025">
                <a:tc>
                  <a:txBody>
                    <a:bodyPr/>
                    <a:lstStyle/>
                    <a:p>
                      <a:pPr algn="l" fontAlgn="b"/>
                      <a:r>
                        <a:rPr lang="en-GB" sz="1400" u="none" strike="noStrike">
                          <a:effectLst/>
                          <a:latin typeface="Arial" panose="020B0604020202020204" pitchFamily="34" charset="0"/>
                          <a:cs typeface="Arial" panose="020B0604020202020204" pitchFamily="34" charset="0"/>
                        </a:rPr>
                        <a:t>(no answer)</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400" u="none" strike="noStrike" dirty="0">
                          <a:effectLst/>
                          <a:latin typeface="Arial" panose="020B0604020202020204" pitchFamily="34" charset="0"/>
                          <a:cs typeface="Arial" panose="020B0604020202020204" pitchFamily="34" charset="0"/>
                        </a:rPr>
                        <a:t>1</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59287367"/>
                  </a:ext>
                </a:extLst>
              </a:tr>
              <a:tr h="200025">
                <a:tc>
                  <a:txBody>
                    <a:bodyPr/>
                    <a:lstStyle/>
                    <a:p>
                      <a:pPr algn="l" fontAlgn="b"/>
                      <a:r>
                        <a:rPr lang="en-GB" sz="1400" u="none" strike="noStrike">
                          <a:effectLst/>
                          <a:latin typeface="Arial" panose="020B0604020202020204" pitchFamily="34" charset="0"/>
                          <a:cs typeface="Arial" panose="020B0604020202020204" pitchFamily="34" charset="0"/>
                        </a:rPr>
                        <a:t>Grand Total</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GB" sz="1400" u="none" strike="noStrike" dirty="0">
                          <a:effectLst/>
                          <a:latin typeface="Arial" panose="020B0604020202020204" pitchFamily="34" charset="0"/>
                          <a:cs typeface="Arial" panose="020B0604020202020204" pitchFamily="34" charset="0"/>
                        </a:rPr>
                        <a:t>30</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220518375"/>
                  </a:ext>
                </a:extLst>
              </a:tr>
            </a:tbl>
          </a:graphicData>
        </a:graphic>
      </p:graphicFrame>
      <p:sp>
        <p:nvSpPr>
          <p:cNvPr id="12" name="TextBox 11">
            <a:extLst>
              <a:ext uri="{FF2B5EF4-FFF2-40B4-BE49-F238E27FC236}">
                <a16:creationId xmlns:a16="http://schemas.microsoft.com/office/drawing/2014/main" id="{75793912-6322-4F00-BB2D-E2410B0B4FC9}"/>
              </a:ext>
            </a:extLst>
          </p:cNvPr>
          <p:cNvSpPr txBox="1"/>
          <p:nvPr/>
        </p:nvSpPr>
        <p:spPr>
          <a:xfrm>
            <a:off x="9618768" y="4356331"/>
            <a:ext cx="2157417" cy="1938992"/>
          </a:xfrm>
          <a:prstGeom prst="rect">
            <a:avLst/>
          </a:prstGeom>
          <a:noFill/>
        </p:spPr>
        <p:txBody>
          <a:bodyPr wrap="square" rtlCol="0">
            <a:spAutoFit/>
          </a:bodyPr>
          <a:lstStyle/>
          <a:p>
            <a:pPr defTabSz="1433513">
              <a:tabLst>
                <a:tab pos="1614488" algn="dec"/>
              </a:tabLst>
            </a:pPr>
            <a:r>
              <a:rPr lang="en-GB" sz="2400" dirty="0">
                <a:latin typeface="Arial" panose="020B0604020202020204" pitchFamily="34" charset="0"/>
                <a:cs typeface="Arial" panose="020B0604020202020204" pitchFamily="34" charset="0"/>
              </a:rPr>
              <a:t>Mean: 	6.2</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Median: 	7</a:t>
            </a:r>
          </a:p>
          <a:p>
            <a:pPr defTabSz="1433513">
              <a:tabLst>
                <a:tab pos="1614488" algn="dec"/>
              </a:tabLst>
            </a:pPr>
            <a:r>
              <a:rPr lang="en-GB" sz="2400" dirty="0">
                <a:latin typeface="Arial" panose="020B0604020202020204" pitchFamily="34" charset="0"/>
                <a:cs typeface="Arial" panose="020B0604020202020204" pitchFamily="34" charset="0"/>
              </a:rPr>
              <a:t>Mode:	8</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Min:	0</a:t>
            </a:r>
          </a:p>
          <a:p>
            <a:pPr defTabSz="1433513">
              <a:tabLst>
                <a:tab pos="1614488" algn="dec"/>
              </a:tabLst>
            </a:pPr>
            <a:r>
              <a:rPr lang="en-GB" sz="2400" dirty="0">
                <a:latin typeface="Arial" panose="020B0604020202020204" pitchFamily="34" charset="0"/>
                <a:cs typeface="Arial" panose="020B0604020202020204" pitchFamily="34" charset="0"/>
              </a:rPr>
              <a:t>Max:	10</a:t>
            </a:r>
          </a:p>
        </p:txBody>
      </p:sp>
      <p:grpSp>
        <p:nvGrpSpPr>
          <p:cNvPr id="11" name="Group 10" descr="Responses">
            <a:extLst>
              <a:ext uri="{FF2B5EF4-FFF2-40B4-BE49-F238E27FC236}">
                <a16:creationId xmlns:a16="http://schemas.microsoft.com/office/drawing/2014/main" id="{06F4867A-2740-4F33-9E1B-C2EF11EB28AB}"/>
              </a:ext>
            </a:extLst>
          </p:cNvPr>
          <p:cNvGrpSpPr/>
          <p:nvPr/>
        </p:nvGrpSpPr>
        <p:grpSpPr>
          <a:xfrm>
            <a:off x="10623015" y="120578"/>
            <a:ext cx="1448681" cy="463623"/>
            <a:chOff x="6175980" y="1891403"/>
            <a:chExt cx="1448681" cy="463623"/>
          </a:xfrm>
        </p:grpSpPr>
        <p:sp>
          <p:nvSpPr>
            <p:cNvPr id="13" name="Rectangle 12">
              <a:extLst>
                <a:ext uri="{FF2B5EF4-FFF2-40B4-BE49-F238E27FC236}">
                  <a16:creationId xmlns:a16="http://schemas.microsoft.com/office/drawing/2014/main" id="{A55E8392-F54C-465C-A962-2A69C8A281F8}"/>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4" name="TextBox 13">
              <a:extLst>
                <a:ext uri="{FF2B5EF4-FFF2-40B4-BE49-F238E27FC236}">
                  <a16:creationId xmlns:a16="http://schemas.microsoft.com/office/drawing/2014/main" id="{E1397CF4-87AF-47AD-8631-7BCC67895CBE}"/>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928690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F0F1E-9E89-4559-B639-3299C206E025}"/>
              </a:ext>
            </a:extLst>
          </p:cNvPr>
          <p:cNvSpPr>
            <a:spLocks noGrp="1"/>
          </p:cNvSpPr>
          <p:nvPr>
            <p:ph type="ctrTitle"/>
          </p:nvPr>
        </p:nvSpPr>
        <p:spPr/>
        <p:txBody>
          <a:bodyPr/>
          <a:lstStyle/>
          <a:p>
            <a:r>
              <a:rPr lang="en-GB" sz="6000" dirty="0"/>
              <a:t>Break</a:t>
            </a:r>
            <a:endParaRPr lang="en-GB" dirty="0"/>
          </a:p>
        </p:txBody>
      </p:sp>
    </p:spTree>
    <p:extLst>
      <p:ext uri="{BB962C8B-B14F-4D97-AF65-F5344CB8AC3E}">
        <p14:creationId xmlns:p14="http://schemas.microsoft.com/office/powerpoint/2010/main" val="312271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E941-D724-45C3-8427-6FA64778A0D2}"/>
              </a:ext>
            </a:extLst>
          </p:cNvPr>
          <p:cNvSpPr>
            <a:spLocks noGrp="1"/>
          </p:cNvSpPr>
          <p:nvPr>
            <p:ph type="ctrTitle"/>
          </p:nvPr>
        </p:nvSpPr>
        <p:spPr/>
        <p:txBody>
          <a:bodyPr/>
          <a:lstStyle/>
          <a:p>
            <a:r>
              <a:rPr lang="en-GB" sz="6000" dirty="0"/>
              <a:t>Scoring Likert items</a:t>
            </a:r>
            <a:endParaRPr lang="en-GB" dirty="0"/>
          </a:p>
        </p:txBody>
      </p:sp>
      <p:grpSp>
        <p:nvGrpSpPr>
          <p:cNvPr id="8" name="Group 7" descr="Responses">
            <a:extLst>
              <a:ext uri="{FF2B5EF4-FFF2-40B4-BE49-F238E27FC236}">
                <a16:creationId xmlns:a16="http://schemas.microsoft.com/office/drawing/2014/main" id="{2121057B-239B-4FDA-8C88-E9772ABEDB53}"/>
              </a:ext>
            </a:extLst>
          </p:cNvPr>
          <p:cNvGrpSpPr/>
          <p:nvPr/>
        </p:nvGrpSpPr>
        <p:grpSpPr>
          <a:xfrm>
            <a:off x="10623015" y="120578"/>
            <a:ext cx="1448681" cy="463623"/>
            <a:chOff x="6175980" y="1891403"/>
            <a:chExt cx="1448681" cy="463623"/>
          </a:xfrm>
        </p:grpSpPr>
        <p:sp>
          <p:nvSpPr>
            <p:cNvPr id="9" name="Rectangle 8">
              <a:extLst>
                <a:ext uri="{FF2B5EF4-FFF2-40B4-BE49-F238E27FC236}">
                  <a16:creationId xmlns:a16="http://schemas.microsoft.com/office/drawing/2014/main" id="{8D1F6DA3-5FEC-4A0D-AA11-18217E46530F}"/>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a:extLst>
                <a:ext uri="{FF2B5EF4-FFF2-40B4-BE49-F238E27FC236}">
                  <a16:creationId xmlns:a16="http://schemas.microsoft.com/office/drawing/2014/main" id="{25E4637C-9955-4A1E-8555-C462B5BEDBB7}"/>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2220309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200C-A42F-40E9-A664-DAAA2CC2807B}"/>
              </a:ext>
            </a:extLst>
          </p:cNvPr>
          <p:cNvSpPr>
            <a:spLocks noGrp="1"/>
          </p:cNvSpPr>
          <p:nvPr>
            <p:ph type="title"/>
          </p:nvPr>
        </p:nvSpPr>
        <p:spPr/>
        <p:txBody>
          <a:bodyPr/>
          <a:lstStyle/>
          <a:p>
            <a:r>
              <a:rPr lang="en-GB" dirty="0"/>
              <a:t>We get a lot of analysis challenges like this</a:t>
            </a:r>
          </a:p>
        </p:txBody>
      </p:sp>
      <p:sp>
        <p:nvSpPr>
          <p:cNvPr id="5" name="Content Placeholder 4">
            <a:extLst>
              <a:ext uri="{FF2B5EF4-FFF2-40B4-BE49-F238E27FC236}">
                <a16:creationId xmlns:a16="http://schemas.microsoft.com/office/drawing/2014/main" id="{114F38CF-6380-4D11-A922-321F8C4AA1CA}"/>
              </a:ext>
            </a:extLst>
          </p:cNvPr>
          <p:cNvSpPr txBox="1">
            <a:spLocks/>
          </p:cNvSpPr>
          <p:nvPr/>
        </p:nvSpPr>
        <p:spPr bwMode="auto">
          <a:xfrm>
            <a:off x="1453058" y="1795031"/>
            <a:ext cx="8481163" cy="441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20000"/>
              </a:lnSpc>
              <a:spcBef>
                <a:spcPct val="20000"/>
              </a:spcBef>
              <a:spcAft>
                <a:spcPct val="0"/>
              </a:spcAft>
              <a:buChar char="•"/>
              <a:defRPr sz="2400">
                <a:solidFill>
                  <a:srgbClr val="003333"/>
                </a:solidFill>
                <a:latin typeface="+mn-lt"/>
                <a:ea typeface="+mn-ea"/>
                <a:cs typeface="+mn-cs"/>
              </a:defRPr>
            </a:lvl1pPr>
            <a:lvl2pPr marL="742950" indent="-285750" algn="l" rtl="0" eaLnBrk="1" fontAlgn="base" hangingPunct="1">
              <a:spcBef>
                <a:spcPct val="20000"/>
              </a:spcBef>
              <a:spcAft>
                <a:spcPct val="0"/>
              </a:spcAft>
              <a:buChar char="–"/>
              <a:defRPr>
                <a:solidFill>
                  <a:srgbClr val="003333"/>
                </a:solidFill>
                <a:latin typeface="+mn-lt"/>
              </a:defRPr>
            </a:lvl2pPr>
            <a:lvl3pPr marL="1143000" indent="-228600" algn="l" rtl="0" eaLnBrk="1" fontAlgn="base" hangingPunct="1">
              <a:spcBef>
                <a:spcPct val="20000"/>
              </a:spcBef>
              <a:spcAft>
                <a:spcPct val="0"/>
              </a:spcAft>
              <a:buChar char="•"/>
              <a:defRPr sz="1400">
                <a:solidFill>
                  <a:srgbClr val="003333"/>
                </a:solidFill>
                <a:latin typeface="+mn-lt"/>
              </a:defRPr>
            </a:lvl3pPr>
            <a:lvl4pPr marL="1600200" indent="-228600" algn="l" rtl="0" eaLnBrk="1" fontAlgn="base" hangingPunct="1">
              <a:spcBef>
                <a:spcPct val="20000"/>
              </a:spcBef>
              <a:spcAft>
                <a:spcPct val="0"/>
              </a:spcAft>
              <a:buChar char="–"/>
              <a:defRPr sz="1200">
                <a:solidFill>
                  <a:srgbClr val="003333"/>
                </a:solidFill>
                <a:latin typeface="+mn-lt"/>
              </a:defRPr>
            </a:lvl4pPr>
            <a:lvl5pPr marL="2057400" indent="-228600" algn="l" rtl="0" eaLnBrk="1" fontAlgn="base" hangingPunct="1">
              <a:spcBef>
                <a:spcPct val="20000"/>
              </a:spcBef>
              <a:spcAft>
                <a:spcPct val="0"/>
              </a:spcAft>
              <a:buChar char="»"/>
              <a:defRPr sz="900">
                <a:solidFill>
                  <a:srgbClr val="003333"/>
                </a:solidFill>
                <a:latin typeface="+mn-lt"/>
              </a:defRPr>
            </a:lvl5pPr>
            <a:lvl6pPr marL="2514600" indent="-228600" algn="l" rtl="0" eaLnBrk="1" fontAlgn="base" hangingPunct="1">
              <a:spcBef>
                <a:spcPct val="20000"/>
              </a:spcBef>
              <a:spcAft>
                <a:spcPct val="0"/>
              </a:spcAft>
              <a:buChar char="»"/>
              <a:defRPr sz="900">
                <a:solidFill>
                  <a:srgbClr val="003333"/>
                </a:solidFill>
                <a:latin typeface="+mn-lt"/>
              </a:defRPr>
            </a:lvl6pPr>
            <a:lvl7pPr marL="2971800" indent="-228600" algn="l" rtl="0" eaLnBrk="1" fontAlgn="base" hangingPunct="1">
              <a:spcBef>
                <a:spcPct val="20000"/>
              </a:spcBef>
              <a:spcAft>
                <a:spcPct val="0"/>
              </a:spcAft>
              <a:buChar char="»"/>
              <a:defRPr sz="900">
                <a:solidFill>
                  <a:srgbClr val="003333"/>
                </a:solidFill>
                <a:latin typeface="+mn-lt"/>
              </a:defRPr>
            </a:lvl7pPr>
            <a:lvl8pPr marL="3429000" indent="-228600" algn="l" rtl="0" eaLnBrk="1" fontAlgn="base" hangingPunct="1">
              <a:spcBef>
                <a:spcPct val="20000"/>
              </a:spcBef>
              <a:spcAft>
                <a:spcPct val="0"/>
              </a:spcAft>
              <a:buChar char="»"/>
              <a:defRPr sz="900">
                <a:solidFill>
                  <a:srgbClr val="003333"/>
                </a:solidFill>
                <a:latin typeface="+mn-lt"/>
              </a:defRPr>
            </a:lvl8pPr>
            <a:lvl9pPr marL="3886200" indent="-228600" algn="l" rtl="0" eaLnBrk="1" fontAlgn="base" hangingPunct="1">
              <a:spcBef>
                <a:spcPct val="20000"/>
              </a:spcBef>
              <a:spcAft>
                <a:spcPct val="0"/>
              </a:spcAft>
              <a:buChar char="»"/>
              <a:defRPr sz="900">
                <a:solidFill>
                  <a:srgbClr val="003333"/>
                </a:solidFill>
                <a:latin typeface="+mn-lt"/>
              </a:defRPr>
            </a:lvl9pPr>
          </a:lstStyle>
          <a:p>
            <a:pPr marL="0" indent="0">
              <a:lnSpc>
                <a:spcPct val="115000"/>
              </a:lnSpc>
              <a:buNone/>
            </a:pPr>
            <a:r>
              <a:rPr lang="en-US" kern="0" dirty="0">
                <a:latin typeface="Arial" panose="020B0604020202020204" pitchFamily="34" charset="0"/>
                <a:ea typeface="Times New Roman" panose="02020603050405020304" pitchFamily="18" charset="0"/>
                <a:cs typeface="Times New Roman" panose="02020603050405020304" pitchFamily="18" charset="0"/>
              </a:rPr>
              <a:t>Q4 How much did you like or dislike the application process?</a:t>
            </a:r>
          </a:p>
          <a:p>
            <a:pPr marL="0" indent="0">
              <a:lnSpc>
                <a:spcPct val="115000"/>
              </a:lnSpc>
              <a:buNone/>
            </a:pPr>
            <a:endParaRPr lang="en-GB" kern="0" dirty="0">
              <a:latin typeface="Courier New" panose="02070309020205020404" pitchFamily="49" charset="0"/>
              <a:ea typeface="Courier New" panose="02070309020205020404" pitchFamily="49" charset="0"/>
              <a:cs typeface="Courier New" panose="02070309020205020404" pitchFamily="49" charset="0"/>
            </a:endParaRPr>
          </a:p>
          <a:p>
            <a:pPr>
              <a:lnSpc>
                <a:spcPct val="115000"/>
              </a:lnSpc>
              <a:spcBef>
                <a:spcPts val="600"/>
              </a:spcBef>
              <a:spcAft>
                <a:spcPts val="0"/>
              </a:spcAft>
              <a:buClr>
                <a:srgbClr val="BFBFBF"/>
              </a:buClr>
              <a:buSzPts val="2600"/>
              <a:buFont typeface="Courier New" panose="02070309020205020404" pitchFamily="49" charset="0"/>
              <a:buChar char="o"/>
            </a:pPr>
            <a:r>
              <a:rPr lang="en-GB" kern="0" dirty="0">
                <a:latin typeface="Arial" panose="020B0604020202020204" pitchFamily="34" charset="0"/>
                <a:cs typeface="Times New Roman" panose="02020603050405020304" pitchFamily="18" charset="0"/>
              </a:rPr>
              <a:t>Strongly dislike</a:t>
            </a:r>
          </a:p>
          <a:p>
            <a:pPr>
              <a:lnSpc>
                <a:spcPct val="115000"/>
              </a:lnSpc>
              <a:spcBef>
                <a:spcPts val="600"/>
              </a:spcBef>
              <a:spcAft>
                <a:spcPts val="0"/>
              </a:spcAft>
              <a:buClr>
                <a:srgbClr val="BFBFBF"/>
              </a:buClr>
              <a:buSzPts val="2600"/>
              <a:buFont typeface="Courier New" panose="02070309020205020404" pitchFamily="49" charset="0"/>
              <a:buChar char="o"/>
            </a:pPr>
            <a:r>
              <a:rPr lang="en-GB" kern="0" dirty="0">
                <a:latin typeface="Arial" panose="020B0604020202020204" pitchFamily="34" charset="0"/>
                <a:cs typeface="Times New Roman" panose="02020603050405020304" pitchFamily="18" charset="0"/>
              </a:rPr>
              <a:t>Dislike</a:t>
            </a:r>
          </a:p>
          <a:p>
            <a:pPr>
              <a:lnSpc>
                <a:spcPct val="115000"/>
              </a:lnSpc>
              <a:spcBef>
                <a:spcPts val="600"/>
              </a:spcBef>
              <a:spcAft>
                <a:spcPts val="0"/>
              </a:spcAft>
              <a:buClr>
                <a:srgbClr val="BFBFBF"/>
              </a:buClr>
              <a:buSzPts val="2600"/>
              <a:buFont typeface="Courier New" panose="02070309020205020404" pitchFamily="49" charset="0"/>
              <a:buChar char="o"/>
            </a:pPr>
            <a:r>
              <a:rPr lang="en-GB" kern="0" dirty="0">
                <a:latin typeface="Arial" panose="020B0604020202020204" pitchFamily="34" charset="0"/>
                <a:cs typeface="Times New Roman" panose="02020603050405020304" pitchFamily="18" charset="0"/>
              </a:rPr>
              <a:t>Neither dislike nor like</a:t>
            </a:r>
          </a:p>
          <a:p>
            <a:pPr>
              <a:lnSpc>
                <a:spcPct val="115000"/>
              </a:lnSpc>
              <a:spcBef>
                <a:spcPts val="600"/>
              </a:spcBef>
              <a:spcAft>
                <a:spcPts val="0"/>
              </a:spcAft>
              <a:buClr>
                <a:srgbClr val="BFBFBF"/>
              </a:buClr>
              <a:buSzPts val="2600"/>
              <a:buFont typeface="Courier New" panose="02070309020205020404" pitchFamily="49" charset="0"/>
              <a:buChar char="o"/>
            </a:pPr>
            <a:r>
              <a:rPr lang="en-GB" kern="0" dirty="0">
                <a:latin typeface="Arial" panose="020B0604020202020204" pitchFamily="34" charset="0"/>
                <a:cs typeface="Times New Roman" panose="02020603050405020304" pitchFamily="18" charset="0"/>
              </a:rPr>
              <a:t>Like</a:t>
            </a:r>
          </a:p>
          <a:p>
            <a:pPr>
              <a:lnSpc>
                <a:spcPct val="115000"/>
              </a:lnSpc>
              <a:spcBef>
                <a:spcPts val="600"/>
              </a:spcBef>
              <a:spcAft>
                <a:spcPts val="0"/>
              </a:spcAft>
              <a:buClr>
                <a:srgbClr val="BFBFBF"/>
              </a:buClr>
              <a:buSzPts val="2600"/>
              <a:buFont typeface="Courier New" panose="02070309020205020404" pitchFamily="49" charset="0"/>
              <a:buChar char="o"/>
            </a:pPr>
            <a:r>
              <a:rPr lang="en-GB" kern="0" dirty="0">
                <a:latin typeface="Arial" panose="020B0604020202020204" pitchFamily="34" charset="0"/>
                <a:cs typeface="Times New Roman" panose="02020603050405020304" pitchFamily="18" charset="0"/>
              </a:rPr>
              <a:t>Strongly Like</a:t>
            </a:r>
          </a:p>
          <a:p>
            <a:pPr>
              <a:lnSpc>
                <a:spcPct val="115000"/>
              </a:lnSpc>
              <a:spcBef>
                <a:spcPts val="600"/>
              </a:spcBef>
              <a:spcAft>
                <a:spcPts val="0"/>
              </a:spcAft>
              <a:buClr>
                <a:srgbClr val="BFBFBF"/>
              </a:buClr>
              <a:buSzPts val="2600"/>
              <a:buFont typeface="Courier New" panose="02070309020205020404" pitchFamily="49" charset="0"/>
              <a:buChar char="o"/>
            </a:pPr>
            <a:endParaRPr lang="en-GB" sz="4400" kern="0" dirty="0">
              <a:latin typeface="Courier New" panose="02070309020205020404" pitchFamily="49" charset="0"/>
              <a:ea typeface="Courier New" panose="02070309020205020404" pitchFamily="49" charset="0"/>
              <a:cs typeface="Courier New" panose="02070309020205020404" pitchFamily="49" charset="0"/>
            </a:endParaRPr>
          </a:p>
          <a:p>
            <a:endParaRPr lang="en-GB" sz="5400" kern="0" dirty="0">
              <a:latin typeface="Arial"/>
            </a:endParaRPr>
          </a:p>
        </p:txBody>
      </p:sp>
      <p:grpSp>
        <p:nvGrpSpPr>
          <p:cNvPr id="8" name="Group 7" descr="Responses">
            <a:extLst>
              <a:ext uri="{FF2B5EF4-FFF2-40B4-BE49-F238E27FC236}">
                <a16:creationId xmlns:a16="http://schemas.microsoft.com/office/drawing/2014/main" id="{BDD7CE87-A80E-415A-9C38-01F92F62BEE6}"/>
              </a:ext>
            </a:extLst>
          </p:cNvPr>
          <p:cNvGrpSpPr/>
          <p:nvPr/>
        </p:nvGrpSpPr>
        <p:grpSpPr>
          <a:xfrm>
            <a:off x="10623015" y="120578"/>
            <a:ext cx="1448681" cy="463623"/>
            <a:chOff x="6175980" y="1891403"/>
            <a:chExt cx="1448681" cy="463623"/>
          </a:xfrm>
        </p:grpSpPr>
        <p:sp>
          <p:nvSpPr>
            <p:cNvPr id="9" name="Rectangle 8">
              <a:extLst>
                <a:ext uri="{FF2B5EF4-FFF2-40B4-BE49-F238E27FC236}">
                  <a16:creationId xmlns:a16="http://schemas.microsoft.com/office/drawing/2014/main" id="{1FFFFD02-E1F8-4F7C-A657-03B05998F1E7}"/>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a:extLst>
                <a:ext uri="{FF2B5EF4-FFF2-40B4-BE49-F238E27FC236}">
                  <a16:creationId xmlns:a16="http://schemas.microsoft.com/office/drawing/2014/main" id="{F0713C24-557C-47B0-BC37-1F67F2EDE081}"/>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1778911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Dealing with rating questions</a:t>
            </a:r>
          </a:p>
        </p:txBody>
      </p:sp>
      <p:sp>
        <p:nvSpPr>
          <p:cNvPr id="6" name="Content Placeholder 5"/>
          <p:cNvSpPr>
            <a:spLocks noGrp="1"/>
          </p:cNvSpPr>
          <p:nvPr>
            <p:ph idx="1"/>
          </p:nvPr>
        </p:nvSpPr>
        <p:spPr/>
        <p:txBody>
          <a:bodyPr>
            <a:normAutofit fontScale="77500" lnSpcReduction="20000"/>
          </a:bodyPr>
          <a:lstStyle/>
          <a:p>
            <a:r>
              <a:rPr lang="en-GB" dirty="0"/>
              <a:t>A ‘Like / Dislike’ question got these responses</a:t>
            </a:r>
          </a:p>
          <a:p>
            <a:endParaRPr lang="en-GB" dirty="0"/>
          </a:p>
          <a:p>
            <a:pPr marL="457200" lvl="1" indent="0" defTabSz="919163">
              <a:buNone/>
              <a:tabLst>
                <a:tab pos="3600000" algn="r"/>
              </a:tabLst>
            </a:pPr>
            <a:r>
              <a:rPr lang="en-GB" dirty="0"/>
              <a:t>Strongly dislike	2</a:t>
            </a:r>
          </a:p>
          <a:p>
            <a:pPr marL="457200" lvl="1" indent="0" defTabSz="919163">
              <a:buNone/>
              <a:tabLst>
                <a:tab pos="3600000" algn="r"/>
              </a:tabLst>
            </a:pPr>
            <a:r>
              <a:rPr lang="en-GB" dirty="0"/>
              <a:t>Dislike	6</a:t>
            </a:r>
          </a:p>
          <a:p>
            <a:pPr marL="457200" lvl="1" indent="0" defTabSz="919163">
              <a:buNone/>
              <a:tabLst>
                <a:tab pos="3600000" algn="r"/>
              </a:tabLst>
            </a:pPr>
            <a:r>
              <a:rPr lang="en-GB" dirty="0"/>
              <a:t>Neither dislike nor like	14</a:t>
            </a:r>
          </a:p>
          <a:p>
            <a:pPr marL="457200" lvl="1" indent="0" defTabSz="919163">
              <a:buNone/>
              <a:tabLst>
                <a:tab pos="3600000" algn="r"/>
              </a:tabLst>
            </a:pPr>
            <a:r>
              <a:rPr lang="en-GB" dirty="0"/>
              <a:t>Like	31</a:t>
            </a:r>
          </a:p>
          <a:p>
            <a:pPr marL="457200" lvl="1" indent="0" defTabSz="919163">
              <a:buNone/>
              <a:tabLst>
                <a:tab pos="3600000" algn="r"/>
              </a:tabLst>
            </a:pPr>
            <a:r>
              <a:rPr lang="en-GB" dirty="0"/>
              <a:t>Strongly like	13</a:t>
            </a:r>
          </a:p>
          <a:p>
            <a:pPr marL="457200" lvl="1" indent="0">
              <a:buNone/>
            </a:pPr>
            <a:endParaRPr lang="en-GB" dirty="0"/>
          </a:p>
          <a:p>
            <a:pPr marL="457200" lvl="1" indent="0" defTabSz="919163">
              <a:buNone/>
              <a:tabLst>
                <a:tab pos="3600000" algn="r"/>
              </a:tabLst>
            </a:pPr>
            <a:r>
              <a:rPr lang="en-GB" dirty="0"/>
              <a:t>Total responses	66</a:t>
            </a:r>
          </a:p>
          <a:p>
            <a:endParaRPr lang="en-GB" dirty="0"/>
          </a:p>
          <a:p>
            <a:pPr>
              <a:lnSpc>
                <a:spcPct val="120000"/>
              </a:lnSpc>
            </a:pPr>
            <a:r>
              <a:rPr lang="en-GB" dirty="0"/>
              <a:t>Please work out the percentage of respondents </a:t>
            </a:r>
            <a:br>
              <a:rPr lang="en-GB" dirty="0"/>
            </a:br>
            <a:r>
              <a:rPr lang="en-GB" dirty="0"/>
              <a:t>who are positive about the application process</a:t>
            </a:r>
            <a:br>
              <a:rPr lang="en-GB" dirty="0"/>
            </a:br>
            <a:r>
              <a:rPr lang="en-GB" dirty="0"/>
              <a:t>	</a:t>
            </a:r>
          </a:p>
        </p:txBody>
      </p:sp>
      <p:pic>
        <p:nvPicPr>
          <p:cNvPr id="9" name="Picture 8" descr="pencil signifying an exercise for participants to complete">
            <a:extLst>
              <a:ext uri="{FF2B5EF4-FFF2-40B4-BE49-F238E27FC236}">
                <a16:creationId xmlns:a16="http://schemas.microsoft.com/office/drawing/2014/main" id="{1C822DB6-1FA5-45CE-AB67-61F9E4B812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8279" y="4789487"/>
            <a:ext cx="1681163" cy="170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descr="Responses">
            <a:extLst>
              <a:ext uri="{FF2B5EF4-FFF2-40B4-BE49-F238E27FC236}">
                <a16:creationId xmlns:a16="http://schemas.microsoft.com/office/drawing/2014/main" id="{8A8A8F83-62D1-4CDE-BA6E-11BD3CE3B050}"/>
              </a:ext>
            </a:extLst>
          </p:cNvPr>
          <p:cNvGrpSpPr/>
          <p:nvPr/>
        </p:nvGrpSpPr>
        <p:grpSpPr>
          <a:xfrm>
            <a:off x="10623015" y="120578"/>
            <a:ext cx="1448681" cy="463623"/>
            <a:chOff x="6175980" y="1891403"/>
            <a:chExt cx="1448681" cy="463623"/>
          </a:xfrm>
        </p:grpSpPr>
        <p:sp>
          <p:nvSpPr>
            <p:cNvPr id="11" name="Rectangle 10">
              <a:extLst>
                <a:ext uri="{FF2B5EF4-FFF2-40B4-BE49-F238E27FC236}">
                  <a16:creationId xmlns:a16="http://schemas.microsoft.com/office/drawing/2014/main" id="{58CFD388-25D0-49C8-871B-266D5DC6B9CC}"/>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2" name="TextBox 11">
              <a:extLst>
                <a:ext uri="{FF2B5EF4-FFF2-40B4-BE49-F238E27FC236}">
                  <a16:creationId xmlns:a16="http://schemas.microsoft.com/office/drawing/2014/main" id="{E80F0265-A49C-4384-B0DD-08EAF9C511F9}"/>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1630340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94" y="344311"/>
            <a:ext cx="10638367" cy="1143000"/>
          </a:xfrm>
        </p:spPr>
        <p:txBody>
          <a:bodyPr>
            <a:normAutofit fontScale="90000"/>
          </a:bodyPr>
          <a:lstStyle/>
          <a:p>
            <a:r>
              <a:rPr lang="en-GB" dirty="0"/>
              <a:t>There are many ways to combine ratings into </a:t>
            </a:r>
            <a:br>
              <a:rPr lang="en-GB" dirty="0"/>
            </a:br>
            <a:r>
              <a:rPr lang="en-GB" dirty="0"/>
              <a:t>means and percentages</a:t>
            </a:r>
          </a:p>
        </p:txBody>
      </p:sp>
      <p:sp>
        <p:nvSpPr>
          <p:cNvPr id="3" name="Content Placeholder 2"/>
          <p:cNvSpPr>
            <a:spLocks noGrp="1"/>
          </p:cNvSpPr>
          <p:nvPr>
            <p:ph idx="1"/>
          </p:nvPr>
        </p:nvSpPr>
        <p:spPr/>
        <p:txBody>
          <a:bodyPr/>
          <a:lstStyle/>
          <a:p>
            <a:r>
              <a:rPr lang="en-GB" sz="1800" dirty="0"/>
              <a:t>47%		31 ticked ‘like’ so 31/66 = 47%</a:t>
            </a:r>
          </a:p>
          <a:p>
            <a:r>
              <a:rPr lang="en-GB" sz="1800" dirty="0"/>
              <a:t>67%		‘Top box’ / ‘top 2 box’ uses the positive responses (31+13) / 66 = 66.6%</a:t>
            </a:r>
          </a:p>
          <a:p>
            <a:r>
              <a:rPr lang="en-GB" sz="1800" dirty="0"/>
              <a:t>68%		‘0 to 4’ weights responses: 0%, 25%, 50%, 75%, 100%</a:t>
            </a:r>
          </a:p>
          <a:p>
            <a:r>
              <a:rPr lang="en-GB" sz="1800" dirty="0"/>
              <a:t>74%		Likert’s method ‘1 to 5’ weights responses: 1, 2, 3, 4, 5 (then divide by 5) </a:t>
            </a:r>
          </a:p>
          <a:p>
            <a:r>
              <a:rPr lang="en-GB" sz="1800" dirty="0"/>
              <a:t>36%		‘-1 to 1’ weights responses: -100%, -50%, 0, 50%, 100%</a:t>
            </a:r>
          </a:p>
        </p:txBody>
      </p:sp>
      <p:pic>
        <p:nvPicPr>
          <p:cNvPr id="5" name="Picture 4" descr="Graph with a visual representation of the data in the text abo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695" y="4001294"/>
            <a:ext cx="5276851" cy="2695575"/>
          </a:xfrm>
          <a:prstGeom prst="rect">
            <a:avLst/>
          </a:prstGeom>
        </p:spPr>
      </p:pic>
      <p:sp>
        <p:nvSpPr>
          <p:cNvPr id="6" name="TextBox 5"/>
          <p:cNvSpPr txBox="1"/>
          <p:nvPr/>
        </p:nvSpPr>
        <p:spPr>
          <a:xfrm>
            <a:off x="6096000" y="4251087"/>
            <a:ext cx="646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67%</a:t>
            </a:r>
          </a:p>
        </p:txBody>
      </p:sp>
      <p:sp>
        <p:nvSpPr>
          <p:cNvPr id="12" name="TextBox 11"/>
          <p:cNvSpPr txBox="1"/>
          <p:nvPr/>
        </p:nvSpPr>
        <p:spPr>
          <a:xfrm>
            <a:off x="6742331" y="4251087"/>
            <a:ext cx="646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68%</a:t>
            </a:r>
          </a:p>
        </p:txBody>
      </p:sp>
      <p:sp>
        <p:nvSpPr>
          <p:cNvPr id="13" name="TextBox 12"/>
          <p:cNvSpPr txBox="1"/>
          <p:nvPr/>
        </p:nvSpPr>
        <p:spPr>
          <a:xfrm>
            <a:off x="7496239" y="4251087"/>
            <a:ext cx="646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74%</a:t>
            </a:r>
          </a:p>
        </p:txBody>
      </p:sp>
      <p:sp>
        <p:nvSpPr>
          <p:cNvPr id="14" name="TextBox 13"/>
          <p:cNvSpPr txBox="1"/>
          <p:nvPr/>
        </p:nvSpPr>
        <p:spPr>
          <a:xfrm>
            <a:off x="8142569" y="4251087"/>
            <a:ext cx="64633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36%</a:t>
            </a:r>
          </a:p>
        </p:txBody>
      </p:sp>
      <p:grpSp>
        <p:nvGrpSpPr>
          <p:cNvPr id="15" name="Group 14" descr="Responses">
            <a:extLst>
              <a:ext uri="{FF2B5EF4-FFF2-40B4-BE49-F238E27FC236}">
                <a16:creationId xmlns:a16="http://schemas.microsoft.com/office/drawing/2014/main" id="{44C2C47E-0555-4294-9261-0DDD4742EF87}"/>
              </a:ext>
            </a:extLst>
          </p:cNvPr>
          <p:cNvGrpSpPr/>
          <p:nvPr/>
        </p:nvGrpSpPr>
        <p:grpSpPr>
          <a:xfrm>
            <a:off x="10623015" y="120578"/>
            <a:ext cx="1448681" cy="463623"/>
            <a:chOff x="6175980" y="1891403"/>
            <a:chExt cx="1448681" cy="463623"/>
          </a:xfrm>
        </p:grpSpPr>
        <p:sp>
          <p:nvSpPr>
            <p:cNvPr id="16" name="Rectangle 15">
              <a:extLst>
                <a:ext uri="{FF2B5EF4-FFF2-40B4-BE49-F238E27FC236}">
                  <a16:creationId xmlns:a16="http://schemas.microsoft.com/office/drawing/2014/main" id="{43B100E6-B49D-4ED3-A2BD-29B7A953993D}"/>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20" name="TextBox 19">
              <a:extLst>
                <a:ext uri="{FF2B5EF4-FFF2-40B4-BE49-F238E27FC236}">
                  <a16:creationId xmlns:a16="http://schemas.microsoft.com/office/drawing/2014/main" id="{F6F1EF62-3CE3-495E-A948-4EC0E016E41E}"/>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3121143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 Promoter Score</a:t>
            </a:r>
            <a:r>
              <a:rPr lang="en-GB" baseline="30000" dirty="0"/>
              <a:t>®</a:t>
            </a:r>
            <a:r>
              <a:rPr lang="en-GB" dirty="0"/>
              <a:t> </a:t>
            </a:r>
            <a:br>
              <a:rPr lang="en-GB" dirty="0"/>
            </a:br>
            <a:r>
              <a:rPr lang="en-GB" dirty="0"/>
              <a:t>has a special analysis method</a:t>
            </a:r>
          </a:p>
        </p:txBody>
      </p:sp>
      <p:pic>
        <p:nvPicPr>
          <p:cNvPr id="5" name="Content Placeholder 4" descr="Net Promoter Score calculation: &#10;People who choose 9 or 10 count as 'promoters'&#10;Ignore people who chose 7 or 8&#10;People who choose 6 or below count as 'detractors'&#10;Subtract the number of detractors from the number of prompters.&#10;Report the number as a percentage of all responden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366" y="2424491"/>
            <a:ext cx="9933396" cy="2452308"/>
          </a:xfrm>
        </p:spPr>
      </p:pic>
      <p:sp>
        <p:nvSpPr>
          <p:cNvPr id="6" name="TextBox 5"/>
          <p:cNvSpPr txBox="1"/>
          <p:nvPr/>
        </p:nvSpPr>
        <p:spPr>
          <a:xfrm>
            <a:off x="6317115" y="6399531"/>
            <a:ext cx="3542060"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Image credit: https://www.netpromoter.com/know/</a:t>
            </a:r>
          </a:p>
        </p:txBody>
      </p:sp>
      <p:grpSp>
        <p:nvGrpSpPr>
          <p:cNvPr id="10" name="Group 9" descr="Responses">
            <a:extLst>
              <a:ext uri="{FF2B5EF4-FFF2-40B4-BE49-F238E27FC236}">
                <a16:creationId xmlns:a16="http://schemas.microsoft.com/office/drawing/2014/main" id="{EED2EA7B-9558-4A6F-ABCA-736B075E9A1F}"/>
              </a:ext>
            </a:extLst>
          </p:cNvPr>
          <p:cNvGrpSpPr/>
          <p:nvPr/>
        </p:nvGrpSpPr>
        <p:grpSpPr>
          <a:xfrm>
            <a:off x="10623015" y="120578"/>
            <a:ext cx="1448681" cy="463623"/>
            <a:chOff x="6175980" y="1891403"/>
            <a:chExt cx="1448681" cy="463623"/>
          </a:xfrm>
        </p:grpSpPr>
        <p:sp>
          <p:nvSpPr>
            <p:cNvPr id="11" name="Rectangle 10">
              <a:extLst>
                <a:ext uri="{FF2B5EF4-FFF2-40B4-BE49-F238E27FC236}">
                  <a16:creationId xmlns:a16="http://schemas.microsoft.com/office/drawing/2014/main" id="{11C7543D-C5D0-4051-A402-A6EFA2D575F8}"/>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2" name="TextBox 11">
              <a:extLst>
                <a:ext uri="{FF2B5EF4-FFF2-40B4-BE49-F238E27FC236}">
                  <a16:creationId xmlns:a16="http://schemas.microsoft.com/office/drawing/2014/main" id="{61EC1AE0-B338-4B83-810D-4865BBC3C600}"/>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440167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715E65-EDC2-4CCD-B243-4F70E7BA6F53}"/>
              </a:ext>
            </a:extLst>
          </p:cNvPr>
          <p:cNvSpPr>
            <a:spLocks noGrp="1"/>
          </p:cNvSpPr>
          <p:nvPr>
            <p:ph type="body" sz="half" idx="2"/>
          </p:nvPr>
        </p:nvSpPr>
        <p:spPr/>
        <p:txBody>
          <a:bodyPr/>
          <a:lstStyle/>
          <a:p>
            <a:r>
              <a:rPr lang="en-GB" dirty="0"/>
              <a:t>Takeaway</a:t>
            </a:r>
          </a:p>
        </p:txBody>
      </p:sp>
      <p:sp>
        <p:nvSpPr>
          <p:cNvPr id="2" name="Content Placeholder 1">
            <a:extLst>
              <a:ext uri="{FF2B5EF4-FFF2-40B4-BE49-F238E27FC236}">
                <a16:creationId xmlns:a16="http://schemas.microsoft.com/office/drawing/2014/main" id="{2FFCA599-4909-4C0E-B4AD-7CBD2BFC186F}"/>
              </a:ext>
            </a:extLst>
          </p:cNvPr>
          <p:cNvSpPr>
            <a:spLocks noGrp="1"/>
          </p:cNvSpPr>
          <p:nvPr>
            <p:ph idx="1"/>
          </p:nvPr>
        </p:nvSpPr>
        <p:spPr>
          <a:xfrm>
            <a:off x="4766734" y="942109"/>
            <a:ext cx="6002866" cy="5184056"/>
          </a:xfrm>
        </p:spPr>
        <p:txBody>
          <a:bodyPr/>
          <a:lstStyle/>
          <a:p>
            <a:r>
              <a:rPr lang="en-GB" dirty="0"/>
              <a:t>Decide on how you will calculate the number(s) in the result BEFORE </a:t>
            </a:r>
            <a:br>
              <a:rPr lang="en-GB" dirty="0"/>
            </a:br>
            <a:r>
              <a:rPr lang="en-GB" dirty="0"/>
              <a:t>you collect the data</a:t>
            </a:r>
          </a:p>
        </p:txBody>
      </p:sp>
      <p:grpSp>
        <p:nvGrpSpPr>
          <p:cNvPr id="7" name="Group 6" descr="Responses">
            <a:extLst>
              <a:ext uri="{FF2B5EF4-FFF2-40B4-BE49-F238E27FC236}">
                <a16:creationId xmlns:a16="http://schemas.microsoft.com/office/drawing/2014/main" id="{9890BF04-D061-4710-972A-4546905055F2}"/>
              </a:ext>
            </a:extLst>
          </p:cNvPr>
          <p:cNvGrpSpPr/>
          <p:nvPr/>
        </p:nvGrpSpPr>
        <p:grpSpPr>
          <a:xfrm>
            <a:off x="10623015" y="120578"/>
            <a:ext cx="1448681" cy="463623"/>
            <a:chOff x="6175980" y="1891403"/>
            <a:chExt cx="1448681" cy="463623"/>
          </a:xfrm>
        </p:grpSpPr>
        <p:sp>
          <p:nvSpPr>
            <p:cNvPr id="8" name="Rectangle 7">
              <a:extLst>
                <a:ext uri="{FF2B5EF4-FFF2-40B4-BE49-F238E27FC236}">
                  <a16:creationId xmlns:a16="http://schemas.microsoft.com/office/drawing/2014/main" id="{6B93933C-1FDA-4208-AF3C-DDBAE2EEEF5F}"/>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9" name="TextBox 8">
              <a:extLst>
                <a:ext uri="{FF2B5EF4-FFF2-40B4-BE49-F238E27FC236}">
                  <a16:creationId xmlns:a16="http://schemas.microsoft.com/office/drawing/2014/main" id="{8F347F31-A842-46E5-B0C7-C2D217CB2A94}"/>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387241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a:t>Today we work with answers</a:t>
            </a:r>
            <a:endParaRPr lang="en-GB" dirty="0"/>
          </a:p>
        </p:txBody>
      </p:sp>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3" y="1838112"/>
            <a:ext cx="11609467" cy="1558838"/>
            <a:chOff x="303550" y="1378584"/>
            <a:chExt cx="8707100" cy="1169128"/>
          </a:xfrm>
        </p:grpSpPr>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464030"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442848" y="1378585"/>
              <a:ext cx="1137353" cy="347717"/>
              <a:chOff x="4550651" y="1891403"/>
              <a:chExt cx="1448681" cy="463623"/>
            </a:xfrm>
          </p:grpSpPr>
          <p:sp>
            <p:nvSpPr>
              <p:cNvPr id="19" name="Rectangle 18"/>
              <p:cNvSpPr/>
              <p:nvPr/>
            </p:nvSpPr>
            <p:spPr>
              <a:xfrm>
                <a:off x="4550651"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575822"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3"/>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grpSp>
      <p:sp>
        <p:nvSpPr>
          <p:cNvPr id="4" name="Rectangle 3">
            <a:extLst>
              <a:ext uri="{FF2B5EF4-FFF2-40B4-BE49-F238E27FC236}">
                <a16:creationId xmlns:a16="http://schemas.microsoft.com/office/drawing/2014/main" id="{F9504141-FB03-4FBE-BD0E-004E293824D8}"/>
              </a:ext>
            </a:extLst>
          </p:cNvPr>
          <p:cNvSpPr/>
          <p:nvPr/>
        </p:nvSpPr>
        <p:spPr>
          <a:xfrm>
            <a:off x="243841" y="1678744"/>
            <a:ext cx="3613463"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TextBox 12">
            <a:extLst>
              <a:ext uri="{FF2B5EF4-FFF2-40B4-BE49-F238E27FC236}">
                <a16:creationId xmlns:a16="http://schemas.microsoft.com/office/drawing/2014/main" id="{539B4981-C8DF-4C5E-A578-C21D9A064245}"/>
              </a:ext>
            </a:extLst>
          </p:cNvPr>
          <p:cNvSpPr txBox="1"/>
          <p:nvPr/>
        </p:nvSpPr>
        <p:spPr>
          <a:xfrm>
            <a:off x="992830" y="4417750"/>
            <a:ext cx="1281120"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Monday</a:t>
            </a:r>
          </a:p>
        </p:txBody>
      </p:sp>
      <p:sp>
        <p:nvSpPr>
          <p:cNvPr id="63" name="Rectangle 62">
            <a:extLst>
              <a:ext uri="{FF2B5EF4-FFF2-40B4-BE49-F238E27FC236}">
                <a16:creationId xmlns:a16="http://schemas.microsoft.com/office/drawing/2014/main" id="{94492C5C-1BB5-4331-B6AC-1CF0C918E1FE}"/>
              </a:ext>
            </a:extLst>
          </p:cNvPr>
          <p:cNvSpPr/>
          <p:nvPr/>
        </p:nvSpPr>
        <p:spPr>
          <a:xfrm>
            <a:off x="3850493" y="1678744"/>
            <a:ext cx="5003968"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TextBox 63">
            <a:extLst>
              <a:ext uri="{FF2B5EF4-FFF2-40B4-BE49-F238E27FC236}">
                <a16:creationId xmlns:a16="http://schemas.microsoft.com/office/drawing/2014/main" id="{7F39D5D2-4781-4AC9-86F0-2641404956CE}"/>
              </a:ext>
            </a:extLst>
          </p:cNvPr>
          <p:cNvSpPr txBox="1"/>
          <p:nvPr/>
        </p:nvSpPr>
        <p:spPr>
          <a:xfrm>
            <a:off x="5082535" y="4380497"/>
            <a:ext cx="1542987"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Yesterday</a:t>
            </a:r>
          </a:p>
        </p:txBody>
      </p:sp>
      <p:sp>
        <p:nvSpPr>
          <p:cNvPr id="65" name="Rectangle 64">
            <a:extLst>
              <a:ext uri="{FF2B5EF4-FFF2-40B4-BE49-F238E27FC236}">
                <a16:creationId xmlns:a16="http://schemas.microsoft.com/office/drawing/2014/main" id="{F29704D6-C450-4E64-92D5-96F883ABEFC9}"/>
              </a:ext>
            </a:extLst>
          </p:cNvPr>
          <p:cNvSpPr/>
          <p:nvPr/>
        </p:nvSpPr>
        <p:spPr>
          <a:xfrm>
            <a:off x="8853250" y="1678744"/>
            <a:ext cx="3240599"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TextBox 65">
            <a:extLst>
              <a:ext uri="{FF2B5EF4-FFF2-40B4-BE49-F238E27FC236}">
                <a16:creationId xmlns:a16="http://schemas.microsoft.com/office/drawing/2014/main" id="{A7D1099C-ECF0-4AB5-8F8D-7CE733F31CB2}"/>
              </a:ext>
            </a:extLst>
          </p:cNvPr>
          <p:cNvSpPr txBox="1"/>
          <p:nvPr/>
        </p:nvSpPr>
        <p:spPr>
          <a:xfrm>
            <a:off x="9676095" y="4360917"/>
            <a:ext cx="1721812"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Today</a:t>
            </a:r>
          </a:p>
        </p:txBody>
      </p:sp>
    </p:spTree>
    <p:extLst>
      <p:ext uri="{BB962C8B-B14F-4D97-AF65-F5344CB8AC3E}">
        <p14:creationId xmlns:p14="http://schemas.microsoft.com/office/powerpoint/2010/main" val="3445598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8DC0-19E5-402C-8915-D2F6CB41934C}"/>
              </a:ext>
            </a:extLst>
          </p:cNvPr>
          <p:cNvSpPr>
            <a:spLocks noGrp="1"/>
          </p:cNvSpPr>
          <p:nvPr>
            <p:ph type="ctrTitle"/>
          </p:nvPr>
        </p:nvSpPr>
        <p:spPr/>
        <p:txBody>
          <a:bodyPr/>
          <a:lstStyle/>
          <a:p>
            <a:r>
              <a:rPr lang="en-GB" sz="6000" dirty="0"/>
              <a:t>Dealing with open answers</a:t>
            </a:r>
            <a:endParaRPr lang="en-GB" dirty="0"/>
          </a:p>
        </p:txBody>
      </p:sp>
      <p:grpSp>
        <p:nvGrpSpPr>
          <p:cNvPr id="5" name="Group 4" descr="Responses">
            <a:extLst>
              <a:ext uri="{FF2B5EF4-FFF2-40B4-BE49-F238E27FC236}">
                <a16:creationId xmlns:a16="http://schemas.microsoft.com/office/drawing/2014/main" id="{A82A6A7A-2A1D-4064-A4B7-63715CA14494}"/>
              </a:ext>
            </a:extLst>
          </p:cNvPr>
          <p:cNvGrpSpPr/>
          <p:nvPr/>
        </p:nvGrpSpPr>
        <p:grpSpPr>
          <a:xfrm>
            <a:off x="10623015" y="120578"/>
            <a:ext cx="1448681" cy="463623"/>
            <a:chOff x="6175980" y="1891403"/>
            <a:chExt cx="1448681" cy="463623"/>
          </a:xfrm>
        </p:grpSpPr>
        <p:sp>
          <p:nvSpPr>
            <p:cNvPr id="6" name="Rectangle 5">
              <a:extLst>
                <a:ext uri="{FF2B5EF4-FFF2-40B4-BE49-F238E27FC236}">
                  <a16:creationId xmlns:a16="http://schemas.microsoft.com/office/drawing/2014/main" id="{EF2B9384-9C70-42DF-A5E1-619EADA7B961}"/>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7" name="TextBox 6">
              <a:extLst>
                <a:ext uri="{FF2B5EF4-FFF2-40B4-BE49-F238E27FC236}">
                  <a16:creationId xmlns:a16="http://schemas.microsoft.com/office/drawing/2014/main" id="{6B74C832-B1CA-4F4B-B6B4-73A2197675C6}"/>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t>Responses</a:t>
              </a:r>
            </a:p>
          </p:txBody>
        </p:sp>
      </p:grpSp>
    </p:spTree>
    <p:extLst>
      <p:ext uri="{BB962C8B-B14F-4D97-AF65-F5344CB8AC3E}">
        <p14:creationId xmlns:p14="http://schemas.microsoft.com/office/powerpoint/2010/main" val="740728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Typing in the answers is “coding”</a:t>
            </a:r>
          </a:p>
        </p:txBody>
      </p:sp>
      <p:pic>
        <p:nvPicPr>
          <p:cNvPr id="9" name="Picture 2" descr="A Census Bureau clerk tabulates data using a Hollerith Machine, engraving from around 18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130" y="1775179"/>
            <a:ext cx="4740967" cy="39508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12730" y="6402301"/>
            <a:ext cx="6539765" cy="254044"/>
          </a:xfrm>
          <a:prstGeom prst="rect">
            <a:avLst/>
          </a:prstGeom>
          <a:solidFill>
            <a:schemeClr val="bg1"/>
          </a:solidFill>
        </p:spPr>
        <p:txBody>
          <a:bodyPr wrap="square" rtlCol="0">
            <a:spAutoFit/>
          </a:bodyPr>
          <a:lstStyle/>
          <a:p>
            <a:r>
              <a:rPr lang="en-GB" sz="1051" dirty="0">
                <a:latin typeface="Arial" panose="020B0604020202020204" pitchFamily="34" charset="0"/>
                <a:cs typeface="Arial" panose="020B0604020202020204" pitchFamily="34" charset="0"/>
              </a:rPr>
              <a:t>Image credit: https://www.census.gov/history/www/census_then_now/notable_alumni/herman_hollerith.html</a:t>
            </a:r>
          </a:p>
        </p:txBody>
      </p:sp>
      <p:grpSp>
        <p:nvGrpSpPr>
          <p:cNvPr id="13" name="Group 12" descr="Responses">
            <a:extLst>
              <a:ext uri="{FF2B5EF4-FFF2-40B4-BE49-F238E27FC236}">
                <a16:creationId xmlns:a16="http://schemas.microsoft.com/office/drawing/2014/main" id="{90442E38-6E4B-418C-999E-1D61627B0A10}"/>
              </a:ext>
            </a:extLst>
          </p:cNvPr>
          <p:cNvGrpSpPr/>
          <p:nvPr/>
        </p:nvGrpSpPr>
        <p:grpSpPr>
          <a:xfrm>
            <a:off x="10623015" y="120578"/>
            <a:ext cx="1448681" cy="463623"/>
            <a:chOff x="6175980" y="1891403"/>
            <a:chExt cx="1448681" cy="463623"/>
          </a:xfrm>
        </p:grpSpPr>
        <p:sp>
          <p:nvSpPr>
            <p:cNvPr id="14" name="Rectangle 13">
              <a:extLst>
                <a:ext uri="{FF2B5EF4-FFF2-40B4-BE49-F238E27FC236}">
                  <a16:creationId xmlns:a16="http://schemas.microsoft.com/office/drawing/2014/main" id="{F7A8BA1E-2BA9-4FB6-AAA1-A74CED5FCE47}"/>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5" name="TextBox 14">
              <a:extLst>
                <a:ext uri="{FF2B5EF4-FFF2-40B4-BE49-F238E27FC236}">
                  <a16:creationId xmlns:a16="http://schemas.microsoft.com/office/drawing/2014/main" id="{4F832759-08C0-4B26-A4F2-B7838349BFE2}"/>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720259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you ask for answers, </a:t>
            </a:r>
            <a:br>
              <a:rPr lang="en-GB" dirty="0"/>
            </a:br>
            <a:r>
              <a:rPr lang="en-GB" dirty="0"/>
              <a:t>plan to read them and think about them</a:t>
            </a:r>
          </a:p>
        </p:txBody>
      </p:sp>
      <p:pic>
        <p:nvPicPr>
          <p:cNvPr id="6" name="Content Placeholder 4" descr="Screenshot of the Suttons Seeds website with a pop-up box: &quot;Help us improve. We value your opinion. What do you like about our site and what can we improve on?&quot;"/>
          <p:cNvPicPr>
            <a:picLocks noChangeAspect="1"/>
          </p:cNvPicPr>
          <p:nvPr/>
        </p:nvPicPr>
        <p:blipFill rotWithShape="1">
          <a:blip r:embed="rId2">
            <a:extLst>
              <a:ext uri="{28A0092B-C50C-407E-A947-70E740481C1C}">
                <a14:useLocalDpi xmlns:a14="http://schemas.microsoft.com/office/drawing/2010/main" val="0"/>
              </a:ext>
            </a:extLst>
          </a:blip>
          <a:srcRect b="13207"/>
          <a:stretch/>
        </p:blipFill>
        <p:spPr bwMode="auto">
          <a:xfrm>
            <a:off x="814917" y="1712382"/>
            <a:ext cx="8764511" cy="516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descr="Responses">
            <a:extLst>
              <a:ext uri="{FF2B5EF4-FFF2-40B4-BE49-F238E27FC236}">
                <a16:creationId xmlns:a16="http://schemas.microsoft.com/office/drawing/2014/main" id="{D8995041-FAF5-4673-BA68-F88079B03AD8}"/>
              </a:ext>
            </a:extLst>
          </p:cNvPr>
          <p:cNvGrpSpPr/>
          <p:nvPr/>
        </p:nvGrpSpPr>
        <p:grpSpPr>
          <a:xfrm>
            <a:off x="10623015" y="120578"/>
            <a:ext cx="1448681" cy="463623"/>
            <a:chOff x="6175980" y="1891403"/>
            <a:chExt cx="1448681" cy="463623"/>
          </a:xfrm>
        </p:grpSpPr>
        <p:sp>
          <p:nvSpPr>
            <p:cNvPr id="8" name="Rectangle 7">
              <a:extLst>
                <a:ext uri="{FF2B5EF4-FFF2-40B4-BE49-F238E27FC236}">
                  <a16:creationId xmlns:a16="http://schemas.microsoft.com/office/drawing/2014/main" id="{24BDEC72-DB59-40B6-9FEB-65AA39069E1E}"/>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9" name="TextBox 8">
              <a:extLst>
                <a:ext uri="{FF2B5EF4-FFF2-40B4-BE49-F238E27FC236}">
                  <a16:creationId xmlns:a16="http://schemas.microsoft.com/office/drawing/2014/main" id="{83DECC1E-907B-44D5-B2F8-35D2FE6F6257}"/>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2639599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Name four things that appear in this picture</a:t>
            </a:r>
          </a:p>
        </p:txBody>
      </p:sp>
      <p:pic>
        <p:nvPicPr>
          <p:cNvPr id="4098" name="Picture 2" descr="In the background of the picture, there is a human figure with a white scarf draped over the head obscuring the face. In the foreground there is a brass musical instrument that some people recognise as a tuba, next to a small brown suitcase that could also be described as a briefcase or some other type of case or valise">
            <a:extLst>
              <a:ext uri="{FF2B5EF4-FFF2-40B4-BE49-F238E27FC236}">
                <a16:creationId xmlns:a16="http://schemas.microsoft.com/office/drawing/2014/main" id="{ACF9F981-789A-4A1D-9FF4-92FE5AF5B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35288"/>
            <a:ext cx="3259391" cy="46527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14209" y="5811196"/>
            <a:ext cx="5083443" cy="261610"/>
          </a:xfrm>
          <a:prstGeom prst="rect">
            <a:avLst/>
          </a:prstGeom>
          <a:noFill/>
        </p:spPr>
        <p:txBody>
          <a:bodyPr wrap="none" rtlCol="0">
            <a:spAutoFit/>
          </a:bodyPr>
          <a:lstStyle/>
          <a:p>
            <a:pPr defTabSz="914377">
              <a:defRPr/>
            </a:pPr>
            <a:r>
              <a:rPr lang="en-GB" sz="1100" dirty="0">
                <a:latin typeface="Arial"/>
              </a:rPr>
              <a:t>René Magritte “</a:t>
            </a:r>
            <a:r>
              <a:rPr lang="en-GB" sz="1100" dirty="0" err="1">
                <a:latin typeface="Arial"/>
              </a:rPr>
              <a:t>L’Histoire</a:t>
            </a:r>
            <a:r>
              <a:rPr lang="en-GB" sz="1100" dirty="0">
                <a:latin typeface="Arial"/>
              </a:rPr>
              <a:t> </a:t>
            </a:r>
            <a:r>
              <a:rPr lang="en-GB" sz="1100" dirty="0" err="1">
                <a:latin typeface="Arial"/>
              </a:rPr>
              <a:t>centrale</a:t>
            </a:r>
            <a:r>
              <a:rPr lang="en-GB" sz="1100" dirty="0">
                <a:latin typeface="Arial"/>
              </a:rPr>
              <a:t>” (“The heart of the matter”), </a:t>
            </a:r>
            <a:r>
              <a:rPr lang="en-GB" sz="1100" dirty="0" err="1">
                <a:latin typeface="Arial"/>
              </a:rPr>
              <a:t>Dexia</a:t>
            </a:r>
            <a:r>
              <a:rPr lang="en-GB" sz="1100" dirty="0">
                <a:latin typeface="Arial"/>
              </a:rPr>
              <a:t> Collection</a:t>
            </a:r>
          </a:p>
        </p:txBody>
      </p:sp>
      <p:pic>
        <p:nvPicPr>
          <p:cNvPr id="7" name="Picture 4" descr="a pencil signifying this is an exercise for participants to try."/>
          <p:cNvPicPr>
            <a:picLocks noChangeAspect="1" noChangeArrowheads="1"/>
          </p:cNvPicPr>
          <p:nvPr/>
        </p:nvPicPr>
        <p:blipFill>
          <a:blip r:embed="rId4" cstate="print"/>
          <a:srcRect/>
          <a:stretch>
            <a:fillRect/>
          </a:stretch>
        </p:blipFill>
        <p:spPr bwMode="auto">
          <a:xfrm>
            <a:off x="10305948" y="4805673"/>
            <a:ext cx="1681163" cy="1703387"/>
          </a:xfrm>
          <a:prstGeom prst="rect">
            <a:avLst/>
          </a:prstGeom>
          <a:noFill/>
          <a:ln w="9525">
            <a:noFill/>
            <a:miter lim="800000"/>
            <a:headEnd/>
            <a:tailEnd/>
          </a:ln>
        </p:spPr>
      </p:pic>
      <p:sp>
        <p:nvSpPr>
          <p:cNvPr id="14" name="TextBox 13">
            <a:extLst>
              <a:ext uri="{FF2B5EF4-FFF2-40B4-BE49-F238E27FC236}">
                <a16:creationId xmlns:a16="http://schemas.microsoft.com/office/drawing/2014/main" id="{7E6B3B29-DA06-4340-B7DA-A33E219BD8FE}"/>
              </a:ext>
            </a:extLst>
          </p:cNvPr>
          <p:cNvSpPr txBox="1"/>
          <p:nvPr/>
        </p:nvSpPr>
        <p:spPr>
          <a:xfrm>
            <a:off x="4114209" y="6362070"/>
            <a:ext cx="5265585" cy="261610"/>
          </a:xfrm>
          <a:prstGeom prst="rect">
            <a:avLst/>
          </a:prstGeom>
          <a:noFill/>
        </p:spPr>
        <p:txBody>
          <a:bodyPr wrap="square" rtlCol="0">
            <a:spAutoFit/>
          </a:bodyPr>
          <a:lstStyle/>
          <a:p>
            <a:pPr defTabSz="914377">
              <a:defRPr/>
            </a:pPr>
            <a:r>
              <a:rPr lang="en-GB" sz="1100" dirty="0">
                <a:latin typeface="Arial"/>
              </a:rPr>
              <a:t>http://www.cs.man.ac.uk/~jeremy/HealthInf/RCSEd/terminology-rater.htm</a:t>
            </a:r>
          </a:p>
        </p:txBody>
      </p:sp>
      <p:grpSp>
        <p:nvGrpSpPr>
          <p:cNvPr id="11" name="Group 10" descr="Responses">
            <a:extLst>
              <a:ext uri="{FF2B5EF4-FFF2-40B4-BE49-F238E27FC236}">
                <a16:creationId xmlns:a16="http://schemas.microsoft.com/office/drawing/2014/main" id="{E0235F3E-0857-4743-B5EB-F823AA3E0748}"/>
              </a:ext>
            </a:extLst>
          </p:cNvPr>
          <p:cNvGrpSpPr/>
          <p:nvPr/>
        </p:nvGrpSpPr>
        <p:grpSpPr>
          <a:xfrm>
            <a:off x="10623015" y="120578"/>
            <a:ext cx="1448681" cy="463623"/>
            <a:chOff x="6175980" y="1891403"/>
            <a:chExt cx="1448681" cy="463623"/>
          </a:xfrm>
        </p:grpSpPr>
        <p:sp>
          <p:nvSpPr>
            <p:cNvPr id="12" name="Rectangle 11">
              <a:extLst>
                <a:ext uri="{FF2B5EF4-FFF2-40B4-BE49-F238E27FC236}">
                  <a16:creationId xmlns:a16="http://schemas.microsoft.com/office/drawing/2014/main" id="{A29C6B60-F997-4DD6-934F-EE1EBBED4699}"/>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3" name="TextBox 12">
              <a:extLst>
                <a:ext uri="{FF2B5EF4-FFF2-40B4-BE49-F238E27FC236}">
                  <a16:creationId xmlns:a16="http://schemas.microsoft.com/office/drawing/2014/main" id="{C61E3F16-8647-4F49-94B8-F4130712A294}"/>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957623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727D31-5498-43AF-9907-D7E47D053D7E}"/>
              </a:ext>
            </a:extLst>
          </p:cNvPr>
          <p:cNvSpPr>
            <a:spLocks noGrp="1"/>
          </p:cNvSpPr>
          <p:nvPr>
            <p:ph type="title"/>
          </p:nvPr>
        </p:nvSpPr>
        <p:spPr/>
        <p:txBody>
          <a:bodyPr/>
          <a:lstStyle/>
          <a:p>
            <a:r>
              <a:rPr lang="en-GB" dirty="0"/>
              <a:t>This is from a case study on inter-coder reliability</a:t>
            </a:r>
          </a:p>
        </p:txBody>
      </p:sp>
      <p:pic>
        <p:nvPicPr>
          <p:cNvPr id="2050" name="Picture 2" descr="We see the Magritte picture again and the items in the picture than six coders have picked out. The coders have described the components of the picture in many different wa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493" y="1429270"/>
            <a:ext cx="8220172" cy="49799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01373" y="6409215"/>
            <a:ext cx="5265585" cy="261610"/>
          </a:xfrm>
          <a:prstGeom prst="rect">
            <a:avLst/>
          </a:prstGeom>
          <a:noFill/>
        </p:spPr>
        <p:txBody>
          <a:bodyPr wrap="square" rtlCol="0">
            <a:spAutoFit/>
          </a:bodyPr>
          <a:lstStyle/>
          <a:p>
            <a:pPr defTabSz="914377">
              <a:defRPr/>
            </a:pPr>
            <a:r>
              <a:rPr lang="en-GB" sz="1100" dirty="0">
                <a:latin typeface="Arial"/>
              </a:rPr>
              <a:t>http://www.cs.man.ac.uk/~jeremy/HealthInf/RCSEd/terminology-rater.htm</a:t>
            </a:r>
          </a:p>
        </p:txBody>
      </p:sp>
      <p:grpSp>
        <p:nvGrpSpPr>
          <p:cNvPr id="9" name="Group 8" descr="Responses">
            <a:extLst>
              <a:ext uri="{FF2B5EF4-FFF2-40B4-BE49-F238E27FC236}">
                <a16:creationId xmlns:a16="http://schemas.microsoft.com/office/drawing/2014/main" id="{326A56F0-4CE1-4293-BD2B-1053BF48BC1D}"/>
              </a:ext>
            </a:extLst>
          </p:cNvPr>
          <p:cNvGrpSpPr/>
          <p:nvPr/>
        </p:nvGrpSpPr>
        <p:grpSpPr>
          <a:xfrm>
            <a:off x="10623015" y="120578"/>
            <a:ext cx="1448681" cy="463623"/>
            <a:chOff x="6175980" y="1891403"/>
            <a:chExt cx="1448681" cy="463623"/>
          </a:xfrm>
        </p:grpSpPr>
        <p:sp>
          <p:nvSpPr>
            <p:cNvPr id="10" name="Rectangle 9">
              <a:extLst>
                <a:ext uri="{FF2B5EF4-FFF2-40B4-BE49-F238E27FC236}">
                  <a16:creationId xmlns:a16="http://schemas.microsoft.com/office/drawing/2014/main" id="{DEE79CD8-E202-43DA-8453-C64DF2DAD179}"/>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1" name="TextBox 10">
              <a:extLst>
                <a:ext uri="{FF2B5EF4-FFF2-40B4-BE49-F238E27FC236}">
                  <a16:creationId xmlns:a16="http://schemas.microsoft.com/office/drawing/2014/main" id="{119898AB-BC25-4ED3-B6D0-C5CC9AFF93B4}"/>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872852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C7E4E-8BC0-4370-9ACB-73BB1865A50F}"/>
              </a:ext>
            </a:extLst>
          </p:cNvPr>
          <p:cNvSpPr>
            <a:spLocks noGrp="1"/>
          </p:cNvSpPr>
          <p:nvPr>
            <p:ph type="title"/>
          </p:nvPr>
        </p:nvSpPr>
        <p:spPr/>
        <p:txBody>
          <a:bodyPr/>
          <a:lstStyle/>
          <a:p>
            <a:r>
              <a:rPr lang="en-GB" dirty="0"/>
              <a:t>You can choose from many different coding frames</a:t>
            </a:r>
          </a:p>
        </p:txBody>
      </p:sp>
      <p:sp>
        <p:nvSpPr>
          <p:cNvPr id="4" name="Content Placeholder 3">
            <a:extLst>
              <a:ext uri="{FF2B5EF4-FFF2-40B4-BE49-F238E27FC236}">
                <a16:creationId xmlns:a16="http://schemas.microsoft.com/office/drawing/2014/main" id="{574CB665-58E2-47E5-B4CB-2BF6565D948A}"/>
              </a:ext>
            </a:extLst>
          </p:cNvPr>
          <p:cNvSpPr>
            <a:spLocks noGrp="1"/>
          </p:cNvSpPr>
          <p:nvPr>
            <p:ph idx="1"/>
          </p:nvPr>
        </p:nvSpPr>
        <p:spPr/>
        <p:txBody>
          <a:bodyPr/>
          <a:lstStyle/>
          <a:p>
            <a:r>
              <a:rPr lang="en-GB" dirty="0"/>
              <a:t>Topic (as in the museum example)</a:t>
            </a:r>
          </a:p>
          <a:p>
            <a:r>
              <a:rPr lang="en-GB" dirty="0"/>
              <a:t>Positive or negative about something (sentiment)</a:t>
            </a:r>
          </a:p>
          <a:p>
            <a:r>
              <a:rPr lang="en-GB" dirty="0"/>
              <a:t>Who is responsible for doing something (department)</a:t>
            </a:r>
          </a:p>
          <a:p>
            <a:r>
              <a:rPr lang="en-GB" dirty="0"/>
              <a:t>Nuggets for the report (cherry-picking)</a:t>
            </a:r>
          </a:p>
          <a:p>
            <a:endParaRPr lang="en-GB" dirty="0"/>
          </a:p>
          <a:p>
            <a:endParaRPr lang="en-GB" dirty="0"/>
          </a:p>
          <a:p>
            <a:endParaRPr lang="en-GB" dirty="0"/>
          </a:p>
          <a:p>
            <a:pPr marL="0" indent="0">
              <a:buNone/>
            </a:pPr>
            <a:r>
              <a:rPr lang="en-GB" dirty="0"/>
              <a:t>Johnny </a:t>
            </a:r>
            <a:r>
              <a:rPr lang="en-GB" dirty="0" err="1"/>
              <a:t>S</a:t>
            </a:r>
            <a:r>
              <a:rPr lang="en-GB" b="0" i="0" dirty="0" err="1">
                <a:solidFill>
                  <a:srgbClr val="333333"/>
                </a:solidFill>
                <a:effectLst/>
              </a:rPr>
              <a:t>aldaña</a:t>
            </a:r>
            <a:r>
              <a:rPr lang="en-GB" dirty="0">
                <a:solidFill>
                  <a:srgbClr val="333333"/>
                </a:solidFill>
              </a:rPr>
              <a:t> lists many more in his  book</a:t>
            </a:r>
            <a:endParaRPr lang="en-GB" dirty="0"/>
          </a:p>
        </p:txBody>
      </p:sp>
      <p:pic>
        <p:nvPicPr>
          <p:cNvPr id="8194" name="Picture 2" descr="The Coding Manual for Qualitative Researchers">
            <a:extLst>
              <a:ext uri="{FF2B5EF4-FFF2-40B4-BE49-F238E27FC236}">
                <a16:creationId xmlns:a16="http://schemas.microsoft.com/office/drawing/2014/main" id="{BF4778C5-228C-442D-8AFA-AC399C9D0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6958" y="3936206"/>
            <a:ext cx="1428750" cy="20193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8263FE0-83A9-4AA5-A997-8EA0852BB25E}"/>
              </a:ext>
            </a:extLst>
          </p:cNvPr>
          <p:cNvSpPr txBox="1"/>
          <p:nvPr/>
        </p:nvSpPr>
        <p:spPr>
          <a:xfrm>
            <a:off x="4756129" y="6475812"/>
            <a:ext cx="6115071" cy="261610"/>
          </a:xfrm>
          <a:prstGeom prst="rect">
            <a:avLst/>
          </a:prstGeom>
          <a:noFill/>
        </p:spPr>
        <p:txBody>
          <a:bodyPr wrap="square" rtlCol="0">
            <a:spAutoFit/>
          </a:bodyPr>
          <a:lstStyle/>
          <a:p>
            <a:pPr defTabSz="914377">
              <a:defRPr/>
            </a:pPr>
            <a:r>
              <a:rPr lang="en-GB" sz="1100" dirty="0">
                <a:latin typeface="Arial"/>
              </a:rPr>
              <a:t>Image credit: </a:t>
            </a:r>
            <a:r>
              <a:rPr lang="en-US" sz="1100" dirty="0">
                <a:hlinkClick r:id="rId3"/>
              </a:rPr>
              <a:t>The Coding Manual for Qualitative Researchers | Online Resources (sagepub.com)</a:t>
            </a:r>
            <a:endParaRPr lang="en-GB" sz="1100" dirty="0">
              <a:latin typeface="Arial"/>
            </a:endParaRPr>
          </a:p>
        </p:txBody>
      </p:sp>
      <p:grpSp>
        <p:nvGrpSpPr>
          <p:cNvPr id="8" name="Group 7" descr="Responses">
            <a:extLst>
              <a:ext uri="{FF2B5EF4-FFF2-40B4-BE49-F238E27FC236}">
                <a16:creationId xmlns:a16="http://schemas.microsoft.com/office/drawing/2014/main" id="{DCA64E13-8952-4DAC-A01E-47F5E125EB2A}"/>
              </a:ext>
            </a:extLst>
          </p:cNvPr>
          <p:cNvGrpSpPr/>
          <p:nvPr/>
        </p:nvGrpSpPr>
        <p:grpSpPr>
          <a:xfrm>
            <a:off x="10623015" y="120578"/>
            <a:ext cx="1448681" cy="463623"/>
            <a:chOff x="6175980" y="1891403"/>
            <a:chExt cx="1448681" cy="463623"/>
          </a:xfrm>
        </p:grpSpPr>
        <p:sp>
          <p:nvSpPr>
            <p:cNvPr id="9" name="Rectangle 8">
              <a:extLst>
                <a:ext uri="{FF2B5EF4-FFF2-40B4-BE49-F238E27FC236}">
                  <a16:creationId xmlns:a16="http://schemas.microsoft.com/office/drawing/2014/main" id="{9E296860-DEC5-4F96-9240-E54ADD7EB816}"/>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a:extLst>
                <a:ext uri="{FF2B5EF4-FFF2-40B4-BE49-F238E27FC236}">
                  <a16:creationId xmlns:a16="http://schemas.microsoft.com/office/drawing/2014/main" id="{C2E8CC9E-AFAF-4BFA-9D02-6282D3A81BED}"/>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
        <p:nvSpPr>
          <p:cNvPr id="2" name="Slide Number Placeholder 1">
            <a:extLst>
              <a:ext uri="{FF2B5EF4-FFF2-40B4-BE49-F238E27FC236}">
                <a16:creationId xmlns:a16="http://schemas.microsoft.com/office/drawing/2014/main" id="{B9AED253-A48D-4FD5-AE9A-23163B59E171}"/>
              </a:ext>
            </a:extLst>
          </p:cNvPr>
          <p:cNvSpPr>
            <a:spLocks noGrp="1"/>
          </p:cNvSpPr>
          <p:nvPr>
            <p:ph type="sldNum" sz="quarter" idx="10"/>
          </p:nvPr>
        </p:nvSpPr>
        <p:spPr/>
        <p:txBody>
          <a:bodyPr/>
          <a:lstStyle/>
          <a:p>
            <a:r>
              <a:rPr lang="en-GB" dirty="0"/>
              <a:t>	</a:t>
            </a:r>
            <a:endParaRPr lang="en-US" dirty="0"/>
          </a:p>
        </p:txBody>
      </p:sp>
    </p:spTree>
    <p:extLst>
      <p:ext uri="{BB962C8B-B14F-4D97-AF65-F5344CB8AC3E}">
        <p14:creationId xmlns:p14="http://schemas.microsoft.com/office/powerpoint/2010/main" val="128939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CAQDAS tools can have hefty learning curves</a:t>
            </a:r>
          </a:p>
        </p:txBody>
      </p:sp>
      <p:sp>
        <p:nvSpPr>
          <p:cNvPr id="7" name="TextBox 6"/>
          <p:cNvSpPr txBox="1"/>
          <p:nvPr/>
        </p:nvSpPr>
        <p:spPr>
          <a:xfrm>
            <a:off x="838200" y="1827639"/>
            <a:ext cx="10866148"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Before buying one, look at this: </a:t>
            </a:r>
            <a:r>
              <a:rPr lang="en-US" sz="2000" dirty="0">
                <a:hlinkClick r:id="rId3"/>
              </a:rPr>
              <a:t>Choosing a CAQDAS package | University of Surrey</a:t>
            </a:r>
            <a:endParaRPr lang="en-GB" sz="2000" dirty="0">
              <a:latin typeface="Arial" panose="020B0604020202020204" pitchFamily="34" charset="0"/>
              <a:cs typeface="Arial" panose="020B0604020202020204" pitchFamily="34" charset="0"/>
            </a:endParaRPr>
          </a:p>
        </p:txBody>
      </p:sp>
      <p:pic>
        <p:nvPicPr>
          <p:cNvPr id="2050" name="Picture 2" descr="A graphic showing the wide range of CAQDAS tools that are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664" y="2537017"/>
            <a:ext cx="6648451" cy="3705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98185" y="6387401"/>
            <a:ext cx="7773511" cy="261610"/>
          </a:xfrm>
          <a:prstGeom prst="rect">
            <a:avLst/>
          </a:prstGeom>
          <a:noFill/>
        </p:spPr>
        <p:txBody>
          <a:bodyPr wrap="square" rtlCol="0">
            <a:spAutoFit/>
          </a:bodyPr>
          <a:lstStyle/>
          <a:p>
            <a:r>
              <a:rPr lang="en-GB" sz="1100" dirty="0"/>
              <a:t>Image credit: </a:t>
            </a:r>
            <a:r>
              <a:rPr lang="en-US" sz="1100" dirty="0">
                <a:hlinkClick r:id="rId5"/>
              </a:rPr>
              <a:t>Choosing an appropriate CAQDAS package - University of Surrey - Guildford (archive.org)</a:t>
            </a:r>
            <a:endParaRPr lang="en-GB" sz="1100" dirty="0"/>
          </a:p>
        </p:txBody>
      </p:sp>
      <p:grpSp>
        <p:nvGrpSpPr>
          <p:cNvPr id="9" name="Group 8" descr="Responses">
            <a:extLst>
              <a:ext uri="{FF2B5EF4-FFF2-40B4-BE49-F238E27FC236}">
                <a16:creationId xmlns:a16="http://schemas.microsoft.com/office/drawing/2014/main" id="{E81EDE6B-2BA1-4D5C-B9E5-66EF8C8A1618}"/>
              </a:ext>
            </a:extLst>
          </p:cNvPr>
          <p:cNvGrpSpPr/>
          <p:nvPr/>
        </p:nvGrpSpPr>
        <p:grpSpPr>
          <a:xfrm>
            <a:off x="10623015" y="120578"/>
            <a:ext cx="1448681" cy="463623"/>
            <a:chOff x="6175980" y="1891403"/>
            <a:chExt cx="1448681" cy="463623"/>
          </a:xfrm>
        </p:grpSpPr>
        <p:sp>
          <p:nvSpPr>
            <p:cNvPr id="10" name="Rectangle 9">
              <a:extLst>
                <a:ext uri="{FF2B5EF4-FFF2-40B4-BE49-F238E27FC236}">
                  <a16:creationId xmlns:a16="http://schemas.microsoft.com/office/drawing/2014/main" id="{61B4411C-AF3C-418D-B821-F4A046228909}"/>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1" name="TextBox 10">
              <a:extLst>
                <a:ext uri="{FF2B5EF4-FFF2-40B4-BE49-F238E27FC236}">
                  <a16:creationId xmlns:a16="http://schemas.microsoft.com/office/drawing/2014/main" id="{AD602D4A-C79E-4C4B-B814-4782272FE189}"/>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783690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GB" dirty="0"/>
              <a:t>Word clouds can be rather uninteresting</a:t>
            </a:r>
          </a:p>
        </p:txBody>
      </p:sp>
      <p:pic>
        <p:nvPicPr>
          <p:cNvPr id="80899" name="Picture 2" descr="This wordle features the word certification at massive size. Usability appears large. The rest of the words are small. It's impossible to work out whether respondents were in favour of or against certification. "/>
          <p:cNvPicPr>
            <a:picLocks noChangeAspect="1" noChangeArrowheads="1"/>
          </p:cNvPicPr>
          <p:nvPr/>
        </p:nvPicPr>
        <p:blipFill>
          <a:blip r:embed="rId2" cstate="print"/>
          <a:srcRect/>
          <a:stretch>
            <a:fillRect/>
          </a:stretch>
        </p:blipFill>
        <p:spPr bwMode="auto">
          <a:xfrm>
            <a:off x="2105026" y="1728789"/>
            <a:ext cx="7981951" cy="3400425"/>
          </a:xfrm>
          <a:prstGeom prst="rect">
            <a:avLst/>
          </a:prstGeom>
          <a:noFill/>
          <a:ln w="9525">
            <a:noFill/>
            <a:miter lim="800000"/>
            <a:headEnd/>
            <a:tailEnd/>
          </a:ln>
        </p:spPr>
      </p:pic>
      <p:sp>
        <p:nvSpPr>
          <p:cNvPr id="2" name="TextBox 1">
            <a:extLst>
              <a:ext uri="{FF2B5EF4-FFF2-40B4-BE49-F238E27FC236}">
                <a16:creationId xmlns:a16="http://schemas.microsoft.com/office/drawing/2014/main" id="{34943205-585D-4161-ADB4-1FFB33504EDD}"/>
              </a:ext>
            </a:extLst>
          </p:cNvPr>
          <p:cNvSpPr txBox="1"/>
          <p:nvPr/>
        </p:nvSpPr>
        <p:spPr>
          <a:xfrm>
            <a:off x="7257807" y="5167315"/>
            <a:ext cx="4095993"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 from a survey on usability certification</a:t>
            </a:r>
          </a:p>
        </p:txBody>
      </p:sp>
      <p:grpSp>
        <p:nvGrpSpPr>
          <p:cNvPr id="8" name="Group 7" descr="Responses">
            <a:extLst>
              <a:ext uri="{FF2B5EF4-FFF2-40B4-BE49-F238E27FC236}">
                <a16:creationId xmlns:a16="http://schemas.microsoft.com/office/drawing/2014/main" id="{702275E5-F45B-46FC-9158-D1E9F0F5345D}"/>
              </a:ext>
            </a:extLst>
          </p:cNvPr>
          <p:cNvGrpSpPr/>
          <p:nvPr/>
        </p:nvGrpSpPr>
        <p:grpSpPr>
          <a:xfrm>
            <a:off x="10623015" y="120578"/>
            <a:ext cx="1448681" cy="463623"/>
            <a:chOff x="6175980" y="1891403"/>
            <a:chExt cx="1448681" cy="463623"/>
          </a:xfrm>
        </p:grpSpPr>
        <p:sp>
          <p:nvSpPr>
            <p:cNvPr id="12" name="Rectangle 11">
              <a:extLst>
                <a:ext uri="{FF2B5EF4-FFF2-40B4-BE49-F238E27FC236}">
                  <a16:creationId xmlns:a16="http://schemas.microsoft.com/office/drawing/2014/main" id="{BFC0B9F3-FC35-4694-B800-033C59311268}"/>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3" name="TextBox 12">
              <a:extLst>
                <a:ext uri="{FF2B5EF4-FFF2-40B4-BE49-F238E27FC236}">
                  <a16:creationId xmlns:a16="http://schemas.microsoft.com/office/drawing/2014/main" id="{0A20CA3F-2EF4-41F9-A454-E4BE96DD90DE}"/>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1867783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GB" dirty="0"/>
              <a:t>Or they can be handy to get a flavour of answers</a:t>
            </a:r>
          </a:p>
        </p:txBody>
      </p:sp>
      <p:pic>
        <p:nvPicPr>
          <p:cNvPr id="78850" name="Picture 2" descr="In this wordle the biggest words are social, fun, useful, connecting, friendly, and easy."/>
          <p:cNvPicPr>
            <a:picLocks noChangeAspect="1" noChangeArrowheads="1"/>
          </p:cNvPicPr>
          <p:nvPr/>
        </p:nvPicPr>
        <p:blipFill>
          <a:blip r:embed="rId2" cstate="print"/>
          <a:srcRect/>
          <a:stretch>
            <a:fillRect/>
          </a:stretch>
        </p:blipFill>
        <p:spPr bwMode="auto">
          <a:xfrm>
            <a:off x="480059" y="1459442"/>
            <a:ext cx="7542212" cy="4591051"/>
          </a:xfrm>
          <a:prstGeom prst="rect">
            <a:avLst/>
          </a:prstGeom>
          <a:noFill/>
          <a:ln w="9525">
            <a:noFill/>
            <a:miter lim="800000"/>
            <a:headEnd/>
            <a:tailEnd/>
          </a:ln>
        </p:spPr>
      </p:pic>
      <p:sp>
        <p:nvSpPr>
          <p:cNvPr id="11" name="TextBox 10">
            <a:extLst>
              <a:ext uri="{FF2B5EF4-FFF2-40B4-BE49-F238E27FC236}">
                <a16:creationId xmlns:a16="http://schemas.microsoft.com/office/drawing/2014/main" id="{BF80D32F-A32C-4C25-B5E9-4DBFD07EA953}"/>
              </a:ext>
            </a:extLst>
          </p:cNvPr>
          <p:cNvSpPr txBox="1"/>
          <p:nvPr/>
        </p:nvSpPr>
        <p:spPr>
          <a:xfrm>
            <a:off x="7841649" y="4859893"/>
            <a:ext cx="3277907"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From a survey about using Facebook in connection with university study</a:t>
            </a:r>
          </a:p>
          <a:p>
            <a:r>
              <a:rPr lang="en-GB" dirty="0">
                <a:latin typeface="Arial" panose="020B0604020202020204" pitchFamily="34" charset="0"/>
                <a:cs typeface="Arial" panose="020B0604020202020204" pitchFamily="34" charset="0"/>
              </a:rPr>
              <a:t>Responses coded ‘positive’</a:t>
            </a:r>
          </a:p>
        </p:txBody>
      </p:sp>
      <p:grpSp>
        <p:nvGrpSpPr>
          <p:cNvPr id="12" name="Group 11" descr="Responses">
            <a:extLst>
              <a:ext uri="{FF2B5EF4-FFF2-40B4-BE49-F238E27FC236}">
                <a16:creationId xmlns:a16="http://schemas.microsoft.com/office/drawing/2014/main" id="{721C552C-C4DF-455C-83E8-534D22EB4BFF}"/>
              </a:ext>
            </a:extLst>
          </p:cNvPr>
          <p:cNvGrpSpPr/>
          <p:nvPr/>
        </p:nvGrpSpPr>
        <p:grpSpPr>
          <a:xfrm>
            <a:off x="10623015" y="120578"/>
            <a:ext cx="1448681" cy="463623"/>
            <a:chOff x="6175980" y="1891403"/>
            <a:chExt cx="1448681" cy="463623"/>
          </a:xfrm>
        </p:grpSpPr>
        <p:sp>
          <p:nvSpPr>
            <p:cNvPr id="13" name="Rectangle 12">
              <a:extLst>
                <a:ext uri="{FF2B5EF4-FFF2-40B4-BE49-F238E27FC236}">
                  <a16:creationId xmlns:a16="http://schemas.microsoft.com/office/drawing/2014/main" id="{2D98C915-DB22-4A2E-A2B7-73DC0986E288}"/>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4" name="TextBox 13">
              <a:extLst>
                <a:ext uri="{FF2B5EF4-FFF2-40B4-BE49-F238E27FC236}">
                  <a16:creationId xmlns:a16="http://schemas.microsoft.com/office/drawing/2014/main" id="{DEAD556E-0994-4855-B884-B9C14B7B4390}"/>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1477487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GB" dirty="0"/>
              <a:t>And contrasting with a different flavour of answers</a:t>
            </a:r>
          </a:p>
        </p:txBody>
      </p:sp>
      <p:pic>
        <p:nvPicPr>
          <p:cNvPr id="79874" name="Picture 2" descr="In this wordle expressing the feelings of those against Facebook the biggest words are social, time-wasting, privacy, insecure and intrusive."/>
          <p:cNvPicPr>
            <a:picLocks noChangeAspect="1" noChangeArrowheads="1"/>
          </p:cNvPicPr>
          <p:nvPr/>
        </p:nvPicPr>
        <p:blipFill>
          <a:blip r:embed="rId2" cstate="print"/>
          <a:srcRect/>
          <a:stretch>
            <a:fillRect/>
          </a:stretch>
        </p:blipFill>
        <p:spPr bwMode="auto">
          <a:xfrm>
            <a:off x="1025172" y="1935235"/>
            <a:ext cx="7437439" cy="3714751"/>
          </a:xfrm>
          <a:prstGeom prst="rect">
            <a:avLst/>
          </a:prstGeom>
          <a:noFill/>
          <a:ln w="9525">
            <a:noFill/>
            <a:miter lim="800000"/>
            <a:headEnd/>
            <a:tailEnd/>
          </a:ln>
        </p:spPr>
      </p:pic>
      <p:sp>
        <p:nvSpPr>
          <p:cNvPr id="11" name="TextBox 10">
            <a:extLst>
              <a:ext uri="{FF2B5EF4-FFF2-40B4-BE49-F238E27FC236}">
                <a16:creationId xmlns:a16="http://schemas.microsoft.com/office/drawing/2014/main" id="{767CCA09-18BD-4C69-AD66-22F582AC2498}"/>
              </a:ext>
            </a:extLst>
          </p:cNvPr>
          <p:cNvSpPr txBox="1"/>
          <p:nvPr/>
        </p:nvSpPr>
        <p:spPr>
          <a:xfrm>
            <a:off x="7841649" y="4859893"/>
            <a:ext cx="3277907"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From a survey about using Facebook in connection with university study</a:t>
            </a:r>
          </a:p>
          <a:p>
            <a:r>
              <a:rPr lang="en-GB" dirty="0">
                <a:latin typeface="Arial" panose="020B0604020202020204" pitchFamily="34" charset="0"/>
                <a:cs typeface="Arial" panose="020B0604020202020204" pitchFamily="34" charset="0"/>
              </a:rPr>
              <a:t>Responses coded ‘negative’</a:t>
            </a:r>
          </a:p>
        </p:txBody>
      </p:sp>
      <p:grpSp>
        <p:nvGrpSpPr>
          <p:cNvPr id="12" name="Group 11" descr="Responses">
            <a:extLst>
              <a:ext uri="{FF2B5EF4-FFF2-40B4-BE49-F238E27FC236}">
                <a16:creationId xmlns:a16="http://schemas.microsoft.com/office/drawing/2014/main" id="{CD41C68E-184F-4E28-BD26-259D7270C5D7}"/>
              </a:ext>
            </a:extLst>
          </p:cNvPr>
          <p:cNvGrpSpPr/>
          <p:nvPr/>
        </p:nvGrpSpPr>
        <p:grpSpPr>
          <a:xfrm>
            <a:off x="10623015" y="120578"/>
            <a:ext cx="1448681" cy="463623"/>
            <a:chOff x="6175980" y="1891403"/>
            <a:chExt cx="1448681" cy="463623"/>
          </a:xfrm>
        </p:grpSpPr>
        <p:sp>
          <p:nvSpPr>
            <p:cNvPr id="13" name="Rectangle 12">
              <a:extLst>
                <a:ext uri="{FF2B5EF4-FFF2-40B4-BE49-F238E27FC236}">
                  <a16:creationId xmlns:a16="http://schemas.microsoft.com/office/drawing/2014/main" id="{811695E5-09B3-49E1-B3E1-7772075CA1EF}"/>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4" name="TextBox 13">
              <a:extLst>
                <a:ext uri="{FF2B5EF4-FFF2-40B4-BE49-F238E27FC236}">
                  <a16:creationId xmlns:a16="http://schemas.microsoft.com/office/drawing/2014/main" id="{347D707B-7237-4100-A007-F27035A7CF2E}"/>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337917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AC9B-8604-45B5-A7FD-218DA8C6F157}"/>
              </a:ext>
            </a:extLst>
          </p:cNvPr>
          <p:cNvSpPr>
            <a:spLocks noGrp="1"/>
          </p:cNvSpPr>
          <p:nvPr>
            <p:ph type="ctrTitle"/>
          </p:nvPr>
        </p:nvSpPr>
        <p:spPr/>
        <p:txBody>
          <a:bodyPr/>
          <a:lstStyle/>
          <a:p>
            <a:r>
              <a:rPr lang="en-GB" sz="6000" dirty="0"/>
              <a:t>Cleaning data</a:t>
            </a:r>
            <a:endParaRPr lang="en-GB" dirty="0"/>
          </a:p>
        </p:txBody>
      </p:sp>
      <p:grpSp>
        <p:nvGrpSpPr>
          <p:cNvPr id="5" name="Group 4" descr="Responses">
            <a:extLst>
              <a:ext uri="{FF2B5EF4-FFF2-40B4-BE49-F238E27FC236}">
                <a16:creationId xmlns:a16="http://schemas.microsoft.com/office/drawing/2014/main" id="{885B49F1-26E7-4B8B-AB3A-0492D70DA0CB}"/>
              </a:ext>
            </a:extLst>
          </p:cNvPr>
          <p:cNvGrpSpPr/>
          <p:nvPr/>
        </p:nvGrpSpPr>
        <p:grpSpPr>
          <a:xfrm>
            <a:off x="10623015" y="120578"/>
            <a:ext cx="1448681" cy="463623"/>
            <a:chOff x="6175980" y="1891403"/>
            <a:chExt cx="1448681" cy="463623"/>
          </a:xfrm>
        </p:grpSpPr>
        <p:sp>
          <p:nvSpPr>
            <p:cNvPr id="6" name="Rectangle 5">
              <a:extLst>
                <a:ext uri="{FF2B5EF4-FFF2-40B4-BE49-F238E27FC236}">
                  <a16:creationId xmlns:a16="http://schemas.microsoft.com/office/drawing/2014/main" id="{B56C8D99-E4E0-424B-B656-2DB4D44231DA}"/>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7" name="TextBox 6">
              <a:extLst>
                <a:ext uri="{FF2B5EF4-FFF2-40B4-BE49-F238E27FC236}">
                  <a16:creationId xmlns:a16="http://schemas.microsoft.com/office/drawing/2014/main" id="{49E207B8-80AF-4A33-8EA9-51E3F45ABD4D}"/>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876339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A4C2C-C73C-445B-9B39-F21500DA1279}"/>
              </a:ext>
            </a:extLst>
          </p:cNvPr>
          <p:cNvSpPr>
            <a:spLocks noGrp="1"/>
          </p:cNvSpPr>
          <p:nvPr>
            <p:ph type="title"/>
          </p:nvPr>
        </p:nvSpPr>
        <p:spPr/>
        <p:txBody>
          <a:bodyPr/>
          <a:lstStyle/>
          <a:p>
            <a:r>
              <a:rPr lang="en-GB" dirty="0"/>
              <a:t>I do coding for each question in five steps</a:t>
            </a:r>
          </a:p>
        </p:txBody>
      </p:sp>
      <p:sp>
        <p:nvSpPr>
          <p:cNvPr id="4" name="Content Placeholder 3">
            <a:extLst>
              <a:ext uri="{FF2B5EF4-FFF2-40B4-BE49-F238E27FC236}">
                <a16:creationId xmlns:a16="http://schemas.microsoft.com/office/drawing/2014/main" id="{D320639A-1AA9-45A3-8F9B-EBE180F11A93}"/>
              </a:ext>
            </a:extLst>
          </p:cNvPr>
          <p:cNvSpPr>
            <a:spLocks noGrp="1"/>
          </p:cNvSpPr>
          <p:nvPr>
            <p:ph idx="1"/>
          </p:nvPr>
        </p:nvSpPr>
        <p:spPr/>
        <p:txBody>
          <a:bodyPr/>
          <a:lstStyle/>
          <a:p>
            <a:pPr marL="0" indent="0">
              <a:buNone/>
            </a:pPr>
            <a:r>
              <a:rPr lang="en-GB" dirty="0"/>
              <a:t>Step 1: 	Read a sample of the open answers</a:t>
            </a:r>
          </a:p>
          <a:p>
            <a:pPr marL="0" indent="0">
              <a:buNone/>
            </a:pPr>
            <a:r>
              <a:rPr lang="en-GB" dirty="0"/>
              <a:t>Step 2: 	Decide on a coding frame</a:t>
            </a:r>
          </a:p>
          <a:p>
            <a:pPr marL="0" indent="0">
              <a:buNone/>
            </a:pPr>
            <a:r>
              <a:rPr lang="en-GB" dirty="0"/>
              <a:t>Step 3: 	Apply the coding frame (phase 1 coding)</a:t>
            </a:r>
          </a:p>
          <a:p>
            <a:pPr marL="0" indent="0">
              <a:buNone/>
            </a:pPr>
            <a:r>
              <a:rPr lang="en-GB" dirty="0"/>
              <a:t>Step 4: 	Think about it</a:t>
            </a:r>
          </a:p>
          <a:p>
            <a:pPr marL="0" indent="0">
              <a:buNone/>
            </a:pPr>
            <a:r>
              <a:rPr lang="en-GB" dirty="0"/>
              <a:t>Step 5:	Revise the coding frame and repeat (phase 2 coding)</a:t>
            </a:r>
          </a:p>
          <a:p>
            <a:endParaRPr lang="en-GB" dirty="0"/>
          </a:p>
        </p:txBody>
      </p:sp>
      <p:grpSp>
        <p:nvGrpSpPr>
          <p:cNvPr id="9" name="Group 8" descr="Responses">
            <a:extLst>
              <a:ext uri="{FF2B5EF4-FFF2-40B4-BE49-F238E27FC236}">
                <a16:creationId xmlns:a16="http://schemas.microsoft.com/office/drawing/2014/main" id="{907CABDA-3B03-4264-BBD8-4AF8F19C72A0}"/>
              </a:ext>
            </a:extLst>
          </p:cNvPr>
          <p:cNvGrpSpPr/>
          <p:nvPr/>
        </p:nvGrpSpPr>
        <p:grpSpPr>
          <a:xfrm>
            <a:off x="10623015" y="120578"/>
            <a:ext cx="1448681" cy="463623"/>
            <a:chOff x="6175980" y="1891403"/>
            <a:chExt cx="1448681" cy="463623"/>
          </a:xfrm>
        </p:grpSpPr>
        <p:sp>
          <p:nvSpPr>
            <p:cNvPr id="10" name="Rectangle 9">
              <a:extLst>
                <a:ext uri="{FF2B5EF4-FFF2-40B4-BE49-F238E27FC236}">
                  <a16:creationId xmlns:a16="http://schemas.microsoft.com/office/drawing/2014/main" id="{1BAEEA38-5C72-49DA-A8FD-339E3EC66D64}"/>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1" name="TextBox 10">
              <a:extLst>
                <a:ext uri="{FF2B5EF4-FFF2-40B4-BE49-F238E27FC236}">
                  <a16:creationId xmlns:a16="http://schemas.microsoft.com/office/drawing/2014/main" id="{B043D9B3-B7C0-46A6-A7D7-DEA641811577}"/>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4242697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A4C2C-C73C-445B-9B39-F21500DA1279}"/>
              </a:ext>
            </a:extLst>
          </p:cNvPr>
          <p:cNvSpPr>
            <a:spLocks noGrp="1"/>
          </p:cNvSpPr>
          <p:nvPr>
            <p:ph type="title"/>
          </p:nvPr>
        </p:nvSpPr>
        <p:spPr/>
        <p:txBody>
          <a:bodyPr/>
          <a:lstStyle/>
          <a:p>
            <a:r>
              <a:rPr lang="en-GB" dirty="0"/>
              <a:t>What I ought to do is different</a:t>
            </a:r>
          </a:p>
        </p:txBody>
      </p:sp>
      <p:sp>
        <p:nvSpPr>
          <p:cNvPr id="4" name="Content Placeholder 3">
            <a:extLst>
              <a:ext uri="{FF2B5EF4-FFF2-40B4-BE49-F238E27FC236}">
                <a16:creationId xmlns:a16="http://schemas.microsoft.com/office/drawing/2014/main" id="{D320639A-1AA9-45A3-8F9B-EBE180F11A93}"/>
              </a:ext>
            </a:extLst>
          </p:cNvPr>
          <p:cNvSpPr>
            <a:spLocks noGrp="1"/>
          </p:cNvSpPr>
          <p:nvPr>
            <p:ph idx="1"/>
          </p:nvPr>
        </p:nvSpPr>
        <p:spPr/>
        <p:txBody>
          <a:bodyPr/>
          <a:lstStyle/>
          <a:p>
            <a:pPr marL="2065338" indent="-2065338" defTabSz="2065338">
              <a:buNone/>
            </a:pPr>
            <a:r>
              <a:rPr lang="en-GB" dirty="0"/>
              <a:t>Goals: 	Decide on a coding frame.</a:t>
            </a:r>
          </a:p>
          <a:p>
            <a:pPr marL="2065338" indent="-2065338" defTabSz="2065338">
              <a:buNone/>
            </a:pPr>
            <a:r>
              <a:rPr lang="en-GB" dirty="0"/>
              <a:t>Fieldwork: 	Apply the coding frame to the first few responses. Think about it. Revise. </a:t>
            </a:r>
          </a:p>
          <a:p>
            <a:pPr marL="2065338" indent="-2065338" defTabSz="2065338">
              <a:buNone/>
            </a:pPr>
            <a:r>
              <a:rPr lang="en-GB" dirty="0"/>
              <a:t>Responses:	Apply the better coding frame (phase 1 coding). </a:t>
            </a:r>
            <a:br>
              <a:rPr lang="en-GB" dirty="0"/>
            </a:br>
            <a:r>
              <a:rPr lang="en-GB" dirty="0"/>
              <a:t>Think about it.</a:t>
            </a:r>
          </a:p>
          <a:p>
            <a:pPr marL="2065338" indent="-2065338" defTabSz="2065338">
              <a:buNone/>
            </a:pPr>
            <a:r>
              <a:rPr lang="en-GB" dirty="0"/>
              <a:t>Reports:	Revise the coding frame and tweak it all again </a:t>
            </a:r>
            <a:br>
              <a:rPr lang="en-GB" dirty="0"/>
            </a:br>
            <a:r>
              <a:rPr lang="en-GB" dirty="0"/>
              <a:t>(phase 2 coding).</a:t>
            </a:r>
          </a:p>
          <a:p>
            <a:endParaRPr lang="en-GB" dirty="0"/>
          </a:p>
        </p:txBody>
      </p:sp>
      <p:grpSp>
        <p:nvGrpSpPr>
          <p:cNvPr id="8" name="Group 7" descr="Responses">
            <a:extLst>
              <a:ext uri="{FF2B5EF4-FFF2-40B4-BE49-F238E27FC236}">
                <a16:creationId xmlns:a16="http://schemas.microsoft.com/office/drawing/2014/main" id="{A2575E0C-0D3F-4B67-8FF5-D90B784FBB2A}"/>
              </a:ext>
            </a:extLst>
          </p:cNvPr>
          <p:cNvGrpSpPr/>
          <p:nvPr/>
        </p:nvGrpSpPr>
        <p:grpSpPr>
          <a:xfrm>
            <a:off x="10623015" y="120578"/>
            <a:ext cx="1448681" cy="463623"/>
            <a:chOff x="6175980" y="1891403"/>
            <a:chExt cx="1448681" cy="463623"/>
          </a:xfrm>
        </p:grpSpPr>
        <p:sp>
          <p:nvSpPr>
            <p:cNvPr id="9" name="Rectangle 8">
              <a:extLst>
                <a:ext uri="{FF2B5EF4-FFF2-40B4-BE49-F238E27FC236}">
                  <a16:creationId xmlns:a16="http://schemas.microsoft.com/office/drawing/2014/main" id="{D2C76A07-87F4-43E2-8002-4F14564814E6}"/>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a:extLst>
                <a:ext uri="{FF2B5EF4-FFF2-40B4-BE49-F238E27FC236}">
                  <a16:creationId xmlns:a16="http://schemas.microsoft.com/office/drawing/2014/main" id="{DB3C63DA-95EA-4239-A63F-3DB3DE8A8EF1}"/>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1235740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69F27-9612-4BBC-8774-748432A2767C}"/>
              </a:ext>
            </a:extLst>
          </p:cNvPr>
          <p:cNvSpPr>
            <a:spLocks noGrp="1"/>
          </p:cNvSpPr>
          <p:nvPr>
            <p:ph type="title"/>
          </p:nvPr>
        </p:nvSpPr>
        <p:spPr/>
        <p:txBody>
          <a:bodyPr/>
          <a:lstStyle/>
          <a:p>
            <a:r>
              <a:rPr lang="en-GB" dirty="0"/>
              <a:t>You’re going to try my real-life method of coding</a:t>
            </a:r>
          </a:p>
        </p:txBody>
      </p:sp>
      <p:sp>
        <p:nvSpPr>
          <p:cNvPr id="4" name="Content Placeholder 3">
            <a:extLst>
              <a:ext uri="{FF2B5EF4-FFF2-40B4-BE49-F238E27FC236}">
                <a16:creationId xmlns:a16="http://schemas.microsoft.com/office/drawing/2014/main" id="{14E20D97-0138-4FB5-91F0-07315B439166}"/>
              </a:ext>
            </a:extLst>
          </p:cNvPr>
          <p:cNvSpPr>
            <a:spLocks noGrp="1"/>
          </p:cNvSpPr>
          <p:nvPr>
            <p:ph idx="1"/>
          </p:nvPr>
        </p:nvSpPr>
        <p:spPr/>
        <p:txBody>
          <a:bodyPr>
            <a:normAutofit/>
          </a:bodyPr>
          <a:lstStyle/>
          <a:p>
            <a:pPr marL="0" indent="0">
              <a:buNone/>
            </a:pPr>
            <a:r>
              <a:rPr lang="en-GB" dirty="0"/>
              <a:t>Step 1: 	Read a sample of the comments</a:t>
            </a:r>
          </a:p>
          <a:p>
            <a:pPr marL="914400" lvl="2" indent="0">
              <a:buNone/>
            </a:pPr>
            <a:endParaRPr lang="en-GB" dirty="0"/>
          </a:p>
          <a:p>
            <a:pPr marL="0" indent="0">
              <a:buNone/>
            </a:pPr>
            <a:r>
              <a:rPr lang="en-GB" dirty="0"/>
              <a:t>Step 2: 	Decide on a coding frame</a:t>
            </a:r>
          </a:p>
          <a:p>
            <a:pPr marL="0" indent="0">
              <a:buNone/>
            </a:pPr>
            <a:r>
              <a:rPr lang="en-GB" dirty="0"/>
              <a:t>Hint – I mentioned four types of coding frame</a:t>
            </a:r>
          </a:p>
          <a:p>
            <a:pPr lvl="1"/>
            <a:r>
              <a:rPr lang="en-GB" sz="2200" dirty="0"/>
              <a:t>Topic (as in the museum example)</a:t>
            </a:r>
          </a:p>
          <a:p>
            <a:pPr lvl="1"/>
            <a:r>
              <a:rPr lang="en-GB" sz="2200" dirty="0"/>
              <a:t>Positive or negative about something (sentiment)</a:t>
            </a:r>
          </a:p>
          <a:p>
            <a:pPr lvl="1"/>
            <a:r>
              <a:rPr lang="en-GB" sz="2200" dirty="0"/>
              <a:t>Who is responsible for doing something (department)</a:t>
            </a:r>
          </a:p>
          <a:p>
            <a:pPr lvl="1"/>
            <a:r>
              <a:rPr lang="en-GB" sz="2200" dirty="0"/>
              <a:t>Nuggets for the report (cherry-picking)</a:t>
            </a:r>
          </a:p>
          <a:p>
            <a:pPr marL="0" indent="0">
              <a:buNone/>
            </a:pPr>
            <a:r>
              <a:rPr lang="en-GB" dirty="0"/>
              <a:t>5 minutes</a:t>
            </a:r>
          </a:p>
          <a:p>
            <a:pPr marL="0" indent="0">
              <a:buNone/>
            </a:pPr>
            <a:endParaRPr lang="en-GB" dirty="0"/>
          </a:p>
        </p:txBody>
      </p:sp>
      <p:pic>
        <p:nvPicPr>
          <p:cNvPr id="8" name="Picture 4" descr="a pencil signifying this is an exercise for participants to try.">
            <a:extLst>
              <a:ext uri="{FF2B5EF4-FFF2-40B4-BE49-F238E27FC236}">
                <a16:creationId xmlns:a16="http://schemas.microsoft.com/office/drawing/2014/main" id="{E5CCD1C3-CFA9-41FD-AC9B-77584FE1A7FA}"/>
              </a:ext>
            </a:extLst>
          </p:cNvPr>
          <p:cNvPicPr>
            <a:picLocks noChangeAspect="1" noChangeArrowheads="1"/>
          </p:cNvPicPr>
          <p:nvPr/>
        </p:nvPicPr>
        <p:blipFill>
          <a:blip r:embed="rId2" cstate="print"/>
          <a:srcRect/>
          <a:stretch>
            <a:fillRect/>
          </a:stretch>
        </p:blipFill>
        <p:spPr bwMode="auto">
          <a:xfrm>
            <a:off x="10305948" y="4805673"/>
            <a:ext cx="1681163" cy="1703387"/>
          </a:xfrm>
          <a:prstGeom prst="rect">
            <a:avLst/>
          </a:prstGeom>
          <a:noFill/>
          <a:ln w="9525">
            <a:noFill/>
            <a:miter lim="800000"/>
            <a:headEnd/>
            <a:tailEnd/>
          </a:ln>
        </p:spPr>
      </p:pic>
      <p:grpSp>
        <p:nvGrpSpPr>
          <p:cNvPr id="13" name="Group 12" descr="Responses">
            <a:extLst>
              <a:ext uri="{FF2B5EF4-FFF2-40B4-BE49-F238E27FC236}">
                <a16:creationId xmlns:a16="http://schemas.microsoft.com/office/drawing/2014/main" id="{60C0755C-35D0-47E9-9326-5FDEB87EE1DD}"/>
              </a:ext>
            </a:extLst>
          </p:cNvPr>
          <p:cNvGrpSpPr/>
          <p:nvPr/>
        </p:nvGrpSpPr>
        <p:grpSpPr>
          <a:xfrm>
            <a:off x="10623015" y="120578"/>
            <a:ext cx="1448681" cy="463623"/>
            <a:chOff x="6175980" y="1891403"/>
            <a:chExt cx="1448681" cy="463623"/>
          </a:xfrm>
        </p:grpSpPr>
        <p:sp>
          <p:nvSpPr>
            <p:cNvPr id="14" name="Rectangle 13">
              <a:extLst>
                <a:ext uri="{FF2B5EF4-FFF2-40B4-BE49-F238E27FC236}">
                  <a16:creationId xmlns:a16="http://schemas.microsoft.com/office/drawing/2014/main" id="{06D3AF24-ABF9-44D7-ADBD-2C8A392CFC80}"/>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5" name="TextBox 14">
              <a:extLst>
                <a:ext uri="{FF2B5EF4-FFF2-40B4-BE49-F238E27FC236}">
                  <a16:creationId xmlns:a16="http://schemas.microsoft.com/office/drawing/2014/main" id="{2988440B-0B7D-4136-A2E9-A0F6436C3539}"/>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3262327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69F27-9612-4BBC-8774-748432A2767C}"/>
              </a:ext>
            </a:extLst>
          </p:cNvPr>
          <p:cNvSpPr>
            <a:spLocks noGrp="1"/>
          </p:cNvSpPr>
          <p:nvPr>
            <p:ph type="title"/>
          </p:nvPr>
        </p:nvSpPr>
        <p:spPr/>
        <p:txBody>
          <a:bodyPr/>
          <a:lstStyle/>
          <a:p>
            <a:r>
              <a:rPr lang="en-GB" dirty="0"/>
              <a:t>Let’s see how that works on all the comments</a:t>
            </a:r>
          </a:p>
        </p:txBody>
      </p:sp>
      <p:sp>
        <p:nvSpPr>
          <p:cNvPr id="4" name="Content Placeholder 3">
            <a:extLst>
              <a:ext uri="{FF2B5EF4-FFF2-40B4-BE49-F238E27FC236}">
                <a16:creationId xmlns:a16="http://schemas.microsoft.com/office/drawing/2014/main" id="{14E20D97-0138-4FB5-91F0-07315B439166}"/>
              </a:ext>
            </a:extLst>
          </p:cNvPr>
          <p:cNvSpPr>
            <a:spLocks noGrp="1"/>
          </p:cNvSpPr>
          <p:nvPr>
            <p:ph idx="1"/>
          </p:nvPr>
        </p:nvSpPr>
        <p:spPr/>
        <p:txBody>
          <a:bodyPr/>
          <a:lstStyle/>
          <a:p>
            <a:pPr marL="0" lvl="1" indent="0">
              <a:lnSpc>
                <a:spcPct val="120000"/>
              </a:lnSpc>
              <a:buNone/>
            </a:pPr>
            <a:r>
              <a:rPr lang="en-GB" sz="3200" dirty="0"/>
              <a:t>Step 3: 	Apply the coding frame (phase 1 coding)</a:t>
            </a:r>
          </a:p>
          <a:p>
            <a:pPr marL="0" lvl="1" indent="0">
              <a:lnSpc>
                <a:spcPct val="120000"/>
              </a:lnSpc>
              <a:buNone/>
            </a:pPr>
            <a:r>
              <a:rPr lang="en-GB" sz="3200" dirty="0"/>
              <a:t>Then we’ll come back and think about it together</a:t>
            </a:r>
          </a:p>
          <a:p>
            <a:pPr marL="0" lvl="1" indent="0">
              <a:lnSpc>
                <a:spcPct val="120000"/>
              </a:lnSpc>
              <a:buNone/>
            </a:pPr>
            <a:r>
              <a:rPr lang="en-GB" sz="3200" dirty="0"/>
              <a:t>10 minutes</a:t>
            </a:r>
          </a:p>
        </p:txBody>
      </p:sp>
      <p:pic>
        <p:nvPicPr>
          <p:cNvPr id="11" name="Picture 4" descr="a pencil signifying this is an exercise for participants to try.">
            <a:extLst>
              <a:ext uri="{FF2B5EF4-FFF2-40B4-BE49-F238E27FC236}">
                <a16:creationId xmlns:a16="http://schemas.microsoft.com/office/drawing/2014/main" id="{45287950-9347-435E-A7BC-49B2217F3A09}"/>
              </a:ext>
            </a:extLst>
          </p:cNvPr>
          <p:cNvPicPr>
            <a:picLocks noChangeAspect="1" noChangeArrowheads="1"/>
          </p:cNvPicPr>
          <p:nvPr/>
        </p:nvPicPr>
        <p:blipFill>
          <a:blip r:embed="rId2" cstate="print"/>
          <a:srcRect/>
          <a:stretch>
            <a:fillRect/>
          </a:stretch>
        </p:blipFill>
        <p:spPr bwMode="auto">
          <a:xfrm>
            <a:off x="10305948" y="4805673"/>
            <a:ext cx="1681163" cy="1703387"/>
          </a:xfrm>
          <a:prstGeom prst="rect">
            <a:avLst/>
          </a:prstGeom>
          <a:noFill/>
          <a:ln w="9525">
            <a:noFill/>
            <a:miter lim="800000"/>
            <a:headEnd/>
            <a:tailEnd/>
          </a:ln>
        </p:spPr>
      </p:pic>
      <p:grpSp>
        <p:nvGrpSpPr>
          <p:cNvPr id="8" name="Group 7" descr="Responses">
            <a:extLst>
              <a:ext uri="{FF2B5EF4-FFF2-40B4-BE49-F238E27FC236}">
                <a16:creationId xmlns:a16="http://schemas.microsoft.com/office/drawing/2014/main" id="{C22F4E7C-B076-4285-9861-6194A5193417}"/>
              </a:ext>
            </a:extLst>
          </p:cNvPr>
          <p:cNvGrpSpPr/>
          <p:nvPr/>
        </p:nvGrpSpPr>
        <p:grpSpPr>
          <a:xfrm>
            <a:off x="10623015" y="120578"/>
            <a:ext cx="1448681" cy="463623"/>
            <a:chOff x="6175980" y="1891403"/>
            <a:chExt cx="1448681" cy="463623"/>
          </a:xfrm>
        </p:grpSpPr>
        <p:sp>
          <p:nvSpPr>
            <p:cNvPr id="9" name="Rectangle 8">
              <a:extLst>
                <a:ext uri="{FF2B5EF4-FFF2-40B4-BE49-F238E27FC236}">
                  <a16:creationId xmlns:a16="http://schemas.microsoft.com/office/drawing/2014/main" id="{55C9D892-D146-4A98-A189-5F66700957FC}"/>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0" name="TextBox 9">
              <a:extLst>
                <a:ext uri="{FF2B5EF4-FFF2-40B4-BE49-F238E27FC236}">
                  <a16:creationId xmlns:a16="http://schemas.microsoft.com/office/drawing/2014/main" id="{12245E46-B097-4BF2-8D90-C980D4722A0D}"/>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1995863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We’ve got to the final step</a:t>
            </a:r>
          </a:p>
        </p:txBody>
      </p:sp>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3" y="1838112"/>
            <a:ext cx="11609467" cy="1558838"/>
            <a:chOff x="303550" y="1378584"/>
            <a:chExt cx="8707100" cy="1169128"/>
          </a:xfrm>
        </p:grpSpPr>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464030"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442848" y="1378585"/>
              <a:ext cx="1137353" cy="347717"/>
              <a:chOff x="4550651" y="1891403"/>
              <a:chExt cx="1448681" cy="463623"/>
            </a:xfrm>
          </p:grpSpPr>
          <p:sp>
            <p:nvSpPr>
              <p:cNvPr id="19" name="Rectangle 18"/>
              <p:cNvSpPr/>
              <p:nvPr/>
            </p:nvSpPr>
            <p:spPr>
              <a:xfrm>
                <a:off x="4550651"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575822"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3"/>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grpSp>
      <p:sp>
        <p:nvSpPr>
          <p:cNvPr id="4" name="Rectangle 3">
            <a:extLst>
              <a:ext uri="{FF2B5EF4-FFF2-40B4-BE49-F238E27FC236}">
                <a16:creationId xmlns:a16="http://schemas.microsoft.com/office/drawing/2014/main" id="{F9504141-FB03-4FBE-BD0E-004E293824D8}"/>
              </a:ext>
            </a:extLst>
          </p:cNvPr>
          <p:cNvSpPr/>
          <p:nvPr/>
        </p:nvSpPr>
        <p:spPr>
          <a:xfrm>
            <a:off x="243841" y="1678744"/>
            <a:ext cx="3613463"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TextBox 12">
            <a:extLst>
              <a:ext uri="{FF2B5EF4-FFF2-40B4-BE49-F238E27FC236}">
                <a16:creationId xmlns:a16="http://schemas.microsoft.com/office/drawing/2014/main" id="{539B4981-C8DF-4C5E-A578-C21D9A064245}"/>
              </a:ext>
            </a:extLst>
          </p:cNvPr>
          <p:cNvSpPr txBox="1"/>
          <p:nvPr/>
        </p:nvSpPr>
        <p:spPr>
          <a:xfrm>
            <a:off x="1355504" y="4422147"/>
            <a:ext cx="1214500" cy="461665"/>
          </a:xfrm>
          <a:prstGeom prst="rect">
            <a:avLst/>
          </a:prstGeom>
          <a:noFill/>
        </p:spPr>
        <p:txBody>
          <a:bodyPr wrap="none" rtlCol="0">
            <a:spAutoFit/>
          </a:bodyPr>
          <a:lstStyle/>
          <a:p>
            <a:r>
              <a:rPr lang="en-GB" sz="2400" dirty="0"/>
              <a:t>Monday</a:t>
            </a:r>
          </a:p>
        </p:txBody>
      </p:sp>
      <p:sp>
        <p:nvSpPr>
          <p:cNvPr id="63" name="Rectangle 62">
            <a:extLst>
              <a:ext uri="{FF2B5EF4-FFF2-40B4-BE49-F238E27FC236}">
                <a16:creationId xmlns:a16="http://schemas.microsoft.com/office/drawing/2014/main" id="{94492C5C-1BB5-4331-B6AC-1CF0C918E1FE}"/>
              </a:ext>
            </a:extLst>
          </p:cNvPr>
          <p:cNvSpPr/>
          <p:nvPr/>
        </p:nvSpPr>
        <p:spPr>
          <a:xfrm>
            <a:off x="3850493" y="1678744"/>
            <a:ext cx="5003968"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TextBox 63">
            <a:extLst>
              <a:ext uri="{FF2B5EF4-FFF2-40B4-BE49-F238E27FC236}">
                <a16:creationId xmlns:a16="http://schemas.microsoft.com/office/drawing/2014/main" id="{7F39D5D2-4781-4AC9-86F0-2641404956CE}"/>
              </a:ext>
            </a:extLst>
          </p:cNvPr>
          <p:cNvSpPr txBox="1"/>
          <p:nvPr/>
        </p:nvSpPr>
        <p:spPr>
          <a:xfrm>
            <a:off x="5082535" y="4380497"/>
            <a:ext cx="1383327" cy="461665"/>
          </a:xfrm>
          <a:prstGeom prst="rect">
            <a:avLst/>
          </a:prstGeom>
          <a:noFill/>
        </p:spPr>
        <p:txBody>
          <a:bodyPr wrap="none" rtlCol="0">
            <a:spAutoFit/>
          </a:bodyPr>
          <a:lstStyle/>
          <a:p>
            <a:r>
              <a:rPr lang="en-GB" sz="2400" dirty="0"/>
              <a:t>Yesterday</a:t>
            </a:r>
          </a:p>
        </p:txBody>
      </p:sp>
      <p:sp>
        <p:nvSpPr>
          <p:cNvPr id="65" name="Rectangle 64">
            <a:extLst>
              <a:ext uri="{FF2B5EF4-FFF2-40B4-BE49-F238E27FC236}">
                <a16:creationId xmlns:a16="http://schemas.microsoft.com/office/drawing/2014/main" id="{F29704D6-C450-4E64-92D5-96F883ABEFC9}"/>
              </a:ext>
            </a:extLst>
          </p:cNvPr>
          <p:cNvSpPr/>
          <p:nvPr/>
        </p:nvSpPr>
        <p:spPr>
          <a:xfrm>
            <a:off x="8866995" y="1676765"/>
            <a:ext cx="3240599" cy="4295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TextBox 65">
            <a:extLst>
              <a:ext uri="{FF2B5EF4-FFF2-40B4-BE49-F238E27FC236}">
                <a16:creationId xmlns:a16="http://schemas.microsoft.com/office/drawing/2014/main" id="{A7D1099C-ECF0-4AB5-8F8D-7CE733F31CB2}"/>
              </a:ext>
            </a:extLst>
          </p:cNvPr>
          <p:cNvSpPr txBox="1"/>
          <p:nvPr/>
        </p:nvSpPr>
        <p:spPr>
          <a:xfrm>
            <a:off x="9676095" y="4360917"/>
            <a:ext cx="1721812" cy="461665"/>
          </a:xfrm>
          <a:prstGeom prst="rect">
            <a:avLst/>
          </a:prstGeom>
          <a:noFill/>
        </p:spPr>
        <p:txBody>
          <a:bodyPr wrap="square" rtlCol="0">
            <a:spAutoFit/>
          </a:bodyPr>
          <a:lstStyle/>
          <a:p>
            <a:r>
              <a:rPr lang="en-GB" sz="2400" dirty="0"/>
              <a:t>Today</a:t>
            </a:r>
          </a:p>
        </p:txBody>
      </p:sp>
    </p:spTree>
    <p:extLst>
      <p:ext uri="{BB962C8B-B14F-4D97-AF65-F5344CB8AC3E}">
        <p14:creationId xmlns:p14="http://schemas.microsoft.com/office/powerpoint/2010/main" val="8617016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380E5A-42B7-451E-B926-5ACAF84311D9}"/>
              </a:ext>
            </a:extLst>
          </p:cNvPr>
          <p:cNvSpPr>
            <a:spLocks noGrp="1"/>
          </p:cNvSpPr>
          <p:nvPr>
            <p:ph type="ctrTitle"/>
          </p:nvPr>
        </p:nvSpPr>
        <p:spPr/>
        <p:txBody>
          <a:bodyPr>
            <a:normAutofit/>
          </a:bodyPr>
          <a:lstStyle/>
          <a:p>
            <a:r>
              <a:rPr lang="en-GB" sz="6000" dirty="0"/>
              <a:t>What goes into your report: representativeness</a:t>
            </a:r>
            <a:endParaRPr lang="en-GB" dirty="0"/>
          </a:p>
        </p:txBody>
      </p:sp>
      <p:grpSp>
        <p:nvGrpSpPr>
          <p:cNvPr id="14" name="Group 13">
            <a:extLst>
              <a:ext uri="{FF2B5EF4-FFF2-40B4-BE49-F238E27FC236}">
                <a16:creationId xmlns:a16="http://schemas.microsoft.com/office/drawing/2014/main" id="{2E752BFC-35B1-43AA-9BE1-006FA9FBFC80}"/>
              </a:ext>
            </a:extLst>
          </p:cNvPr>
          <p:cNvGrpSpPr/>
          <p:nvPr/>
        </p:nvGrpSpPr>
        <p:grpSpPr>
          <a:xfrm>
            <a:off x="10576534" y="144644"/>
            <a:ext cx="1516471" cy="463623"/>
            <a:chOff x="10576534" y="144644"/>
            <a:chExt cx="1516471" cy="463623"/>
          </a:xfrm>
        </p:grpSpPr>
        <p:sp>
          <p:nvSpPr>
            <p:cNvPr id="10" name="Rectangle 9">
              <a:extLst>
                <a:ext uri="{FF2B5EF4-FFF2-40B4-BE49-F238E27FC236}">
                  <a16:creationId xmlns:a16="http://schemas.microsoft.com/office/drawing/2014/main" id="{643F121E-4A05-4DC2-9F50-AC88CD8CC73A}"/>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9" name="TextBox 8">
              <a:extLst>
                <a:ext uri="{FF2B5EF4-FFF2-40B4-BE49-F238E27FC236}">
                  <a16:creationId xmlns:a16="http://schemas.microsoft.com/office/drawing/2014/main" id="{80CE3BC7-9349-42BA-B1EA-A2EC8602C9C3}"/>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1932882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787" y="343485"/>
            <a:ext cx="11472084" cy="1143000"/>
          </a:xfrm>
        </p:spPr>
        <p:txBody>
          <a:bodyPr>
            <a:normAutofit fontScale="90000"/>
          </a:bodyPr>
          <a:lstStyle/>
          <a:p>
            <a:r>
              <a:rPr lang="en-GB" dirty="0"/>
              <a:t>If you’re losing people, </a:t>
            </a:r>
            <a:br>
              <a:rPr lang="en-GB" dirty="0"/>
            </a:br>
            <a:r>
              <a:rPr lang="en-GB" dirty="0"/>
              <a:t>have you still got representativeness?</a:t>
            </a:r>
          </a:p>
        </p:txBody>
      </p:sp>
      <p:pic>
        <p:nvPicPr>
          <p:cNvPr id="8" name="Picture 7" descr="This picture has only five birds in it from just two different species."/>
          <p:cNvPicPr>
            <a:picLocks noChangeAspect="1"/>
          </p:cNvPicPr>
          <p:nvPr/>
        </p:nvPicPr>
        <p:blipFill>
          <a:blip r:embed="rId2" cstate="print"/>
          <a:stretch>
            <a:fillRect/>
          </a:stretch>
        </p:blipFill>
        <p:spPr>
          <a:xfrm>
            <a:off x="6636073" y="2894866"/>
            <a:ext cx="2171700" cy="2019300"/>
          </a:xfrm>
          <a:prstGeom prst="rect">
            <a:avLst/>
          </a:prstGeom>
        </p:spPr>
      </p:pic>
      <p:sp>
        <p:nvSpPr>
          <p:cNvPr id="10" name="Rectangle 9"/>
          <p:cNvSpPr/>
          <p:nvPr/>
        </p:nvSpPr>
        <p:spPr>
          <a:xfrm>
            <a:off x="5392555" y="6479053"/>
            <a:ext cx="3097021" cy="276999"/>
          </a:xfrm>
          <a:prstGeom prst="rect">
            <a:avLst/>
          </a:prstGeom>
        </p:spPr>
        <p:txBody>
          <a:bodyPr wrap="square">
            <a:spAutoFit/>
          </a:bodyPr>
          <a:lstStyle/>
          <a:p>
            <a:r>
              <a:rPr lang="en-GB" sz="1200" dirty="0"/>
              <a:t>Image credit: Caroline Jarrett / CorelDraw</a:t>
            </a:r>
          </a:p>
        </p:txBody>
      </p:sp>
      <p:grpSp>
        <p:nvGrpSpPr>
          <p:cNvPr id="6" name="Group 5">
            <a:extLst>
              <a:ext uri="{FF2B5EF4-FFF2-40B4-BE49-F238E27FC236}">
                <a16:creationId xmlns:a16="http://schemas.microsoft.com/office/drawing/2014/main" id="{9D25866B-DF6A-49CF-A48B-D44614080587}"/>
              </a:ext>
            </a:extLst>
          </p:cNvPr>
          <p:cNvGrpSpPr/>
          <p:nvPr/>
        </p:nvGrpSpPr>
        <p:grpSpPr>
          <a:xfrm>
            <a:off x="10576534" y="144644"/>
            <a:ext cx="1516471" cy="463623"/>
            <a:chOff x="10576534" y="144644"/>
            <a:chExt cx="1516471" cy="463623"/>
          </a:xfrm>
        </p:grpSpPr>
        <p:sp>
          <p:nvSpPr>
            <p:cNvPr id="7" name="Rectangle 6">
              <a:extLst>
                <a:ext uri="{FF2B5EF4-FFF2-40B4-BE49-F238E27FC236}">
                  <a16:creationId xmlns:a16="http://schemas.microsoft.com/office/drawing/2014/main" id="{87798475-C304-4EAB-8BCA-9C46B4811AFC}"/>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9" name="TextBox 8">
              <a:extLst>
                <a:ext uri="{FF2B5EF4-FFF2-40B4-BE49-F238E27FC236}">
                  <a16:creationId xmlns:a16="http://schemas.microsoft.com/office/drawing/2014/main" id="{9F33A92B-6A22-408A-9F51-8CF0030105F4}"/>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1503065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A3FA6DDA-1138-4749-A638-9B5D197BC41C}"/>
              </a:ext>
            </a:extLst>
          </p:cNvPr>
          <p:cNvSpPr>
            <a:spLocks noGrp="1"/>
          </p:cNvSpPr>
          <p:nvPr>
            <p:ph type="title"/>
          </p:nvPr>
        </p:nvSpPr>
        <p:spPr/>
        <p:txBody>
          <a:bodyPr/>
          <a:lstStyle/>
          <a:p>
            <a:r>
              <a:rPr lang="en-GB" dirty="0"/>
              <a:t>We want the final group to be representative</a:t>
            </a:r>
          </a:p>
        </p:txBody>
      </p:sp>
      <p:sp>
        <p:nvSpPr>
          <p:cNvPr id="30" name="Rectangle: Rounded Corners 29">
            <a:extLst>
              <a:ext uri="{FF2B5EF4-FFF2-40B4-BE49-F238E27FC236}">
                <a16:creationId xmlns:a16="http://schemas.microsoft.com/office/drawing/2014/main" id="{5D5DE002-7FB7-4B83-9D18-EFAF51693315}"/>
              </a:ext>
            </a:extLst>
          </p:cNvPr>
          <p:cNvSpPr/>
          <p:nvPr/>
        </p:nvSpPr>
        <p:spPr>
          <a:xfrm>
            <a:off x="5373251" y="4468183"/>
            <a:ext cx="2672265" cy="826782"/>
          </a:xfrm>
          <a:prstGeom prst="roundRect">
            <a:avLst/>
          </a:prstGeom>
          <a:solidFill>
            <a:srgbClr val="0070C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14" name="TextBox 13">
            <a:extLst>
              <a:ext uri="{FF2B5EF4-FFF2-40B4-BE49-F238E27FC236}">
                <a16:creationId xmlns:a16="http://schemas.microsoft.com/office/drawing/2014/main" id="{51CA5610-4587-4AF7-A957-BF890658E8AE}"/>
              </a:ext>
            </a:extLst>
          </p:cNvPr>
          <p:cNvSpPr txBox="1"/>
          <p:nvPr/>
        </p:nvSpPr>
        <p:spPr>
          <a:xfrm>
            <a:off x="3472621" y="1911016"/>
            <a:ext cx="3312001" cy="387735"/>
          </a:xfrm>
          <a:prstGeom prst="rect">
            <a:avLst/>
          </a:prstGeom>
          <a:noFill/>
        </p:spPr>
        <p:txBody>
          <a:bodyPr wrap="square">
            <a:spAutoFit/>
          </a:bodyPr>
          <a:lstStyle/>
          <a:p>
            <a:pPr algn="ctr" defTabSz="711182">
              <a:lnSpc>
                <a:spcPct val="90000"/>
              </a:lnSpc>
              <a:spcAft>
                <a:spcPct val="35000"/>
              </a:spcAft>
            </a:pPr>
            <a:r>
              <a:rPr lang="en-GB" sz="2133" dirty="0">
                <a:latin typeface="Gotham Medium" panose="02000604030000020004" pitchFamily="50" charset="0"/>
              </a:rPr>
              <a:t>Who you want to ask</a:t>
            </a:r>
          </a:p>
        </p:txBody>
      </p:sp>
      <p:sp>
        <p:nvSpPr>
          <p:cNvPr id="2" name="Rectangle: Rounded Corners 1">
            <a:extLst>
              <a:ext uri="{FF2B5EF4-FFF2-40B4-BE49-F238E27FC236}">
                <a16:creationId xmlns:a16="http://schemas.microsoft.com/office/drawing/2014/main" id="{E2AF01DE-0CEF-4D88-8109-B300F1ED5DC0}"/>
              </a:ext>
            </a:extLst>
          </p:cNvPr>
          <p:cNvSpPr/>
          <p:nvPr/>
        </p:nvSpPr>
        <p:spPr>
          <a:xfrm>
            <a:off x="2946398" y="1854158"/>
            <a:ext cx="4882425" cy="43466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27" name="TextBox 26">
            <a:extLst>
              <a:ext uri="{FF2B5EF4-FFF2-40B4-BE49-F238E27FC236}">
                <a16:creationId xmlns:a16="http://schemas.microsoft.com/office/drawing/2014/main" id="{17DC9652-7B81-4EC3-82DB-88AB0C18ACE0}"/>
              </a:ext>
            </a:extLst>
          </p:cNvPr>
          <p:cNvSpPr txBox="1"/>
          <p:nvPr/>
        </p:nvSpPr>
        <p:spPr>
          <a:xfrm>
            <a:off x="5458145" y="4586109"/>
            <a:ext cx="2423876" cy="590931"/>
          </a:xfrm>
          <a:prstGeom prst="rect">
            <a:avLst/>
          </a:prstGeom>
          <a:noFill/>
        </p:spPr>
        <p:txBody>
          <a:bodyPr wrap="square">
            <a:spAutoFit/>
          </a:bodyPr>
          <a:lstStyle/>
          <a:p>
            <a:pPr algn="ctr" defTabSz="711182">
              <a:lnSpc>
                <a:spcPct val="90000"/>
              </a:lnSpc>
              <a:spcAft>
                <a:spcPct val="35000"/>
              </a:spcAft>
            </a:pPr>
            <a:r>
              <a:rPr lang="en-GB" dirty="0">
                <a:solidFill>
                  <a:schemeClr val="bg1"/>
                </a:solidFill>
                <a:latin typeface="Gotham Medium" panose="02000604030000020004" pitchFamily="50" charset="0"/>
              </a:rPr>
              <a:t>The ones whose  </a:t>
            </a:r>
            <a:br>
              <a:rPr lang="en-GB" dirty="0">
                <a:solidFill>
                  <a:schemeClr val="bg1"/>
                </a:solidFill>
                <a:latin typeface="Gotham Medium" panose="02000604030000020004" pitchFamily="50" charset="0"/>
              </a:rPr>
            </a:br>
            <a:r>
              <a:rPr lang="en-GB" dirty="0">
                <a:solidFill>
                  <a:schemeClr val="bg1"/>
                </a:solidFill>
                <a:latin typeface="Gotham Medium" panose="02000604030000020004" pitchFamily="50" charset="0"/>
              </a:rPr>
              <a:t>responses you use</a:t>
            </a:r>
          </a:p>
        </p:txBody>
      </p:sp>
      <p:sp>
        <p:nvSpPr>
          <p:cNvPr id="28" name="Rectangle 27">
            <a:extLst>
              <a:ext uri="{FF2B5EF4-FFF2-40B4-BE49-F238E27FC236}">
                <a16:creationId xmlns:a16="http://schemas.microsoft.com/office/drawing/2014/main" id="{D3102FCC-0056-4084-8C6D-6D709B239343}"/>
              </a:ext>
            </a:extLst>
          </p:cNvPr>
          <p:cNvSpPr/>
          <p:nvPr/>
        </p:nvSpPr>
        <p:spPr>
          <a:xfrm>
            <a:off x="9295827" y="4481465"/>
            <a:ext cx="2835873"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33" dirty="0">
                <a:solidFill>
                  <a:schemeClr val="tx1"/>
                </a:solidFill>
                <a:latin typeface="Arial" panose="020B0604020202020204" pitchFamily="34" charset="0"/>
                <a:cs typeface="Arial" panose="020B0604020202020204" pitchFamily="34" charset="0"/>
              </a:rPr>
              <a:t>Representativeness</a:t>
            </a:r>
          </a:p>
        </p:txBody>
      </p:sp>
      <p:cxnSp>
        <p:nvCxnSpPr>
          <p:cNvPr id="29" name="Straight Arrow Connector 28">
            <a:extLst>
              <a:ext uri="{FF2B5EF4-FFF2-40B4-BE49-F238E27FC236}">
                <a16:creationId xmlns:a16="http://schemas.microsoft.com/office/drawing/2014/main" id="{F4874836-1DD3-4920-8420-5468D2C44C45}"/>
              </a:ext>
            </a:extLst>
          </p:cNvPr>
          <p:cNvCxnSpPr>
            <a:cxnSpLocks/>
          </p:cNvCxnSpPr>
          <p:nvPr/>
        </p:nvCxnSpPr>
        <p:spPr>
          <a:xfrm flipH="1">
            <a:off x="7828823" y="4892420"/>
            <a:ext cx="144658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879930-E864-4D0F-89B5-86A3B798EC52}"/>
              </a:ext>
            </a:extLst>
          </p:cNvPr>
          <p:cNvCxnSpPr>
            <a:cxnSpLocks/>
          </p:cNvCxnSpPr>
          <p:nvPr/>
        </p:nvCxnSpPr>
        <p:spPr>
          <a:xfrm flipH="1">
            <a:off x="6883713" y="3527022"/>
            <a:ext cx="1200086" cy="905931"/>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5D0460E-C5E5-43F8-BFDA-81C4B7F48199}"/>
              </a:ext>
            </a:extLst>
          </p:cNvPr>
          <p:cNvCxnSpPr>
            <a:cxnSpLocks/>
          </p:cNvCxnSpPr>
          <p:nvPr/>
        </p:nvCxnSpPr>
        <p:spPr>
          <a:xfrm flipH="1" flipV="1">
            <a:off x="8045516" y="5177040"/>
            <a:ext cx="453380" cy="424236"/>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BC8F546-95A8-4F8D-BBB9-2287F3F88B15}"/>
              </a:ext>
            </a:extLst>
          </p:cNvPr>
          <p:cNvSpPr/>
          <p:nvPr/>
        </p:nvSpPr>
        <p:spPr>
          <a:xfrm>
            <a:off x="8136793" y="3069018"/>
            <a:ext cx="2835873"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33" dirty="0">
                <a:solidFill>
                  <a:schemeClr val="bg1">
                    <a:lumMod val="50000"/>
                  </a:schemeClr>
                </a:solidFill>
                <a:latin typeface="Arial" panose="020B0604020202020204" pitchFamily="34" charset="0"/>
                <a:cs typeface="Arial" panose="020B0604020202020204" pitchFamily="34" charset="0"/>
              </a:rPr>
              <a:t>Mostly people you want to ask</a:t>
            </a:r>
          </a:p>
        </p:txBody>
      </p:sp>
      <p:sp>
        <p:nvSpPr>
          <p:cNvPr id="34" name="Rectangle 33">
            <a:extLst>
              <a:ext uri="{FF2B5EF4-FFF2-40B4-BE49-F238E27FC236}">
                <a16:creationId xmlns:a16="http://schemas.microsoft.com/office/drawing/2014/main" id="{2407B59A-0279-4CF8-99A5-1467F7DEF1B4}"/>
              </a:ext>
            </a:extLst>
          </p:cNvPr>
          <p:cNvSpPr/>
          <p:nvPr/>
        </p:nvSpPr>
        <p:spPr>
          <a:xfrm>
            <a:off x="8517927" y="5504648"/>
            <a:ext cx="2835873"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33" dirty="0">
                <a:solidFill>
                  <a:schemeClr val="bg1">
                    <a:lumMod val="50000"/>
                  </a:schemeClr>
                </a:solidFill>
                <a:latin typeface="Arial" panose="020B0604020202020204" pitchFamily="34" charset="0"/>
                <a:cs typeface="Arial" panose="020B0604020202020204" pitchFamily="34" charset="0"/>
              </a:rPr>
              <a:t>Maybe some you didn’t want to ask</a:t>
            </a:r>
          </a:p>
        </p:txBody>
      </p:sp>
      <p:grpSp>
        <p:nvGrpSpPr>
          <p:cNvPr id="13" name="Group 12">
            <a:extLst>
              <a:ext uri="{FF2B5EF4-FFF2-40B4-BE49-F238E27FC236}">
                <a16:creationId xmlns:a16="http://schemas.microsoft.com/office/drawing/2014/main" id="{8890E148-F774-4471-96DB-AB342B3AFB8B}"/>
              </a:ext>
            </a:extLst>
          </p:cNvPr>
          <p:cNvGrpSpPr/>
          <p:nvPr/>
        </p:nvGrpSpPr>
        <p:grpSpPr>
          <a:xfrm>
            <a:off x="10576534" y="144644"/>
            <a:ext cx="1516471" cy="463623"/>
            <a:chOff x="10576534" y="144644"/>
            <a:chExt cx="1516471" cy="463623"/>
          </a:xfrm>
        </p:grpSpPr>
        <p:sp>
          <p:nvSpPr>
            <p:cNvPr id="23" name="Rectangle 22">
              <a:extLst>
                <a:ext uri="{FF2B5EF4-FFF2-40B4-BE49-F238E27FC236}">
                  <a16:creationId xmlns:a16="http://schemas.microsoft.com/office/drawing/2014/main" id="{CE2F56AB-5BB3-4488-9C01-ECBB14BEF74B}"/>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24" name="TextBox 23">
              <a:extLst>
                <a:ext uri="{FF2B5EF4-FFF2-40B4-BE49-F238E27FC236}">
                  <a16:creationId xmlns:a16="http://schemas.microsoft.com/office/drawing/2014/main" id="{DAE82839-3B35-498C-8DE6-D83A14B4FE12}"/>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4290921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A3FA6DDA-1138-4749-A638-9B5D197BC41C}"/>
              </a:ext>
            </a:extLst>
          </p:cNvPr>
          <p:cNvSpPr>
            <a:spLocks noGrp="1"/>
          </p:cNvSpPr>
          <p:nvPr>
            <p:ph type="title"/>
          </p:nvPr>
        </p:nvSpPr>
        <p:spPr/>
        <p:txBody>
          <a:bodyPr/>
          <a:lstStyle/>
          <a:p>
            <a:r>
              <a:rPr lang="en-GB" dirty="0"/>
              <a:t>Representativeness is the result of many choices</a:t>
            </a:r>
          </a:p>
        </p:txBody>
      </p:sp>
      <p:grpSp>
        <p:nvGrpSpPr>
          <p:cNvPr id="3" name="Group 2" descr="Coverage error happens when some people in the defined group are not in the list you sample from&#10;Sampling error happens when you ask a sample of people from the list, so some people get left out &#10;Non-response error can happen when the people who respond are different from the people who do not respond in a way that affects the overall result of the survey&#10;Adjustment error happens when you make less-than-perfect decisions about including or excluding people who respond&#10;At the end of all of that, what we are aiming for is that the ones whose responses you use are appropriately representative of the people you wanted in the first place&#10;">
            <a:extLst>
              <a:ext uri="{FF2B5EF4-FFF2-40B4-BE49-F238E27FC236}">
                <a16:creationId xmlns:a16="http://schemas.microsoft.com/office/drawing/2014/main" id="{78279867-B537-4A8A-9272-EEDD23B7185A}"/>
              </a:ext>
            </a:extLst>
          </p:cNvPr>
          <p:cNvGrpSpPr/>
          <p:nvPr/>
        </p:nvGrpSpPr>
        <p:grpSpPr>
          <a:xfrm>
            <a:off x="2946398" y="1669901"/>
            <a:ext cx="9100127" cy="4530862"/>
            <a:chOff x="2946398" y="1669901"/>
            <a:chExt cx="9185302" cy="4530862"/>
          </a:xfrm>
        </p:grpSpPr>
        <p:sp>
          <p:nvSpPr>
            <p:cNvPr id="15" name="Rectangle: Rounded Corners 14">
              <a:extLst>
                <a:ext uri="{FF2B5EF4-FFF2-40B4-BE49-F238E27FC236}">
                  <a16:creationId xmlns:a16="http://schemas.microsoft.com/office/drawing/2014/main" id="{BEDC4927-3862-468B-8B55-95557A45FF59}"/>
                </a:ext>
              </a:extLst>
            </p:cNvPr>
            <p:cNvSpPr/>
            <p:nvPr/>
          </p:nvSpPr>
          <p:spPr>
            <a:xfrm>
              <a:off x="4221759" y="2268354"/>
              <a:ext cx="4526257" cy="3703404"/>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solidFill>
                  <a:schemeClr val="bg2">
                    <a:lumMod val="90000"/>
                  </a:schemeClr>
                </a:solidFill>
              </a:endParaRPr>
            </a:p>
          </p:txBody>
        </p:sp>
        <p:sp>
          <p:nvSpPr>
            <p:cNvPr id="16" name="TextBox 15">
              <a:extLst>
                <a:ext uri="{FF2B5EF4-FFF2-40B4-BE49-F238E27FC236}">
                  <a16:creationId xmlns:a16="http://schemas.microsoft.com/office/drawing/2014/main" id="{184853D9-6BC2-4C6C-A7E7-4C9C0F8C967E}"/>
                </a:ext>
              </a:extLst>
            </p:cNvPr>
            <p:cNvSpPr txBox="1"/>
            <p:nvPr/>
          </p:nvSpPr>
          <p:spPr>
            <a:xfrm>
              <a:off x="4351241" y="2620813"/>
              <a:ext cx="3530780" cy="341632"/>
            </a:xfrm>
            <a:prstGeom prst="rect">
              <a:avLst/>
            </a:prstGeom>
            <a:noFill/>
          </p:spPr>
          <p:txBody>
            <a:bodyPr wrap="square">
              <a:spAutoFit/>
            </a:bodyPr>
            <a:lstStyle/>
            <a:p>
              <a:pPr algn="ctr" defTabSz="711182">
                <a:lnSpc>
                  <a:spcPct val="90000"/>
                </a:lnSpc>
                <a:spcAft>
                  <a:spcPct val="35000"/>
                </a:spcAft>
              </a:pPr>
              <a:r>
                <a:rPr lang="en-GB" dirty="0">
                  <a:latin typeface="Gotham Medium" panose="02000604030000020004" pitchFamily="50" charset="0"/>
                </a:rPr>
                <a:t>The list you sample from</a:t>
              </a:r>
            </a:p>
          </p:txBody>
        </p:sp>
        <p:sp>
          <p:nvSpPr>
            <p:cNvPr id="17" name="Rectangle: Rounded Corners 16">
              <a:extLst>
                <a:ext uri="{FF2B5EF4-FFF2-40B4-BE49-F238E27FC236}">
                  <a16:creationId xmlns:a16="http://schemas.microsoft.com/office/drawing/2014/main" id="{BF153233-D177-4057-AC02-79C12C494F2E}"/>
                </a:ext>
              </a:extLst>
            </p:cNvPr>
            <p:cNvSpPr/>
            <p:nvPr/>
          </p:nvSpPr>
          <p:spPr>
            <a:xfrm>
              <a:off x="4943994" y="3413007"/>
              <a:ext cx="3530780" cy="2252226"/>
            </a:xfrm>
            <a:prstGeom prst="round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solidFill>
                  <a:schemeClr val="bg1">
                    <a:lumMod val="85000"/>
                  </a:schemeClr>
                </a:solidFill>
              </a:endParaRPr>
            </a:p>
          </p:txBody>
        </p:sp>
        <p:sp>
          <p:nvSpPr>
            <p:cNvPr id="18" name="TextBox 17">
              <a:extLst>
                <a:ext uri="{FF2B5EF4-FFF2-40B4-BE49-F238E27FC236}">
                  <a16:creationId xmlns:a16="http://schemas.microsoft.com/office/drawing/2014/main" id="{8A8AB8F1-0C60-4DE8-BCB1-5E61388E532E}"/>
                </a:ext>
              </a:extLst>
            </p:cNvPr>
            <p:cNvSpPr txBox="1"/>
            <p:nvPr/>
          </p:nvSpPr>
          <p:spPr>
            <a:xfrm>
              <a:off x="5041806" y="3534254"/>
              <a:ext cx="2576464" cy="341632"/>
            </a:xfrm>
            <a:prstGeom prst="rect">
              <a:avLst/>
            </a:prstGeom>
            <a:noFill/>
          </p:spPr>
          <p:txBody>
            <a:bodyPr wrap="square">
              <a:spAutoFit/>
            </a:bodyPr>
            <a:lstStyle/>
            <a:p>
              <a:pPr algn="ctr" defTabSz="711182">
                <a:lnSpc>
                  <a:spcPct val="90000"/>
                </a:lnSpc>
                <a:spcAft>
                  <a:spcPct val="35000"/>
                </a:spcAft>
              </a:pPr>
              <a:r>
                <a:rPr lang="en-GB" dirty="0">
                  <a:latin typeface="Gotham Medium" panose="02000604030000020004" pitchFamily="50" charset="0"/>
                </a:rPr>
                <a:t>The ones you ask</a:t>
              </a:r>
            </a:p>
          </p:txBody>
        </p:sp>
        <p:sp>
          <p:nvSpPr>
            <p:cNvPr id="19" name="Rectangle: Rounded Corners 18">
              <a:extLst>
                <a:ext uri="{FF2B5EF4-FFF2-40B4-BE49-F238E27FC236}">
                  <a16:creationId xmlns:a16="http://schemas.microsoft.com/office/drawing/2014/main" id="{406FB2E6-7FE1-4929-843E-A423974F7A15}"/>
                </a:ext>
              </a:extLst>
            </p:cNvPr>
            <p:cNvSpPr/>
            <p:nvPr/>
          </p:nvSpPr>
          <p:spPr>
            <a:xfrm>
              <a:off x="5148204" y="3983683"/>
              <a:ext cx="3066511" cy="1487238"/>
            </a:xfrm>
            <a:prstGeom prst="roundRect">
              <a:avLst/>
            </a:prstGeom>
            <a:solidFill>
              <a:srgbClr val="00B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20" name="TextBox 19">
              <a:extLst>
                <a:ext uri="{FF2B5EF4-FFF2-40B4-BE49-F238E27FC236}">
                  <a16:creationId xmlns:a16="http://schemas.microsoft.com/office/drawing/2014/main" id="{AD1B9B1B-FBC7-43ED-9F1D-A863EB55419F}"/>
                </a:ext>
              </a:extLst>
            </p:cNvPr>
            <p:cNvSpPr txBox="1"/>
            <p:nvPr/>
          </p:nvSpPr>
          <p:spPr>
            <a:xfrm>
              <a:off x="5041806" y="4032287"/>
              <a:ext cx="3279305" cy="341632"/>
            </a:xfrm>
            <a:prstGeom prst="rect">
              <a:avLst/>
            </a:prstGeom>
            <a:noFill/>
          </p:spPr>
          <p:txBody>
            <a:bodyPr wrap="square">
              <a:spAutoFit/>
            </a:bodyPr>
            <a:lstStyle/>
            <a:p>
              <a:pPr algn="ctr" defTabSz="711182">
                <a:lnSpc>
                  <a:spcPct val="90000"/>
                </a:lnSpc>
                <a:spcAft>
                  <a:spcPct val="35000"/>
                </a:spcAft>
              </a:pPr>
              <a:r>
                <a:rPr lang="en-GB" dirty="0">
                  <a:solidFill>
                    <a:schemeClr val="bg1"/>
                  </a:solidFill>
                  <a:latin typeface="Gotham Medium" panose="02000604030000020004" pitchFamily="50" charset="0"/>
                </a:rPr>
                <a:t>The ones who respond</a:t>
              </a:r>
            </a:p>
          </p:txBody>
        </p:sp>
        <p:sp>
          <p:nvSpPr>
            <p:cNvPr id="21" name="Rectangle: Rounded Corners 20">
              <a:extLst>
                <a:ext uri="{FF2B5EF4-FFF2-40B4-BE49-F238E27FC236}">
                  <a16:creationId xmlns:a16="http://schemas.microsoft.com/office/drawing/2014/main" id="{DB76B02C-E173-4760-9BD5-3A19A4492067}"/>
                </a:ext>
              </a:extLst>
            </p:cNvPr>
            <p:cNvSpPr/>
            <p:nvPr/>
          </p:nvSpPr>
          <p:spPr>
            <a:xfrm>
              <a:off x="5373251" y="4468183"/>
              <a:ext cx="2672265" cy="826782"/>
            </a:xfrm>
            <a:prstGeom prst="roundRect">
              <a:avLst/>
            </a:prstGeom>
            <a:solidFill>
              <a:srgbClr val="0070C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22" name="TextBox 21">
              <a:extLst>
                <a:ext uri="{FF2B5EF4-FFF2-40B4-BE49-F238E27FC236}">
                  <a16:creationId xmlns:a16="http://schemas.microsoft.com/office/drawing/2014/main" id="{6E33AB3D-2A28-44EC-8FA0-DDCAEF0908AA}"/>
                </a:ext>
              </a:extLst>
            </p:cNvPr>
            <p:cNvSpPr txBox="1"/>
            <p:nvPr/>
          </p:nvSpPr>
          <p:spPr>
            <a:xfrm>
              <a:off x="5458145" y="4586109"/>
              <a:ext cx="2423876" cy="590931"/>
            </a:xfrm>
            <a:prstGeom prst="rect">
              <a:avLst/>
            </a:prstGeom>
            <a:noFill/>
          </p:spPr>
          <p:txBody>
            <a:bodyPr wrap="square">
              <a:spAutoFit/>
            </a:bodyPr>
            <a:lstStyle/>
            <a:p>
              <a:pPr algn="ctr" defTabSz="711182">
                <a:lnSpc>
                  <a:spcPct val="90000"/>
                </a:lnSpc>
                <a:spcAft>
                  <a:spcPct val="35000"/>
                </a:spcAft>
              </a:pPr>
              <a:r>
                <a:rPr lang="en-GB" dirty="0">
                  <a:solidFill>
                    <a:schemeClr val="bg1"/>
                  </a:solidFill>
                  <a:latin typeface="Gotham Medium" panose="02000604030000020004" pitchFamily="50" charset="0"/>
                </a:rPr>
                <a:t>The ones whose  </a:t>
              </a:r>
              <a:br>
                <a:rPr lang="en-GB" dirty="0">
                  <a:solidFill>
                    <a:schemeClr val="bg1"/>
                  </a:solidFill>
                  <a:latin typeface="Gotham Medium" panose="02000604030000020004" pitchFamily="50" charset="0"/>
                </a:rPr>
              </a:br>
              <a:r>
                <a:rPr lang="en-GB" dirty="0">
                  <a:solidFill>
                    <a:schemeClr val="bg1"/>
                  </a:solidFill>
                  <a:latin typeface="Gotham Medium" panose="02000604030000020004" pitchFamily="50" charset="0"/>
                </a:rPr>
                <a:t>responses you use</a:t>
              </a:r>
            </a:p>
          </p:txBody>
        </p:sp>
        <p:sp>
          <p:nvSpPr>
            <p:cNvPr id="2" name="Rectangle: Rounded Corners 1">
              <a:extLst>
                <a:ext uri="{FF2B5EF4-FFF2-40B4-BE49-F238E27FC236}">
                  <a16:creationId xmlns:a16="http://schemas.microsoft.com/office/drawing/2014/main" id="{E2AF01DE-0CEF-4D88-8109-B300F1ED5DC0}"/>
                </a:ext>
              </a:extLst>
            </p:cNvPr>
            <p:cNvSpPr/>
            <p:nvPr/>
          </p:nvSpPr>
          <p:spPr>
            <a:xfrm>
              <a:off x="2946398" y="1854158"/>
              <a:ext cx="4882425" cy="43466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3"/>
            </a:p>
          </p:txBody>
        </p:sp>
        <p:sp>
          <p:nvSpPr>
            <p:cNvPr id="25" name="Rectangle 24">
              <a:extLst>
                <a:ext uri="{FF2B5EF4-FFF2-40B4-BE49-F238E27FC236}">
                  <a16:creationId xmlns:a16="http://schemas.microsoft.com/office/drawing/2014/main" id="{518C7088-C112-48D9-B829-9696988AE303}"/>
                </a:ext>
              </a:extLst>
            </p:cNvPr>
            <p:cNvSpPr/>
            <p:nvPr/>
          </p:nvSpPr>
          <p:spPr>
            <a:xfrm>
              <a:off x="9295827" y="1669901"/>
              <a:ext cx="2835873"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33" dirty="0">
                  <a:solidFill>
                    <a:schemeClr val="tx1"/>
                  </a:solidFill>
                  <a:latin typeface="Arial" panose="020B0604020202020204" pitchFamily="34" charset="0"/>
                  <a:cs typeface="Arial" panose="020B0604020202020204" pitchFamily="34" charset="0"/>
                </a:rPr>
                <a:t>Coverage error</a:t>
              </a:r>
            </a:p>
          </p:txBody>
        </p:sp>
        <p:sp>
          <p:nvSpPr>
            <p:cNvPr id="26" name="Rectangle 25">
              <a:extLst>
                <a:ext uri="{FF2B5EF4-FFF2-40B4-BE49-F238E27FC236}">
                  <a16:creationId xmlns:a16="http://schemas.microsoft.com/office/drawing/2014/main" id="{08EC9D2E-8C86-4ACF-BD96-53995EB06C09}"/>
                </a:ext>
              </a:extLst>
            </p:cNvPr>
            <p:cNvSpPr/>
            <p:nvPr/>
          </p:nvSpPr>
          <p:spPr>
            <a:xfrm>
              <a:off x="9295827" y="2579925"/>
              <a:ext cx="2835873"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33" dirty="0">
                  <a:solidFill>
                    <a:schemeClr val="tx1"/>
                  </a:solidFill>
                  <a:latin typeface="Arial" panose="020B0604020202020204" pitchFamily="34" charset="0"/>
                  <a:cs typeface="Arial" panose="020B0604020202020204" pitchFamily="34" charset="0"/>
                </a:rPr>
                <a:t>Sampling error</a:t>
              </a:r>
            </a:p>
          </p:txBody>
        </p:sp>
        <p:cxnSp>
          <p:nvCxnSpPr>
            <p:cNvPr id="27" name="Straight Arrow Connector 26">
              <a:extLst>
                <a:ext uri="{FF2B5EF4-FFF2-40B4-BE49-F238E27FC236}">
                  <a16:creationId xmlns:a16="http://schemas.microsoft.com/office/drawing/2014/main" id="{9747F3C5-7FFB-4D90-AA76-206E6062390E}"/>
                </a:ext>
              </a:extLst>
            </p:cNvPr>
            <p:cNvCxnSpPr>
              <a:cxnSpLocks/>
            </p:cNvCxnSpPr>
            <p:nvPr/>
          </p:nvCxnSpPr>
          <p:spPr>
            <a:xfrm flipH="1">
              <a:off x="7707589" y="3659041"/>
              <a:ext cx="156304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7D901F6-C538-4F93-8C6D-7E1B107605AE}"/>
                </a:ext>
              </a:extLst>
            </p:cNvPr>
            <p:cNvSpPr/>
            <p:nvPr/>
          </p:nvSpPr>
          <p:spPr>
            <a:xfrm>
              <a:off x="9295827" y="3247211"/>
              <a:ext cx="2835873"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33" dirty="0">
                  <a:solidFill>
                    <a:schemeClr val="tx1"/>
                  </a:solidFill>
                  <a:latin typeface="Arial" panose="020B0604020202020204" pitchFamily="34" charset="0"/>
                  <a:cs typeface="Arial" panose="020B0604020202020204" pitchFamily="34" charset="0"/>
                </a:rPr>
                <a:t>Non-response error</a:t>
              </a:r>
            </a:p>
          </p:txBody>
        </p:sp>
        <p:cxnSp>
          <p:nvCxnSpPr>
            <p:cNvPr id="29" name="Straight Arrow Connector 28">
              <a:extLst>
                <a:ext uri="{FF2B5EF4-FFF2-40B4-BE49-F238E27FC236}">
                  <a16:creationId xmlns:a16="http://schemas.microsoft.com/office/drawing/2014/main" id="{FF52DC1F-3040-4E49-B4D2-6C348D0E9F7E}"/>
                </a:ext>
              </a:extLst>
            </p:cNvPr>
            <p:cNvCxnSpPr>
              <a:cxnSpLocks/>
            </p:cNvCxnSpPr>
            <p:nvPr/>
          </p:nvCxnSpPr>
          <p:spPr>
            <a:xfrm flipH="1">
              <a:off x="8113754" y="4333620"/>
              <a:ext cx="115687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84FF46C-B28C-4262-B153-0E07A3BAAFFC}"/>
                </a:ext>
              </a:extLst>
            </p:cNvPr>
            <p:cNvSpPr/>
            <p:nvPr/>
          </p:nvSpPr>
          <p:spPr>
            <a:xfrm>
              <a:off x="9295827" y="3931222"/>
              <a:ext cx="2835873"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33" dirty="0">
                  <a:solidFill>
                    <a:schemeClr val="tx1"/>
                  </a:solidFill>
                  <a:latin typeface="Arial" panose="020B0604020202020204" pitchFamily="34" charset="0"/>
                  <a:cs typeface="Arial" panose="020B0604020202020204" pitchFamily="34" charset="0"/>
                </a:rPr>
                <a:t>Adjustment error</a:t>
              </a:r>
            </a:p>
          </p:txBody>
        </p:sp>
        <p:sp>
          <p:nvSpPr>
            <p:cNvPr id="32" name="Rectangle 31">
              <a:extLst>
                <a:ext uri="{FF2B5EF4-FFF2-40B4-BE49-F238E27FC236}">
                  <a16:creationId xmlns:a16="http://schemas.microsoft.com/office/drawing/2014/main" id="{F435F85D-9C91-4EB7-B2C0-8E00F2792A14}"/>
                </a:ext>
              </a:extLst>
            </p:cNvPr>
            <p:cNvSpPr/>
            <p:nvPr/>
          </p:nvSpPr>
          <p:spPr>
            <a:xfrm>
              <a:off x="9295827" y="4481465"/>
              <a:ext cx="2835873"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33" dirty="0">
                  <a:solidFill>
                    <a:schemeClr val="tx1"/>
                  </a:solidFill>
                  <a:latin typeface="Arial" panose="020B0604020202020204" pitchFamily="34" charset="0"/>
                  <a:cs typeface="Arial" panose="020B0604020202020204" pitchFamily="34" charset="0"/>
                </a:rPr>
                <a:t>Representativeness</a:t>
              </a:r>
            </a:p>
          </p:txBody>
        </p:sp>
        <p:cxnSp>
          <p:nvCxnSpPr>
            <p:cNvPr id="33" name="Straight Arrow Connector 32">
              <a:extLst>
                <a:ext uri="{FF2B5EF4-FFF2-40B4-BE49-F238E27FC236}">
                  <a16:creationId xmlns:a16="http://schemas.microsoft.com/office/drawing/2014/main" id="{733B12B5-602E-497D-BC1E-FD17E4D6312A}"/>
                </a:ext>
              </a:extLst>
            </p:cNvPr>
            <p:cNvCxnSpPr>
              <a:cxnSpLocks/>
            </p:cNvCxnSpPr>
            <p:nvPr/>
          </p:nvCxnSpPr>
          <p:spPr>
            <a:xfrm flipH="1">
              <a:off x="7382933" y="2986695"/>
              <a:ext cx="1887698" cy="218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785EAC7-CCAB-4B69-8DDE-E24C00163463}"/>
                </a:ext>
              </a:extLst>
            </p:cNvPr>
            <p:cNvCxnSpPr>
              <a:cxnSpLocks/>
            </p:cNvCxnSpPr>
            <p:nvPr/>
          </p:nvCxnSpPr>
          <p:spPr>
            <a:xfrm flipH="1">
              <a:off x="6953956" y="2090720"/>
              <a:ext cx="23166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5EADED7-26F7-42FB-83F0-9A82854EAE67}"/>
                </a:ext>
              </a:extLst>
            </p:cNvPr>
            <p:cNvCxnSpPr>
              <a:cxnSpLocks/>
            </p:cNvCxnSpPr>
            <p:nvPr/>
          </p:nvCxnSpPr>
          <p:spPr>
            <a:xfrm flipH="1">
              <a:off x="7828823" y="4892420"/>
              <a:ext cx="144658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DC5D99E-2831-4A1C-8D7E-1325AA364603}"/>
                </a:ext>
              </a:extLst>
            </p:cNvPr>
            <p:cNvSpPr txBox="1"/>
            <p:nvPr/>
          </p:nvSpPr>
          <p:spPr>
            <a:xfrm>
              <a:off x="3472621" y="1911016"/>
              <a:ext cx="3312001" cy="341632"/>
            </a:xfrm>
            <a:prstGeom prst="rect">
              <a:avLst/>
            </a:prstGeom>
            <a:noFill/>
          </p:spPr>
          <p:txBody>
            <a:bodyPr wrap="square">
              <a:spAutoFit/>
            </a:bodyPr>
            <a:lstStyle/>
            <a:p>
              <a:pPr algn="ctr" defTabSz="711182">
                <a:lnSpc>
                  <a:spcPct val="90000"/>
                </a:lnSpc>
                <a:spcAft>
                  <a:spcPct val="35000"/>
                </a:spcAft>
              </a:pPr>
              <a:r>
                <a:rPr lang="en-GB" dirty="0">
                  <a:latin typeface="Gotham Medium" panose="02000604030000020004" pitchFamily="50" charset="0"/>
                </a:rPr>
                <a:t>Who you want to ask</a:t>
              </a:r>
            </a:p>
          </p:txBody>
        </p:sp>
      </p:grpSp>
      <p:grpSp>
        <p:nvGrpSpPr>
          <p:cNvPr id="13" name="Group 12">
            <a:extLst>
              <a:ext uri="{FF2B5EF4-FFF2-40B4-BE49-F238E27FC236}">
                <a16:creationId xmlns:a16="http://schemas.microsoft.com/office/drawing/2014/main" id="{8890E148-F774-4471-96DB-AB342B3AFB8B}"/>
              </a:ext>
            </a:extLst>
          </p:cNvPr>
          <p:cNvGrpSpPr/>
          <p:nvPr/>
        </p:nvGrpSpPr>
        <p:grpSpPr>
          <a:xfrm>
            <a:off x="10576534" y="144644"/>
            <a:ext cx="1516471" cy="463623"/>
            <a:chOff x="10576534" y="144644"/>
            <a:chExt cx="1516471" cy="463623"/>
          </a:xfrm>
        </p:grpSpPr>
        <p:sp>
          <p:nvSpPr>
            <p:cNvPr id="23" name="Rectangle 22">
              <a:extLst>
                <a:ext uri="{FF2B5EF4-FFF2-40B4-BE49-F238E27FC236}">
                  <a16:creationId xmlns:a16="http://schemas.microsoft.com/office/drawing/2014/main" id="{CE2F56AB-5BB3-4488-9C01-ECBB14BEF74B}"/>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24" name="TextBox 23">
              <a:extLst>
                <a:ext uri="{FF2B5EF4-FFF2-40B4-BE49-F238E27FC236}">
                  <a16:creationId xmlns:a16="http://schemas.microsoft.com/office/drawing/2014/main" id="{DAE82839-3B35-498C-8DE6-D83A14B4FE12}"/>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2904007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B2990-27D3-4CAF-858C-CEB0FEDEF608}"/>
              </a:ext>
            </a:extLst>
          </p:cNvPr>
          <p:cNvSpPr>
            <a:spLocks noGrp="1"/>
          </p:cNvSpPr>
          <p:nvPr>
            <p:ph type="title"/>
          </p:nvPr>
        </p:nvSpPr>
        <p:spPr/>
        <p:txBody>
          <a:bodyPr>
            <a:normAutofit/>
          </a:bodyPr>
          <a:lstStyle/>
          <a:p>
            <a:r>
              <a:rPr lang="en-GB" dirty="0"/>
              <a:t>Assess representativeness </a:t>
            </a:r>
            <a:br>
              <a:rPr lang="en-GB" dirty="0"/>
            </a:br>
            <a:r>
              <a:rPr lang="en-GB" dirty="0"/>
              <a:t>using something that matters</a:t>
            </a:r>
          </a:p>
        </p:txBody>
      </p:sp>
      <p:sp>
        <p:nvSpPr>
          <p:cNvPr id="4" name="Content Placeholder 3">
            <a:extLst>
              <a:ext uri="{FF2B5EF4-FFF2-40B4-BE49-F238E27FC236}">
                <a16:creationId xmlns:a16="http://schemas.microsoft.com/office/drawing/2014/main" id="{708C3CE8-C743-43D3-8AB1-7112949E2CE6}"/>
              </a:ext>
            </a:extLst>
          </p:cNvPr>
          <p:cNvSpPr>
            <a:spLocks noGrp="1"/>
          </p:cNvSpPr>
          <p:nvPr>
            <p:ph idx="1"/>
          </p:nvPr>
        </p:nvSpPr>
        <p:spPr/>
        <p:txBody>
          <a:bodyPr/>
          <a:lstStyle/>
          <a:p>
            <a:pPr marL="0" indent="0">
              <a:buNone/>
            </a:pPr>
            <a:r>
              <a:rPr lang="en-GB" dirty="0"/>
              <a:t>For the Open University students, I used:</a:t>
            </a:r>
          </a:p>
          <a:p>
            <a:r>
              <a:rPr lang="en-GB" dirty="0"/>
              <a:t>Age</a:t>
            </a:r>
          </a:p>
          <a:p>
            <a:r>
              <a:rPr lang="en-GB" dirty="0"/>
              <a:t>Current module</a:t>
            </a:r>
          </a:p>
          <a:p>
            <a:r>
              <a:rPr lang="en-GB" dirty="0"/>
              <a:t>Length of time with the Open University</a:t>
            </a:r>
          </a:p>
          <a:p>
            <a:endParaRPr lang="en-GB" dirty="0"/>
          </a:p>
        </p:txBody>
      </p:sp>
      <p:grpSp>
        <p:nvGrpSpPr>
          <p:cNvPr id="5" name="Group 4">
            <a:extLst>
              <a:ext uri="{FF2B5EF4-FFF2-40B4-BE49-F238E27FC236}">
                <a16:creationId xmlns:a16="http://schemas.microsoft.com/office/drawing/2014/main" id="{7142BD25-5197-4532-9EF0-A3EF68249A2F}"/>
              </a:ext>
            </a:extLst>
          </p:cNvPr>
          <p:cNvGrpSpPr/>
          <p:nvPr/>
        </p:nvGrpSpPr>
        <p:grpSpPr>
          <a:xfrm>
            <a:off x="10576534" y="144644"/>
            <a:ext cx="1516471" cy="463623"/>
            <a:chOff x="10576534" y="144644"/>
            <a:chExt cx="1516471" cy="463623"/>
          </a:xfrm>
        </p:grpSpPr>
        <p:sp>
          <p:nvSpPr>
            <p:cNvPr id="6" name="Rectangle 5">
              <a:extLst>
                <a:ext uri="{FF2B5EF4-FFF2-40B4-BE49-F238E27FC236}">
                  <a16:creationId xmlns:a16="http://schemas.microsoft.com/office/drawing/2014/main" id="{6C0EE3E7-3333-4F61-98D9-D3163E4A10A9}"/>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 name="TextBox 6">
              <a:extLst>
                <a:ext uri="{FF2B5EF4-FFF2-40B4-BE49-F238E27FC236}">
                  <a16:creationId xmlns:a16="http://schemas.microsoft.com/office/drawing/2014/main" id="{7B21B1E5-6CB2-4089-8FDE-B55476F6B80E}"/>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93727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AC433-EFE0-4FEC-A8BF-05C19EB06F0D}"/>
              </a:ext>
            </a:extLst>
          </p:cNvPr>
          <p:cNvSpPr>
            <a:spLocks noGrp="1"/>
          </p:cNvSpPr>
          <p:nvPr>
            <p:ph type="title"/>
          </p:nvPr>
        </p:nvSpPr>
        <p:spPr/>
        <p:txBody>
          <a:bodyPr/>
          <a:lstStyle/>
          <a:p>
            <a:r>
              <a:rPr lang="en-GB" dirty="0"/>
              <a:t>I use these terms (mostly)</a:t>
            </a:r>
          </a:p>
        </p:txBody>
      </p:sp>
      <p:sp>
        <p:nvSpPr>
          <p:cNvPr id="4" name="Content Placeholder 3">
            <a:extLst>
              <a:ext uri="{FF2B5EF4-FFF2-40B4-BE49-F238E27FC236}">
                <a16:creationId xmlns:a16="http://schemas.microsoft.com/office/drawing/2014/main" id="{95435A98-CD66-43FF-B5AC-C4774AA6B5C3}"/>
              </a:ext>
            </a:extLst>
          </p:cNvPr>
          <p:cNvSpPr>
            <a:spLocks noGrp="1"/>
          </p:cNvSpPr>
          <p:nvPr>
            <p:ph idx="1"/>
          </p:nvPr>
        </p:nvSpPr>
        <p:spPr/>
        <p:txBody>
          <a:bodyPr/>
          <a:lstStyle/>
          <a:p>
            <a:pPr marL="2867025" indent="-2867025">
              <a:buNone/>
            </a:pPr>
            <a:r>
              <a:rPr lang="en-GB" dirty="0"/>
              <a:t>A response	the entire set of answers from one person</a:t>
            </a:r>
          </a:p>
          <a:p>
            <a:pPr marL="2867025" indent="-2867025">
              <a:buNone/>
            </a:pPr>
            <a:r>
              <a:rPr lang="en-GB" dirty="0"/>
              <a:t>An answer	the answer to a specific question</a:t>
            </a:r>
          </a:p>
          <a:p>
            <a:pPr marL="2867025" indent="-2867025">
              <a:buNone/>
            </a:pPr>
            <a:r>
              <a:rPr lang="en-GB" dirty="0"/>
              <a:t>Adjustment error	happens when you make less than perfect choices about whose responses to include</a:t>
            </a:r>
          </a:p>
          <a:p>
            <a:pPr marL="2867025" indent="-2867025">
              <a:buNone/>
            </a:pPr>
            <a:r>
              <a:rPr lang="en-GB" dirty="0"/>
              <a:t>Processing error	happens when you make less than perfect choices about which answers to include</a:t>
            </a:r>
          </a:p>
        </p:txBody>
      </p:sp>
      <p:grpSp>
        <p:nvGrpSpPr>
          <p:cNvPr id="5" name="Group 4" descr="Responses">
            <a:extLst>
              <a:ext uri="{FF2B5EF4-FFF2-40B4-BE49-F238E27FC236}">
                <a16:creationId xmlns:a16="http://schemas.microsoft.com/office/drawing/2014/main" id="{7A5640E2-1549-4AB4-991C-FBA12048C2F7}"/>
              </a:ext>
            </a:extLst>
          </p:cNvPr>
          <p:cNvGrpSpPr/>
          <p:nvPr/>
        </p:nvGrpSpPr>
        <p:grpSpPr>
          <a:xfrm>
            <a:off x="10623015" y="120578"/>
            <a:ext cx="1448681" cy="463623"/>
            <a:chOff x="6175980" y="1891403"/>
            <a:chExt cx="1448681" cy="463623"/>
          </a:xfrm>
        </p:grpSpPr>
        <p:sp>
          <p:nvSpPr>
            <p:cNvPr id="6" name="Rectangle 5">
              <a:extLst>
                <a:ext uri="{FF2B5EF4-FFF2-40B4-BE49-F238E27FC236}">
                  <a16:creationId xmlns:a16="http://schemas.microsoft.com/office/drawing/2014/main" id="{BBE94175-BEEE-47C1-AC3D-22C525AE7EEC}"/>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7" name="TextBox 6">
              <a:extLst>
                <a:ext uri="{FF2B5EF4-FFF2-40B4-BE49-F238E27FC236}">
                  <a16:creationId xmlns:a16="http://schemas.microsoft.com/office/drawing/2014/main" id="{F407E38D-20AD-40AF-92B8-9395D05B243A}"/>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2608758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354DB-68AB-4D46-B796-46EEABDB088C}"/>
              </a:ext>
            </a:extLst>
          </p:cNvPr>
          <p:cNvSpPr>
            <a:spLocks noGrp="1"/>
          </p:cNvSpPr>
          <p:nvPr>
            <p:ph type="ctrTitle"/>
          </p:nvPr>
        </p:nvSpPr>
        <p:spPr/>
        <p:txBody>
          <a:bodyPr/>
          <a:lstStyle/>
          <a:p>
            <a:r>
              <a:rPr lang="en-GB" sz="6000" dirty="0"/>
              <a:t>Assertion/evidence reports</a:t>
            </a:r>
            <a:endParaRPr lang="en-GB" dirty="0"/>
          </a:p>
        </p:txBody>
      </p:sp>
      <p:grpSp>
        <p:nvGrpSpPr>
          <p:cNvPr id="4" name="Group 3">
            <a:extLst>
              <a:ext uri="{FF2B5EF4-FFF2-40B4-BE49-F238E27FC236}">
                <a16:creationId xmlns:a16="http://schemas.microsoft.com/office/drawing/2014/main" id="{BAE0B89C-57A5-4A92-AC7D-57ED57628522}"/>
              </a:ext>
            </a:extLst>
          </p:cNvPr>
          <p:cNvGrpSpPr/>
          <p:nvPr/>
        </p:nvGrpSpPr>
        <p:grpSpPr>
          <a:xfrm>
            <a:off x="10576534" y="144644"/>
            <a:ext cx="1516471" cy="463623"/>
            <a:chOff x="10576534" y="144644"/>
            <a:chExt cx="1516471" cy="463623"/>
          </a:xfrm>
        </p:grpSpPr>
        <p:sp>
          <p:nvSpPr>
            <p:cNvPr id="5" name="Rectangle 4">
              <a:extLst>
                <a:ext uri="{FF2B5EF4-FFF2-40B4-BE49-F238E27FC236}">
                  <a16:creationId xmlns:a16="http://schemas.microsoft.com/office/drawing/2014/main" id="{70046214-8DA1-4A68-98CD-1A8817467103}"/>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6" name="TextBox 5">
              <a:extLst>
                <a:ext uri="{FF2B5EF4-FFF2-40B4-BE49-F238E27FC236}">
                  <a16:creationId xmlns:a16="http://schemas.microsoft.com/office/drawing/2014/main" id="{64772645-5190-4154-BFF4-8E53A2D8298A}"/>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4135816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6B42-F31D-45F0-958E-0A196ADABCF2}"/>
              </a:ext>
            </a:extLst>
          </p:cNvPr>
          <p:cNvSpPr>
            <a:spLocks noGrp="1"/>
          </p:cNvSpPr>
          <p:nvPr>
            <p:ph type="title"/>
          </p:nvPr>
        </p:nvSpPr>
        <p:spPr/>
        <p:txBody>
          <a:bodyPr/>
          <a:lstStyle/>
          <a:p>
            <a:r>
              <a:rPr lang="en-GB" dirty="0"/>
              <a:t>Slides with a single title sentence work better</a:t>
            </a:r>
          </a:p>
        </p:txBody>
      </p:sp>
      <p:pic>
        <p:nvPicPr>
          <p:cNvPr id="6" name="Picture 5" descr="The &#10;slide has the headline “About us”, bullet points “Best known for our great product range”, “Founded in 1985”, “Consistently achieve 95% customer satisfaction or better every year since 2005”, “Our value proposition is customer service.”">
            <a:extLst>
              <a:ext uri="{FF2B5EF4-FFF2-40B4-BE49-F238E27FC236}">
                <a16:creationId xmlns:a16="http://schemas.microsoft.com/office/drawing/2014/main" id="{6C6C70A6-F4FB-4E81-B849-D5BDEA6CA9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514"/>
          <a:stretch/>
        </p:blipFill>
        <p:spPr>
          <a:xfrm>
            <a:off x="838200" y="1689504"/>
            <a:ext cx="5257800" cy="4037984"/>
          </a:xfrm>
          <a:prstGeom prst="rect">
            <a:avLst/>
          </a:prstGeom>
          <a:ln>
            <a:solidFill>
              <a:srgbClr val="009999"/>
            </a:solidFill>
          </a:ln>
        </p:spPr>
      </p:pic>
      <p:pic>
        <p:nvPicPr>
          <p:cNvPr id="8" name="Picture 7" descr="The slide has the headline “We focus on great customer service” and bullet points “Best known for our great product range”, “Founded in 1985”, “Consistently achieve 95% customer satisfaction or better every year since 2005”, “Our value proposition is customer service.”">
            <a:extLst>
              <a:ext uri="{FF2B5EF4-FFF2-40B4-BE49-F238E27FC236}">
                <a16:creationId xmlns:a16="http://schemas.microsoft.com/office/drawing/2014/main" id="{846C226D-74AE-4994-A248-8AB25ADA16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104"/>
          <a:stretch/>
        </p:blipFill>
        <p:spPr>
          <a:xfrm>
            <a:off x="6256543" y="1689504"/>
            <a:ext cx="5443619" cy="4036800"/>
          </a:xfrm>
          <a:prstGeom prst="rect">
            <a:avLst/>
          </a:prstGeom>
          <a:ln>
            <a:solidFill>
              <a:srgbClr val="009999"/>
            </a:solidFill>
          </a:ln>
        </p:spPr>
      </p:pic>
      <p:grpSp>
        <p:nvGrpSpPr>
          <p:cNvPr id="4" name="Group 3">
            <a:extLst>
              <a:ext uri="{FF2B5EF4-FFF2-40B4-BE49-F238E27FC236}">
                <a16:creationId xmlns:a16="http://schemas.microsoft.com/office/drawing/2014/main" id="{88124C66-5F49-4A20-AD94-B647C5B88DEE}"/>
              </a:ext>
            </a:extLst>
          </p:cNvPr>
          <p:cNvGrpSpPr/>
          <p:nvPr/>
        </p:nvGrpSpPr>
        <p:grpSpPr>
          <a:xfrm>
            <a:off x="10576534" y="144644"/>
            <a:ext cx="1516471" cy="463623"/>
            <a:chOff x="10576534" y="144644"/>
            <a:chExt cx="1516471" cy="463623"/>
          </a:xfrm>
        </p:grpSpPr>
        <p:sp>
          <p:nvSpPr>
            <p:cNvPr id="5" name="Rectangle 4">
              <a:extLst>
                <a:ext uri="{FF2B5EF4-FFF2-40B4-BE49-F238E27FC236}">
                  <a16:creationId xmlns:a16="http://schemas.microsoft.com/office/drawing/2014/main" id="{79C57A65-061C-413C-B427-072551EB7B19}"/>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 name="TextBox 6">
              <a:extLst>
                <a:ext uri="{FF2B5EF4-FFF2-40B4-BE49-F238E27FC236}">
                  <a16:creationId xmlns:a16="http://schemas.microsoft.com/office/drawing/2014/main" id="{DB978723-14A8-4891-A599-70D15638239B}"/>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4218720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6B42-F31D-45F0-958E-0A196ADABCF2}"/>
              </a:ext>
            </a:extLst>
          </p:cNvPr>
          <p:cNvSpPr>
            <a:spLocks noGrp="1"/>
          </p:cNvSpPr>
          <p:nvPr>
            <p:ph type="title"/>
          </p:nvPr>
        </p:nvSpPr>
        <p:spPr/>
        <p:txBody>
          <a:bodyPr/>
          <a:lstStyle/>
          <a:p>
            <a:r>
              <a:rPr lang="en-GB" dirty="0"/>
              <a:t>We see a lot of topic/subtopic slides</a:t>
            </a:r>
          </a:p>
        </p:txBody>
      </p:sp>
      <p:pic>
        <p:nvPicPr>
          <p:cNvPr id="6" name="Picture 5" descr="Two presentation slides. The first slide has the headline “Topic”, bullet points “Subtopic first subtopic”, “Subtopic second subtopic”, “Subtopic third subtopic”, “Yet another subtopic.” The second slide has the headline “About us”, bullet points “Best known for our great product range”, “Founded in 1985”, “Consistently achieve 95% customer satisfaction or better every year since 2005”, “Our value proposition is customer service.”">
            <a:extLst>
              <a:ext uri="{FF2B5EF4-FFF2-40B4-BE49-F238E27FC236}">
                <a16:creationId xmlns:a16="http://schemas.microsoft.com/office/drawing/2014/main" id="{6C6C70A6-F4FB-4E81-B849-D5BDEA6CA9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48367"/>
            <a:ext cx="10843941" cy="4037984"/>
          </a:xfrm>
          <a:prstGeom prst="rect">
            <a:avLst/>
          </a:prstGeom>
        </p:spPr>
      </p:pic>
      <p:grpSp>
        <p:nvGrpSpPr>
          <p:cNvPr id="4" name="Group 3">
            <a:extLst>
              <a:ext uri="{FF2B5EF4-FFF2-40B4-BE49-F238E27FC236}">
                <a16:creationId xmlns:a16="http://schemas.microsoft.com/office/drawing/2014/main" id="{88124C66-5F49-4A20-AD94-B647C5B88DEE}"/>
              </a:ext>
            </a:extLst>
          </p:cNvPr>
          <p:cNvGrpSpPr/>
          <p:nvPr/>
        </p:nvGrpSpPr>
        <p:grpSpPr>
          <a:xfrm>
            <a:off x="10576534" y="144644"/>
            <a:ext cx="1516471" cy="463623"/>
            <a:chOff x="10576534" y="144644"/>
            <a:chExt cx="1516471" cy="463623"/>
          </a:xfrm>
        </p:grpSpPr>
        <p:sp>
          <p:nvSpPr>
            <p:cNvPr id="5" name="Rectangle 4">
              <a:extLst>
                <a:ext uri="{FF2B5EF4-FFF2-40B4-BE49-F238E27FC236}">
                  <a16:creationId xmlns:a16="http://schemas.microsoft.com/office/drawing/2014/main" id="{79C57A65-061C-413C-B427-072551EB7B19}"/>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 name="TextBox 6">
              <a:extLst>
                <a:ext uri="{FF2B5EF4-FFF2-40B4-BE49-F238E27FC236}">
                  <a16:creationId xmlns:a16="http://schemas.microsoft.com/office/drawing/2014/main" id="{DB978723-14A8-4891-A599-70D15638239B}"/>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155907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6B42-F31D-45F0-958E-0A196ADABCF2}"/>
              </a:ext>
            </a:extLst>
          </p:cNvPr>
          <p:cNvSpPr>
            <a:spLocks noGrp="1"/>
          </p:cNvSpPr>
          <p:nvPr>
            <p:ph type="title"/>
          </p:nvPr>
        </p:nvSpPr>
        <p:spPr/>
        <p:txBody>
          <a:bodyPr/>
          <a:lstStyle/>
          <a:p>
            <a:r>
              <a:rPr lang="en-GB" dirty="0"/>
              <a:t>Use assertion/evidence instead</a:t>
            </a:r>
          </a:p>
        </p:txBody>
      </p:sp>
      <p:pic>
        <p:nvPicPr>
          <p:cNvPr id="4" name="Picture 3" descr="Two presentation slides. The first slide has the headline “This sentence is the assertion” with bullet points “The content that goes here is the evidence”, “The evidence supports or amplifies the assertion”, “This slide has four bullets”, “It could have an image, table, chart or video instead.” The second slide has the headline “We focus on great customer service” and bullet points “Best known for our great product range”, “Founded in 1985”, “Consistently achieve 95% customer satisfaction or better every year since 2005”, “Our value proposition is customer service.”">
            <a:extLst>
              <a:ext uri="{FF2B5EF4-FFF2-40B4-BE49-F238E27FC236}">
                <a16:creationId xmlns:a16="http://schemas.microsoft.com/office/drawing/2014/main" id="{67FA395C-B518-4B81-B520-D869AA0A3D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34" y="1748367"/>
            <a:ext cx="10909943" cy="4036800"/>
          </a:xfrm>
          <a:prstGeom prst="rect">
            <a:avLst/>
          </a:prstGeom>
        </p:spPr>
      </p:pic>
      <p:grpSp>
        <p:nvGrpSpPr>
          <p:cNvPr id="5" name="Group 4">
            <a:extLst>
              <a:ext uri="{FF2B5EF4-FFF2-40B4-BE49-F238E27FC236}">
                <a16:creationId xmlns:a16="http://schemas.microsoft.com/office/drawing/2014/main" id="{7AE91344-222B-4420-AFE3-267711B1CB6A}"/>
              </a:ext>
            </a:extLst>
          </p:cNvPr>
          <p:cNvGrpSpPr/>
          <p:nvPr/>
        </p:nvGrpSpPr>
        <p:grpSpPr>
          <a:xfrm>
            <a:off x="10576534" y="144644"/>
            <a:ext cx="1516471" cy="463623"/>
            <a:chOff x="10576534" y="144644"/>
            <a:chExt cx="1516471" cy="463623"/>
          </a:xfrm>
        </p:grpSpPr>
        <p:sp>
          <p:nvSpPr>
            <p:cNvPr id="6" name="Rectangle 5">
              <a:extLst>
                <a:ext uri="{FF2B5EF4-FFF2-40B4-BE49-F238E27FC236}">
                  <a16:creationId xmlns:a16="http://schemas.microsoft.com/office/drawing/2014/main" id="{364D964A-56C2-4F89-80CC-EFFC0B596D9E}"/>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 name="TextBox 6">
              <a:extLst>
                <a:ext uri="{FF2B5EF4-FFF2-40B4-BE49-F238E27FC236}">
                  <a16:creationId xmlns:a16="http://schemas.microsoft.com/office/drawing/2014/main" id="{E0B0D351-E7E3-463E-90F9-A9CF11EF9E61}"/>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13025517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2173-642F-4A8E-BC3E-E97FDBC184E5}"/>
              </a:ext>
            </a:extLst>
          </p:cNvPr>
          <p:cNvSpPr>
            <a:spLocks noGrp="1"/>
          </p:cNvSpPr>
          <p:nvPr>
            <p:ph type="title"/>
          </p:nvPr>
        </p:nvSpPr>
        <p:spPr/>
        <p:txBody>
          <a:bodyPr/>
          <a:lstStyle/>
          <a:p>
            <a:r>
              <a:rPr lang="en-GB" dirty="0"/>
              <a:t>Example: we are reporting on survey results</a:t>
            </a:r>
          </a:p>
        </p:txBody>
      </p:sp>
      <p:sp>
        <p:nvSpPr>
          <p:cNvPr id="3" name="Content Placeholder 2">
            <a:extLst>
              <a:ext uri="{FF2B5EF4-FFF2-40B4-BE49-F238E27FC236}">
                <a16:creationId xmlns:a16="http://schemas.microsoft.com/office/drawing/2014/main" id="{95C07E33-511E-49BB-BA72-20CCD50FB764}"/>
              </a:ext>
            </a:extLst>
          </p:cNvPr>
          <p:cNvSpPr>
            <a:spLocks noGrp="1"/>
          </p:cNvSpPr>
          <p:nvPr>
            <p:ph idx="1"/>
          </p:nvPr>
        </p:nvSpPr>
        <p:spPr/>
        <p:txBody>
          <a:bodyPr/>
          <a:lstStyle/>
          <a:p>
            <a:r>
              <a:rPr lang="en-US" dirty="0"/>
              <a:t>The goal for this survey was to do a baseline measurement before deciding whether to do a ‘Share your magazine’ campaign.</a:t>
            </a:r>
          </a:p>
          <a:p>
            <a:r>
              <a:rPr lang="en-US" dirty="0"/>
              <a:t>The overall aim is to get at least half the magazine’s subscribers to share</a:t>
            </a:r>
            <a:br>
              <a:rPr lang="en-US" dirty="0"/>
            </a:br>
            <a:endParaRPr lang="en-GB" dirty="0"/>
          </a:p>
        </p:txBody>
      </p:sp>
      <p:grpSp>
        <p:nvGrpSpPr>
          <p:cNvPr id="6" name="Group 5">
            <a:extLst>
              <a:ext uri="{FF2B5EF4-FFF2-40B4-BE49-F238E27FC236}">
                <a16:creationId xmlns:a16="http://schemas.microsoft.com/office/drawing/2014/main" id="{F8FC16B6-C544-4D78-A90B-75646F65CEE9}"/>
              </a:ext>
            </a:extLst>
          </p:cNvPr>
          <p:cNvGrpSpPr/>
          <p:nvPr/>
        </p:nvGrpSpPr>
        <p:grpSpPr>
          <a:xfrm>
            <a:off x="10576534" y="144644"/>
            <a:ext cx="1516471" cy="463623"/>
            <a:chOff x="10576534" y="144644"/>
            <a:chExt cx="1516471" cy="463623"/>
          </a:xfrm>
        </p:grpSpPr>
        <p:sp>
          <p:nvSpPr>
            <p:cNvPr id="7" name="Rectangle 6">
              <a:extLst>
                <a:ext uri="{FF2B5EF4-FFF2-40B4-BE49-F238E27FC236}">
                  <a16:creationId xmlns:a16="http://schemas.microsoft.com/office/drawing/2014/main" id="{603B76D0-C42C-4B15-838F-D068FD592E60}"/>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8" name="TextBox 7">
              <a:extLst>
                <a:ext uri="{FF2B5EF4-FFF2-40B4-BE49-F238E27FC236}">
                  <a16:creationId xmlns:a16="http://schemas.microsoft.com/office/drawing/2014/main" id="{D086159D-205F-493A-BC45-3F428755638D}"/>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29551821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E6F1-B771-4E35-85BC-B01504D3DD82}"/>
              </a:ext>
            </a:extLst>
          </p:cNvPr>
          <p:cNvSpPr>
            <a:spLocks noGrp="1"/>
          </p:cNvSpPr>
          <p:nvPr>
            <p:ph type="title"/>
          </p:nvPr>
        </p:nvSpPr>
        <p:spPr/>
        <p:txBody>
          <a:bodyPr/>
          <a:lstStyle/>
          <a:p>
            <a:r>
              <a:rPr lang="en-GB" dirty="0"/>
              <a:t>Write a better headline for this slide</a:t>
            </a:r>
          </a:p>
        </p:txBody>
      </p:sp>
      <p:sp>
        <p:nvSpPr>
          <p:cNvPr id="9" name="TextBox 8">
            <a:extLst>
              <a:ext uri="{FF2B5EF4-FFF2-40B4-BE49-F238E27FC236}">
                <a16:creationId xmlns:a16="http://schemas.microsoft.com/office/drawing/2014/main" id="{960EE352-CB6E-49B3-8570-CB21AC649ABD}"/>
              </a:ext>
            </a:extLst>
          </p:cNvPr>
          <p:cNvSpPr txBox="1"/>
          <p:nvPr/>
        </p:nvSpPr>
        <p:spPr>
          <a:xfrm>
            <a:off x="747346" y="1290578"/>
            <a:ext cx="8664005"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Optional: decide whether to report the answers differently</a:t>
            </a:r>
          </a:p>
        </p:txBody>
      </p:sp>
      <p:sp>
        <p:nvSpPr>
          <p:cNvPr id="8" name="Rectangle 7"/>
          <p:cNvSpPr/>
          <p:nvPr/>
        </p:nvSpPr>
        <p:spPr>
          <a:xfrm>
            <a:off x="1562100" y="1836380"/>
            <a:ext cx="6629399" cy="707886"/>
          </a:xfrm>
          <a:prstGeom prst="rect">
            <a:avLst/>
          </a:prstGeom>
        </p:spPr>
        <p:txBody>
          <a:bodyPr wrap="square">
            <a:spAutoFit/>
          </a:bodyPr>
          <a:lstStyle/>
          <a:p>
            <a:pPr>
              <a:defRPr/>
            </a:pPr>
            <a:r>
              <a:rPr lang="en-GB" sz="2000" i="1" kern="0" dirty="0">
                <a:latin typeface="Gotham Medium" panose="02000604030000020004" pitchFamily="50" charset="0"/>
              </a:rPr>
              <a:t>Including yourself, how many adults usually </a:t>
            </a:r>
            <a:br>
              <a:rPr lang="en-GB" sz="2000" i="1" kern="0" dirty="0">
                <a:latin typeface="Gotham Medium" panose="02000604030000020004" pitchFamily="50" charset="0"/>
              </a:rPr>
            </a:br>
            <a:r>
              <a:rPr lang="en-GB" sz="2000" i="1" kern="0" dirty="0">
                <a:latin typeface="Gotham Medium" panose="02000604030000020004" pitchFamily="50" charset="0"/>
              </a:rPr>
              <a:t>read or look through your copy of the magazine?</a:t>
            </a:r>
          </a:p>
        </p:txBody>
      </p:sp>
      <p:graphicFrame>
        <p:nvGraphicFramePr>
          <p:cNvPr id="7" name="Table 6" descr="A table of responses to the question as follows: &#10;1 reader - 434&#10;2 readers - 190&#10;3 readers - 39&#10;4 readers - 8&#10;5 readers - 0&#10;6 or more readers - 5"/>
          <p:cNvGraphicFramePr>
            <a:graphicFrameLocks noGrp="1"/>
          </p:cNvGraphicFramePr>
          <p:nvPr>
            <p:extLst>
              <p:ext uri="{D42A27DB-BD31-4B8C-83A1-F6EECF244321}">
                <p14:modId xmlns:p14="http://schemas.microsoft.com/office/powerpoint/2010/main" val="4018201432"/>
              </p:ext>
            </p:extLst>
          </p:nvPr>
        </p:nvGraphicFramePr>
        <p:xfrm>
          <a:off x="1657352" y="2567851"/>
          <a:ext cx="4549421" cy="3129118"/>
        </p:xfrm>
        <a:graphic>
          <a:graphicData uri="http://schemas.openxmlformats.org/drawingml/2006/table">
            <a:tbl>
              <a:tblPr firstRow="1" bandRow="1">
                <a:tableStyleId>{9D7B26C5-4107-4FEC-AEDC-1716B250A1EF}</a:tableStyleId>
              </a:tblPr>
              <a:tblGrid>
                <a:gridCol w="2589623">
                  <a:extLst>
                    <a:ext uri="{9D8B030D-6E8A-4147-A177-3AD203B41FA5}">
                      <a16:colId xmlns:a16="http://schemas.microsoft.com/office/drawing/2014/main" val="20000"/>
                    </a:ext>
                  </a:extLst>
                </a:gridCol>
                <a:gridCol w="1959798">
                  <a:extLst>
                    <a:ext uri="{9D8B030D-6E8A-4147-A177-3AD203B41FA5}">
                      <a16:colId xmlns:a16="http://schemas.microsoft.com/office/drawing/2014/main" val="20001"/>
                    </a:ext>
                  </a:extLst>
                </a:gridCol>
              </a:tblGrid>
              <a:tr h="399915">
                <a:tc>
                  <a:txBody>
                    <a:bodyPr/>
                    <a:lstStyle/>
                    <a:p>
                      <a:pPr marL="36000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Choice</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latin typeface="Arial" panose="020B0604020202020204" pitchFamily="34" charset="0"/>
                          <a:ea typeface="+mn-ea"/>
                          <a:cs typeface="Arial" panose="020B0604020202020204" pitchFamily="34" charset="0"/>
                        </a:rPr>
                        <a:t>Responses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18939">
                <a:tc>
                  <a:txBody>
                    <a:bodyPr/>
                    <a:lstStyle/>
                    <a:p>
                      <a:pPr marL="720000"/>
                      <a:r>
                        <a:rPr lang="en-GB" sz="2000" dirty="0">
                          <a:latin typeface="Arial" panose="020B0604020202020204" pitchFamily="34" charset="0"/>
                          <a:cs typeface="Arial" panose="020B0604020202020204" pitchFamily="34" charset="0"/>
                        </a:rPr>
                        <a:t>1</a:t>
                      </a:r>
                    </a:p>
                  </a:txBody>
                  <a:tcPr anchor="ctr"/>
                </a:tc>
                <a:tc>
                  <a:txBody>
                    <a:bodyPr/>
                    <a:lstStyle/>
                    <a:p>
                      <a:pPr marL="0" algn="l" defTabSz="914400" rtl="0" eaLnBrk="1" fontAlgn="ctr" latinLnBrk="0" hangingPunct="1">
                        <a:tabLst>
                          <a:tab pos="1342800" algn="dec"/>
                        </a:tabLst>
                      </a:pPr>
                      <a:r>
                        <a:rPr lang="en-GB" sz="2000" b="0" i="0" u="none" strike="noStrike" kern="1200" dirty="0">
                          <a:solidFill>
                            <a:srgbClr val="000000"/>
                          </a:solidFill>
                          <a:effectLst/>
                          <a:latin typeface="Arial" panose="020B0604020202020204" pitchFamily="34" charset="0"/>
                          <a:ea typeface="+mn-ea"/>
                          <a:cs typeface="Arial" panose="020B0604020202020204" pitchFamily="34" charset="0"/>
                        </a:rPr>
                        <a:t>	434</a:t>
                      </a:r>
                    </a:p>
                  </a:txBody>
                  <a:tcPr marL="0" marR="0" marT="0" marB="0" anchor="ctr"/>
                </a:tc>
                <a:extLst>
                  <a:ext uri="{0D108BD9-81ED-4DB2-BD59-A6C34878D82A}">
                    <a16:rowId xmlns:a16="http://schemas.microsoft.com/office/drawing/2014/main" val="10001"/>
                  </a:ext>
                </a:extLst>
              </a:tr>
              <a:tr h="418939">
                <a:tc>
                  <a:txBody>
                    <a:bodyPr/>
                    <a:lstStyle/>
                    <a:p>
                      <a:pPr marL="720000"/>
                      <a:r>
                        <a:rPr lang="en-GB" sz="2000" dirty="0">
                          <a:latin typeface="Arial" panose="020B0604020202020204" pitchFamily="34" charset="0"/>
                          <a:cs typeface="Arial" panose="020B0604020202020204" pitchFamily="34" charset="0"/>
                        </a:rPr>
                        <a:t>2</a:t>
                      </a:r>
                    </a:p>
                  </a:txBody>
                  <a:tcPr anchor="ctr"/>
                </a:tc>
                <a:tc>
                  <a:txBody>
                    <a:bodyPr/>
                    <a:lstStyle/>
                    <a:p>
                      <a:pPr marL="0" algn="l" defTabSz="914400" rtl="0" eaLnBrk="1" fontAlgn="ctr" latinLnBrk="0" hangingPunct="1">
                        <a:tabLst>
                          <a:tab pos="1342800" algn="dec"/>
                        </a:tabLst>
                      </a:pPr>
                      <a:r>
                        <a:rPr lang="en-GB" sz="2000" b="0" i="0" u="none" strike="noStrike" kern="1200" dirty="0">
                          <a:solidFill>
                            <a:srgbClr val="000000"/>
                          </a:solidFill>
                          <a:effectLst/>
                          <a:latin typeface="Arial" panose="020B0604020202020204" pitchFamily="34" charset="0"/>
                          <a:ea typeface="+mn-ea"/>
                          <a:cs typeface="Arial" panose="020B0604020202020204" pitchFamily="34" charset="0"/>
                        </a:rPr>
                        <a:t>	190</a:t>
                      </a:r>
                    </a:p>
                  </a:txBody>
                  <a:tcPr marL="0" marR="0" marT="0" marB="0" anchor="ctr"/>
                </a:tc>
                <a:extLst>
                  <a:ext uri="{0D108BD9-81ED-4DB2-BD59-A6C34878D82A}">
                    <a16:rowId xmlns:a16="http://schemas.microsoft.com/office/drawing/2014/main" val="10002"/>
                  </a:ext>
                </a:extLst>
              </a:tr>
              <a:tr h="418939">
                <a:tc>
                  <a:txBody>
                    <a:bodyPr/>
                    <a:lstStyle/>
                    <a:p>
                      <a:pPr marL="720000"/>
                      <a:r>
                        <a:rPr lang="en-GB" sz="2000" dirty="0">
                          <a:latin typeface="Arial" panose="020B0604020202020204" pitchFamily="34" charset="0"/>
                          <a:cs typeface="Arial" panose="020B0604020202020204" pitchFamily="34" charset="0"/>
                        </a:rPr>
                        <a:t>3</a:t>
                      </a:r>
                    </a:p>
                  </a:txBody>
                  <a:tcPr anchor="ctr"/>
                </a:tc>
                <a:tc>
                  <a:txBody>
                    <a:bodyPr/>
                    <a:lstStyle/>
                    <a:p>
                      <a:pPr marL="0" algn="l" defTabSz="914400" rtl="0" eaLnBrk="1" fontAlgn="ctr" latinLnBrk="0" hangingPunct="1">
                        <a:tabLst>
                          <a:tab pos="1342800" algn="dec"/>
                        </a:tabLst>
                      </a:pPr>
                      <a:r>
                        <a:rPr lang="en-GB" sz="2000" b="0" i="0" u="none" strike="noStrike" kern="1200" dirty="0">
                          <a:solidFill>
                            <a:srgbClr val="000000"/>
                          </a:solidFill>
                          <a:effectLst/>
                          <a:latin typeface="Arial" panose="020B0604020202020204" pitchFamily="34" charset="0"/>
                          <a:ea typeface="+mn-ea"/>
                          <a:cs typeface="Arial" panose="020B0604020202020204" pitchFamily="34" charset="0"/>
                        </a:rPr>
                        <a:t>	39</a:t>
                      </a:r>
                    </a:p>
                  </a:txBody>
                  <a:tcPr marL="0" marR="0" marT="0" marB="0" anchor="ctr"/>
                </a:tc>
                <a:extLst>
                  <a:ext uri="{0D108BD9-81ED-4DB2-BD59-A6C34878D82A}">
                    <a16:rowId xmlns:a16="http://schemas.microsoft.com/office/drawing/2014/main" val="10003"/>
                  </a:ext>
                </a:extLst>
              </a:tr>
              <a:tr h="418939">
                <a:tc>
                  <a:txBody>
                    <a:bodyPr/>
                    <a:lstStyle/>
                    <a:p>
                      <a:pPr marL="720000"/>
                      <a:r>
                        <a:rPr lang="en-GB" sz="2000" dirty="0">
                          <a:latin typeface="Arial" panose="020B0604020202020204" pitchFamily="34" charset="0"/>
                          <a:cs typeface="Arial" panose="020B0604020202020204" pitchFamily="34" charset="0"/>
                        </a:rPr>
                        <a:t>4</a:t>
                      </a:r>
                    </a:p>
                  </a:txBody>
                  <a:tcPr anchor="ctr"/>
                </a:tc>
                <a:tc>
                  <a:txBody>
                    <a:bodyPr/>
                    <a:lstStyle/>
                    <a:p>
                      <a:pPr marL="0" algn="l" defTabSz="914400" rtl="0" eaLnBrk="1" fontAlgn="ctr" latinLnBrk="0" hangingPunct="1">
                        <a:tabLst>
                          <a:tab pos="1342800" algn="dec"/>
                        </a:tabLst>
                      </a:pPr>
                      <a:r>
                        <a:rPr lang="en-GB" sz="2000" b="0" i="0" u="none" strike="noStrike" kern="1200" dirty="0">
                          <a:solidFill>
                            <a:srgbClr val="000000"/>
                          </a:solidFill>
                          <a:effectLst/>
                          <a:latin typeface="Arial" panose="020B0604020202020204" pitchFamily="34" charset="0"/>
                          <a:ea typeface="+mn-ea"/>
                          <a:cs typeface="Arial" panose="020B0604020202020204" pitchFamily="34" charset="0"/>
                        </a:rPr>
                        <a:t>	8</a:t>
                      </a:r>
                    </a:p>
                  </a:txBody>
                  <a:tcPr marL="0" marR="0" marT="0" marB="0" anchor="ctr"/>
                </a:tc>
                <a:extLst>
                  <a:ext uri="{0D108BD9-81ED-4DB2-BD59-A6C34878D82A}">
                    <a16:rowId xmlns:a16="http://schemas.microsoft.com/office/drawing/2014/main" val="10004"/>
                  </a:ext>
                </a:extLst>
              </a:tr>
              <a:tr h="418939">
                <a:tc>
                  <a:txBody>
                    <a:bodyPr/>
                    <a:lstStyle/>
                    <a:p>
                      <a:pPr marL="720000"/>
                      <a:r>
                        <a:rPr lang="en-GB" sz="2000" dirty="0">
                          <a:latin typeface="Arial" panose="020B0604020202020204" pitchFamily="34" charset="0"/>
                          <a:cs typeface="Arial" panose="020B0604020202020204" pitchFamily="34" charset="0"/>
                        </a:rPr>
                        <a:t>5</a:t>
                      </a:r>
                    </a:p>
                  </a:txBody>
                  <a:tcPr anchor="ctr"/>
                </a:tc>
                <a:tc>
                  <a:txBody>
                    <a:bodyPr/>
                    <a:lstStyle/>
                    <a:p>
                      <a:pPr marL="0" algn="l" defTabSz="914400" rtl="0" eaLnBrk="1" fontAlgn="ctr" latinLnBrk="0" hangingPunct="1">
                        <a:tabLst>
                          <a:tab pos="1342800" algn="dec"/>
                        </a:tabLst>
                      </a:pPr>
                      <a:r>
                        <a:rPr lang="en-GB" sz="2000" b="0" i="0" u="none" strike="noStrike" kern="1200" dirty="0">
                          <a:solidFill>
                            <a:srgbClr val="000000"/>
                          </a:solidFill>
                          <a:effectLst/>
                          <a:latin typeface="Arial" panose="020B0604020202020204" pitchFamily="34" charset="0"/>
                          <a:ea typeface="+mn-ea"/>
                          <a:cs typeface="Arial" panose="020B0604020202020204" pitchFamily="34" charset="0"/>
                        </a:rPr>
                        <a:t>	0</a:t>
                      </a:r>
                    </a:p>
                  </a:txBody>
                  <a:tcPr marL="0" marR="0" marT="0" marB="0" anchor="ctr"/>
                </a:tc>
                <a:extLst>
                  <a:ext uri="{0D108BD9-81ED-4DB2-BD59-A6C34878D82A}">
                    <a16:rowId xmlns:a16="http://schemas.microsoft.com/office/drawing/2014/main" val="10005"/>
                  </a:ext>
                </a:extLst>
              </a:tr>
              <a:tr h="634508">
                <a:tc>
                  <a:txBody>
                    <a:bodyPr/>
                    <a:lstStyle/>
                    <a:p>
                      <a:pPr marL="720000" algn="l" defTabSz="914400" rtl="0" eaLnBrk="1" latinLnBrk="0" hangingPunct="1"/>
                      <a:r>
                        <a:rPr lang="en-GB" sz="2000" kern="1200" dirty="0">
                          <a:solidFill>
                            <a:schemeClr val="tx1"/>
                          </a:solidFill>
                          <a:latin typeface="Arial" panose="020B0604020202020204" pitchFamily="34" charset="0"/>
                          <a:ea typeface="+mn-ea"/>
                          <a:cs typeface="Arial" panose="020B0604020202020204" pitchFamily="34" charset="0"/>
                        </a:rPr>
                        <a:t>6 or more</a:t>
                      </a:r>
                    </a:p>
                  </a:txBody>
                  <a:tcPr anchor="ctr"/>
                </a:tc>
                <a:tc>
                  <a:txBody>
                    <a:bodyPr/>
                    <a:lstStyle/>
                    <a:p>
                      <a:pPr marL="0" algn="l" defTabSz="914400" rtl="0" eaLnBrk="1" fontAlgn="ctr" latinLnBrk="0" hangingPunct="1">
                        <a:tabLst>
                          <a:tab pos="1342800" algn="dec"/>
                        </a:tabLst>
                      </a:pPr>
                      <a:r>
                        <a:rPr lang="en-GB" sz="20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en-GB" sz="2000" kern="1200" dirty="0">
                          <a:solidFill>
                            <a:schemeClr val="tx1"/>
                          </a:solidFill>
                          <a:latin typeface="Arial" panose="020B0604020202020204" pitchFamily="34" charset="0"/>
                          <a:ea typeface="+mn-ea"/>
                          <a:cs typeface="Arial" panose="020B0604020202020204" pitchFamily="34" charset="0"/>
                        </a:rPr>
                        <a:t>5</a:t>
                      </a:r>
                    </a:p>
                  </a:txBody>
                  <a:tcPr marL="0" marR="0" marT="0" marB="0" anchor="ctr"/>
                </a:tc>
                <a:extLst>
                  <a:ext uri="{0D108BD9-81ED-4DB2-BD59-A6C34878D82A}">
                    <a16:rowId xmlns:a16="http://schemas.microsoft.com/office/drawing/2014/main" val="10006"/>
                  </a:ext>
                </a:extLst>
              </a:tr>
            </a:tbl>
          </a:graphicData>
        </a:graphic>
      </p:graphicFrame>
      <p:pic>
        <p:nvPicPr>
          <p:cNvPr id="10" name="Picture 4" descr="a pencil signifying this is an exercise for participants to try.">
            <a:extLst>
              <a:ext uri="{FF2B5EF4-FFF2-40B4-BE49-F238E27FC236}">
                <a16:creationId xmlns:a16="http://schemas.microsoft.com/office/drawing/2014/main" id="{A9FD074D-611D-4BA0-8717-12C0E739A207}"/>
              </a:ext>
            </a:extLst>
          </p:cNvPr>
          <p:cNvPicPr>
            <a:picLocks noChangeAspect="1" noChangeArrowheads="1"/>
          </p:cNvPicPr>
          <p:nvPr/>
        </p:nvPicPr>
        <p:blipFill>
          <a:blip r:embed="rId3" cstate="print"/>
          <a:srcRect/>
          <a:stretch>
            <a:fillRect/>
          </a:stretch>
        </p:blipFill>
        <p:spPr bwMode="auto">
          <a:xfrm>
            <a:off x="10305948" y="4805673"/>
            <a:ext cx="1681163" cy="1703387"/>
          </a:xfrm>
          <a:prstGeom prst="rect">
            <a:avLst/>
          </a:prstGeom>
          <a:noFill/>
          <a:ln w="9525">
            <a:noFill/>
            <a:miter lim="800000"/>
            <a:headEnd/>
            <a:tailEnd/>
          </a:ln>
        </p:spPr>
      </p:pic>
      <p:grpSp>
        <p:nvGrpSpPr>
          <p:cNvPr id="4" name="Group 3">
            <a:extLst>
              <a:ext uri="{FF2B5EF4-FFF2-40B4-BE49-F238E27FC236}">
                <a16:creationId xmlns:a16="http://schemas.microsoft.com/office/drawing/2014/main" id="{F6EC704E-5650-4CF7-804A-B17D2137C1A5}"/>
              </a:ext>
            </a:extLst>
          </p:cNvPr>
          <p:cNvGrpSpPr/>
          <p:nvPr/>
        </p:nvGrpSpPr>
        <p:grpSpPr>
          <a:xfrm>
            <a:off x="10576534" y="144644"/>
            <a:ext cx="1516471" cy="463623"/>
            <a:chOff x="10576534" y="144644"/>
            <a:chExt cx="1516471" cy="463623"/>
          </a:xfrm>
        </p:grpSpPr>
        <p:sp>
          <p:nvSpPr>
            <p:cNvPr id="5" name="Rectangle 4">
              <a:extLst>
                <a:ext uri="{FF2B5EF4-FFF2-40B4-BE49-F238E27FC236}">
                  <a16:creationId xmlns:a16="http://schemas.microsoft.com/office/drawing/2014/main" id="{5A197B8A-6C3C-49B0-ACB6-E460EB19BF32}"/>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6" name="TextBox 5">
              <a:extLst>
                <a:ext uri="{FF2B5EF4-FFF2-40B4-BE49-F238E27FC236}">
                  <a16:creationId xmlns:a16="http://schemas.microsoft.com/office/drawing/2014/main" id="{A331BFE3-AF08-4CDD-BCC4-C8CBEFDDCF64}"/>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2890358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9831-D5C1-44F0-B026-C2A514E8E325}"/>
              </a:ext>
            </a:extLst>
          </p:cNvPr>
          <p:cNvSpPr>
            <a:spLocks noGrp="1"/>
          </p:cNvSpPr>
          <p:nvPr>
            <p:ph type="title"/>
          </p:nvPr>
        </p:nvSpPr>
        <p:spPr/>
        <p:txBody>
          <a:bodyPr/>
          <a:lstStyle/>
          <a:p>
            <a:r>
              <a:rPr lang="en-GB" dirty="0"/>
              <a:t>I chose to create percentages and a summary</a:t>
            </a:r>
          </a:p>
        </p:txBody>
      </p:sp>
      <p:sp>
        <p:nvSpPr>
          <p:cNvPr id="8" name="Rectangle 7"/>
          <p:cNvSpPr/>
          <p:nvPr/>
        </p:nvSpPr>
        <p:spPr>
          <a:xfrm>
            <a:off x="1833164" y="2182102"/>
            <a:ext cx="7954302" cy="400110"/>
          </a:xfrm>
          <a:prstGeom prst="rect">
            <a:avLst/>
          </a:prstGeom>
        </p:spPr>
        <p:txBody>
          <a:bodyPr wrap="square">
            <a:spAutoFit/>
          </a:bodyPr>
          <a:lstStyle/>
          <a:p>
            <a:pPr>
              <a:defRPr/>
            </a:pPr>
            <a:r>
              <a:rPr lang="en-GB" sz="2000" kern="0" dirty="0">
                <a:latin typeface="Arial" panose="020B0604020202020204" pitchFamily="34" charset="0"/>
                <a:cs typeface="Arial" panose="020B0604020202020204" pitchFamily="34" charset="0"/>
              </a:rPr>
              <a:t>About two-thirds of our 676 respondents do not share their magazine</a:t>
            </a:r>
          </a:p>
        </p:txBody>
      </p:sp>
      <p:graphicFrame>
        <p:nvGraphicFramePr>
          <p:cNvPr id="7" name="Table 6" descr="The data is presented in a table showing 65% of adults don't share, 28% share with one other and 7% share with 2 or more others"/>
          <p:cNvGraphicFramePr>
            <a:graphicFrameLocks noGrp="1"/>
          </p:cNvGraphicFramePr>
          <p:nvPr>
            <p:extLst>
              <p:ext uri="{D42A27DB-BD31-4B8C-83A1-F6EECF244321}">
                <p14:modId xmlns:p14="http://schemas.microsoft.com/office/powerpoint/2010/main" val="2845079600"/>
              </p:ext>
            </p:extLst>
          </p:nvPr>
        </p:nvGraphicFramePr>
        <p:xfrm>
          <a:off x="3117145" y="2779214"/>
          <a:ext cx="5687516" cy="1913436"/>
        </p:xfrm>
        <a:graphic>
          <a:graphicData uri="http://schemas.openxmlformats.org/drawingml/2006/table">
            <a:tbl>
              <a:tblPr firstRow="1" bandRow="1">
                <a:tableStyleId>{9D7B26C5-4107-4FEC-AEDC-1716B250A1EF}</a:tableStyleId>
              </a:tblPr>
              <a:tblGrid>
                <a:gridCol w="3778489">
                  <a:extLst>
                    <a:ext uri="{9D8B030D-6E8A-4147-A177-3AD203B41FA5}">
                      <a16:colId xmlns:a16="http://schemas.microsoft.com/office/drawing/2014/main" val="20000"/>
                    </a:ext>
                  </a:extLst>
                </a:gridCol>
                <a:gridCol w="1909027">
                  <a:extLst>
                    <a:ext uri="{9D8B030D-6E8A-4147-A177-3AD203B41FA5}">
                      <a16:colId xmlns:a16="http://schemas.microsoft.com/office/drawing/2014/main" val="20001"/>
                    </a:ext>
                  </a:extLst>
                </a:gridCol>
              </a:tblGrid>
              <a:tr h="456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Adults</a:t>
                      </a:r>
                    </a:p>
                  </a:txBody>
                  <a:tcPr>
                    <a:lnT w="12700" cap="flat" cmpd="sng" algn="ctr">
                      <a:solidFill>
                        <a:schemeClr val="tx1"/>
                      </a:solidFill>
                      <a:prstDash val="solid"/>
                      <a:round/>
                      <a:headEnd type="none" w="med" len="med"/>
                      <a:tailEnd type="none" w="med" len="med"/>
                    </a:lnT>
                  </a:tcPr>
                </a:tc>
                <a:tc>
                  <a:txBody>
                    <a:bodyPr/>
                    <a:lstStyle/>
                    <a:p>
                      <a:pPr marL="0" algn="l" defTabSz="914400" rtl="0" eaLnBrk="1" fontAlgn="ctr" latinLnBrk="0" hangingPunct="1">
                        <a:tabLst>
                          <a:tab pos="982663" algn="dec"/>
                        </a:tabLst>
                      </a:pPr>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85726">
                <a:tc>
                  <a:txBody>
                    <a:bodyPr/>
                    <a:lstStyle/>
                    <a:p>
                      <a:r>
                        <a:rPr lang="en-GB" sz="1800" dirty="0">
                          <a:latin typeface="Arial" panose="020B0604020202020204" pitchFamily="34" charset="0"/>
                          <a:cs typeface="Arial" panose="020B0604020202020204" pitchFamily="34" charset="0"/>
                        </a:rPr>
                        <a:t>Don’t share</a:t>
                      </a:r>
                    </a:p>
                  </a:txBody>
                  <a:tcPr anchor="ctr"/>
                </a:tc>
                <a:tc>
                  <a:txBody>
                    <a:bodyPr/>
                    <a:lstStyle/>
                    <a:p>
                      <a:pPr marL="0" algn="l" defTabSz="914400" rtl="0" eaLnBrk="1" fontAlgn="ctr" latinLnBrk="0" hangingPunct="1">
                        <a:tabLst>
                          <a:tab pos="982663" algn="dec"/>
                        </a:tabLst>
                      </a:pPr>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	65%</a:t>
                      </a:r>
                    </a:p>
                  </a:txBody>
                  <a:tcPr marL="0" marR="0" marT="0" marB="0" anchor="ctr"/>
                </a:tc>
                <a:extLst>
                  <a:ext uri="{0D108BD9-81ED-4DB2-BD59-A6C34878D82A}">
                    <a16:rowId xmlns:a16="http://schemas.microsoft.com/office/drawing/2014/main" val="10001"/>
                  </a:ext>
                </a:extLst>
              </a:tr>
              <a:tr h="485726">
                <a:tc>
                  <a:txBody>
                    <a:bodyPr/>
                    <a:lstStyle/>
                    <a:p>
                      <a:r>
                        <a:rPr lang="en-GB" sz="1800" dirty="0">
                          <a:latin typeface="Arial" panose="020B0604020202020204" pitchFamily="34" charset="0"/>
                          <a:cs typeface="Arial" panose="020B0604020202020204" pitchFamily="34" charset="0"/>
                        </a:rPr>
                        <a:t>Share with 1 other</a:t>
                      </a:r>
                    </a:p>
                  </a:txBody>
                  <a:tcPr anchor="ctr"/>
                </a:tc>
                <a:tc>
                  <a:txBody>
                    <a:bodyPr/>
                    <a:lstStyle/>
                    <a:p>
                      <a:pPr marL="0" algn="l" defTabSz="914400" rtl="0" eaLnBrk="1" fontAlgn="ctr" latinLnBrk="0" hangingPunct="1">
                        <a:tabLst>
                          <a:tab pos="982663" algn="dec"/>
                        </a:tabLst>
                      </a:pPr>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	28%</a:t>
                      </a:r>
                    </a:p>
                  </a:txBody>
                  <a:tcPr marL="0" marR="0" marT="0" marB="0" anchor="ctr"/>
                </a:tc>
                <a:extLst>
                  <a:ext uri="{0D108BD9-81ED-4DB2-BD59-A6C34878D82A}">
                    <a16:rowId xmlns:a16="http://schemas.microsoft.com/office/drawing/2014/main" val="10002"/>
                  </a:ext>
                </a:extLst>
              </a:tr>
              <a:tr h="485726">
                <a:tc>
                  <a:txBody>
                    <a:bodyPr/>
                    <a:lstStyle/>
                    <a:p>
                      <a:r>
                        <a:rPr lang="en-GB" sz="1800" dirty="0">
                          <a:latin typeface="Arial" panose="020B0604020202020204" pitchFamily="34" charset="0"/>
                          <a:cs typeface="Arial" panose="020B0604020202020204" pitchFamily="34" charset="0"/>
                        </a:rPr>
                        <a:t>Share</a:t>
                      </a:r>
                      <a:r>
                        <a:rPr lang="en-GB" sz="1800" baseline="0" dirty="0">
                          <a:latin typeface="Arial" panose="020B0604020202020204" pitchFamily="34" charset="0"/>
                          <a:cs typeface="Arial" panose="020B0604020202020204" pitchFamily="34" charset="0"/>
                        </a:rPr>
                        <a:t> with 2 or more others</a:t>
                      </a:r>
                      <a:endParaRPr lang="en-GB" sz="1800" dirty="0">
                        <a:latin typeface="Arial" panose="020B0604020202020204" pitchFamily="34" charset="0"/>
                        <a:cs typeface="Arial" panose="020B0604020202020204" pitchFamily="34" charset="0"/>
                      </a:endParaRPr>
                    </a:p>
                  </a:txBody>
                  <a:tcPr anchor="ctr"/>
                </a:tc>
                <a:tc>
                  <a:txBody>
                    <a:bodyPr/>
                    <a:lstStyle/>
                    <a:p>
                      <a:pPr marL="0" algn="l" defTabSz="914400" rtl="0" eaLnBrk="1" fontAlgn="ctr" latinLnBrk="0" hangingPunct="1">
                        <a:tabLst>
                          <a:tab pos="982663" algn="dec"/>
                        </a:tabLst>
                      </a:pPr>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	7%</a:t>
                      </a:r>
                    </a:p>
                  </a:txBody>
                  <a:tcPr marL="0" marR="0" marT="0" marB="0" anchor="ctr"/>
                </a:tc>
                <a:extLst>
                  <a:ext uri="{0D108BD9-81ED-4DB2-BD59-A6C34878D82A}">
                    <a16:rowId xmlns:a16="http://schemas.microsoft.com/office/drawing/2014/main" val="10003"/>
                  </a:ext>
                </a:extLst>
              </a:tr>
            </a:tbl>
          </a:graphicData>
        </a:graphic>
      </p:graphicFrame>
      <p:grpSp>
        <p:nvGrpSpPr>
          <p:cNvPr id="4" name="Group 3">
            <a:extLst>
              <a:ext uri="{FF2B5EF4-FFF2-40B4-BE49-F238E27FC236}">
                <a16:creationId xmlns:a16="http://schemas.microsoft.com/office/drawing/2014/main" id="{A0C42038-3D25-41C2-ADF9-7FA356C8E89A}"/>
              </a:ext>
            </a:extLst>
          </p:cNvPr>
          <p:cNvGrpSpPr/>
          <p:nvPr/>
        </p:nvGrpSpPr>
        <p:grpSpPr>
          <a:xfrm>
            <a:off x="10576534" y="144644"/>
            <a:ext cx="1516471" cy="463623"/>
            <a:chOff x="10576534" y="144644"/>
            <a:chExt cx="1516471" cy="463623"/>
          </a:xfrm>
        </p:grpSpPr>
        <p:sp>
          <p:nvSpPr>
            <p:cNvPr id="5" name="Rectangle 4">
              <a:extLst>
                <a:ext uri="{FF2B5EF4-FFF2-40B4-BE49-F238E27FC236}">
                  <a16:creationId xmlns:a16="http://schemas.microsoft.com/office/drawing/2014/main" id="{AB96CD1B-C963-49A3-8E9F-653E3C1F104F}"/>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6" name="TextBox 5">
              <a:extLst>
                <a:ext uri="{FF2B5EF4-FFF2-40B4-BE49-F238E27FC236}">
                  <a16:creationId xmlns:a16="http://schemas.microsoft.com/office/drawing/2014/main" id="{4963C07C-7C74-4C4E-B778-48A3F0B6F7E9}"/>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3824104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D151-A3ED-470F-A894-F56538D33C59}"/>
              </a:ext>
            </a:extLst>
          </p:cNvPr>
          <p:cNvSpPr>
            <a:spLocks noGrp="1"/>
          </p:cNvSpPr>
          <p:nvPr>
            <p:ph type="title"/>
          </p:nvPr>
        </p:nvSpPr>
        <p:spPr/>
        <p:txBody>
          <a:bodyPr/>
          <a:lstStyle/>
          <a:p>
            <a:r>
              <a:rPr lang="en-GB" dirty="0"/>
              <a:t>You might choose a chart</a:t>
            </a:r>
          </a:p>
        </p:txBody>
      </p:sp>
      <p:sp>
        <p:nvSpPr>
          <p:cNvPr id="4" name="Rectangle 3"/>
          <p:cNvSpPr/>
          <p:nvPr/>
        </p:nvSpPr>
        <p:spPr>
          <a:xfrm>
            <a:off x="1888443" y="1592548"/>
            <a:ext cx="8971468" cy="523220"/>
          </a:xfrm>
          <a:prstGeom prst="rect">
            <a:avLst/>
          </a:prstGeom>
        </p:spPr>
        <p:txBody>
          <a:bodyPr wrap="square">
            <a:spAutoFit/>
          </a:bodyPr>
          <a:lstStyle/>
          <a:p>
            <a:pPr>
              <a:defRPr/>
            </a:pPr>
            <a:r>
              <a:rPr lang="en-GB" sz="2800" kern="0" dirty="0">
                <a:latin typeface="Arial" panose="020B0604020202020204" pitchFamily="34" charset="0"/>
                <a:cs typeface="Arial" panose="020B0604020202020204" pitchFamily="34" charset="0"/>
              </a:rPr>
              <a:t>About a third of our respondents share their magazine</a:t>
            </a:r>
          </a:p>
        </p:txBody>
      </p:sp>
      <p:graphicFrame>
        <p:nvGraphicFramePr>
          <p:cNvPr id="3" name="Chart 2" descr="The same data is expressed in a pie chart showing two thirds of readers don't share their magazine"/>
          <p:cNvGraphicFramePr/>
          <p:nvPr>
            <p:extLst>
              <p:ext uri="{D42A27DB-BD31-4B8C-83A1-F6EECF244321}">
                <p14:modId xmlns:p14="http://schemas.microsoft.com/office/powerpoint/2010/main" val="1331956634"/>
              </p:ext>
            </p:extLst>
          </p:nvPr>
        </p:nvGraphicFramePr>
        <p:xfrm>
          <a:off x="2630312" y="1766882"/>
          <a:ext cx="6541510" cy="4639733"/>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EF4D137D-8A8C-445E-B85B-37DDF5B920CC}"/>
              </a:ext>
            </a:extLst>
          </p:cNvPr>
          <p:cNvGrpSpPr/>
          <p:nvPr/>
        </p:nvGrpSpPr>
        <p:grpSpPr>
          <a:xfrm>
            <a:off x="10576534" y="144644"/>
            <a:ext cx="1516471" cy="463623"/>
            <a:chOff x="10576534" y="144644"/>
            <a:chExt cx="1516471" cy="463623"/>
          </a:xfrm>
        </p:grpSpPr>
        <p:sp>
          <p:nvSpPr>
            <p:cNvPr id="6" name="Rectangle 5">
              <a:extLst>
                <a:ext uri="{FF2B5EF4-FFF2-40B4-BE49-F238E27FC236}">
                  <a16:creationId xmlns:a16="http://schemas.microsoft.com/office/drawing/2014/main" id="{6A21930B-3611-4BF4-ADB2-84D8E30B4F10}"/>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 name="TextBox 6">
              <a:extLst>
                <a:ext uri="{FF2B5EF4-FFF2-40B4-BE49-F238E27FC236}">
                  <a16:creationId xmlns:a16="http://schemas.microsoft.com/office/drawing/2014/main" id="{F8CBC5E8-22B0-4F8C-985F-B5BF834D695D}"/>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27673823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3F5C-DD70-49A4-8C31-3481ED307E71}"/>
              </a:ext>
            </a:extLst>
          </p:cNvPr>
          <p:cNvSpPr>
            <a:spLocks noGrp="1"/>
          </p:cNvSpPr>
          <p:nvPr>
            <p:ph type="title"/>
          </p:nvPr>
        </p:nvSpPr>
        <p:spPr/>
        <p:txBody>
          <a:bodyPr/>
          <a:lstStyle/>
          <a:p>
            <a:r>
              <a:rPr lang="en-GB" dirty="0"/>
              <a:t>Another approach: a strong image with a headline</a:t>
            </a:r>
          </a:p>
        </p:txBody>
      </p:sp>
      <p:pic>
        <p:nvPicPr>
          <p:cNvPr id="3076" name="Picture 4" descr="man sitting on sofa while reading a magazine">
            <a:extLst>
              <a:ext uri="{FF2B5EF4-FFF2-40B4-BE49-F238E27FC236}">
                <a16:creationId xmlns:a16="http://schemas.microsoft.com/office/drawing/2014/main" id="{93B280C1-BC1A-4684-927D-72FD3E605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71" b="6569"/>
          <a:stretch/>
        </p:blipFill>
        <p:spPr bwMode="auto">
          <a:xfrm>
            <a:off x="2607733" y="1587356"/>
            <a:ext cx="5852517" cy="46800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ACCA2EC-ED85-4FD0-B73D-23E495DFC72F}"/>
              </a:ext>
            </a:extLst>
          </p:cNvPr>
          <p:cNvSpPr txBox="1"/>
          <p:nvPr/>
        </p:nvSpPr>
        <p:spPr>
          <a:xfrm>
            <a:off x="5238045" y="1587356"/>
            <a:ext cx="3222205" cy="1446550"/>
          </a:xfrm>
          <a:prstGeom prst="rect">
            <a:avLst/>
          </a:prstGeom>
          <a:solidFill>
            <a:srgbClr val="DDDDDD">
              <a:alpha val="87843"/>
            </a:srgbClr>
          </a:solidFill>
        </p:spPr>
        <p:txBody>
          <a:bodyPr wrap="square" rtlCol="0">
            <a:spAutoFit/>
          </a:bodyPr>
          <a:lstStyle/>
          <a:p>
            <a:r>
              <a:rPr lang="en-GB" sz="4400" dirty="0">
                <a:latin typeface="Arial" panose="020B0604020202020204" pitchFamily="34" charset="0"/>
                <a:cs typeface="Arial" panose="020B0604020202020204" pitchFamily="34" charset="0"/>
              </a:rPr>
              <a:t>65% prefer not to share</a:t>
            </a:r>
          </a:p>
        </p:txBody>
      </p:sp>
      <p:sp>
        <p:nvSpPr>
          <p:cNvPr id="9" name="TextBox 8">
            <a:extLst>
              <a:ext uri="{FF2B5EF4-FFF2-40B4-BE49-F238E27FC236}">
                <a16:creationId xmlns:a16="http://schemas.microsoft.com/office/drawing/2014/main" id="{14949B43-073E-45A2-A6CA-26C1465B6520}"/>
              </a:ext>
            </a:extLst>
          </p:cNvPr>
          <p:cNvSpPr txBox="1"/>
          <p:nvPr/>
        </p:nvSpPr>
        <p:spPr>
          <a:xfrm>
            <a:off x="5355544" y="6362070"/>
            <a:ext cx="4691567"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Image credit: </a:t>
            </a:r>
            <a:r>
              <a:rPr lang="en-US" sz="1100" b="0" i="0" dirty="0">
                <a:solidFill>
                  <a:srgbClr val="111111"/>
                </a:solidFill>
                <a:effectLst/>
                <a:latin typeface="Arial" panose="020B0604020202020204" pitchFamily="34" charset="0"/>
                <a:cs typeface="Arial" panose="020B0604020202020204" pitchFamily="34" charset="0"/>
              </a:rPr>
              <a:t>Photo by </a:t>
            </a:r>
            <a:r>
              <a:rPr lang="en-US" sz="1100" b="0" i="0" dirty="0">
                <a:solidFill>
                  <a:srgbClr val="767676"/>
                </a:solidFill>
                <a:effectLst/>
                <a:latin typeface="Arial" panose="020B0604020202020204" pitchFamily="34" charset="0"/>
                <a:cs typeface="Arial" panose="020B0604020202020204" pitchFamily="34" charset="0"/>
                <a:hlinkClick r:id="rId3"/>
              </a:rPr>
              <a:t>JD Mason</a:t>
            </a:r>
            <a:r>
              <a:rPr lang="en-US" sz="1100" b="0" i="0" dirty="0">
                <a:solidFill>
                  <a:srgbClr val="111111"/>
                </a:solidFill>
                <a:effectLst/>
                <a:latin typeface="Arial" panose="020B0604020202020204" pitchFamily="34" charset="0"/>
                <a:cs typeface="Arial" panose="020B0604020202020204" pitchFamily="34" charset="0"/>
              </a:rPr>
              <a:t> on </a:t>
            </a:r>
            <a:r>
              <a:rPr lang="en-US" sz="1100" b="0" i="0" dirty="0" err="1">
                <a:solidFill>
                  <a:srgbClr val="767676"/>
                </a:solidFill>
                <a:effectLst/>
                <a:latin typeface="Arial" panose="020B0604020202020204" pitchFamily="34" charset="0"/>
                <a:cs typeface="Arial" panose="020B0604020202020204" pitchFamily="34" charset="0"/>
                <a:hlinkClick r:id="rId4"/>
              </a:rPr>
              <a:t>Unsplash</a:t>
            </a:r>
            <a:endParaRPr lang="en-GB" sz="11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BB88CB2-ED89-41F7-97D3-761827902627}"/>
              </a:ext>
            </a:extLst>
          </p:cNvPr>
          <p:cNvGrpSpPr/>
          <p:nvPr/>
        </p:nvGrpSpPr>
        <p:grpSpPr>
          <a:xfrm>
            <a:off x="10576534" y="144644"/>
            <a:ext cx="1516471" cy="463623"/>
            <a:chOff x="10576534" y="144644"/>
            <a:chExt cx="1516471" cy="463623"/>
          </a:xfrm>
        </p:grpSpPr>
        <p:sp>
          <p:nvSpPr>
            <p:cNvPr id="4" name="Rectangle 3">
              <a:extLst>
                <a:ext uri="{FF2B5EF4-FFF2-40B4-BE49-F238E27FC236}">
                  <a16:creationId xmlns:a16="http://schemas.microsoft.com/office/drawing/2014/main" id="{21AF6776-E5FD-4D84-BCE3-B4107514A28D}"/>
                </a:ext>
              </a:extLst>
            </p:cNvPr>
            <p:cNvSpPr/>
            <p:nvPr/>
          </p:nvSpPr>
          <p:spPr>
            <a:xfrm>
              <a:off x="10576534" y="144644"/>
              <a:ext cx="151647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5" name="TextBox 4">
              <a:extLst>
                <a:ext uri="{FF2B5EF4-FFF2-40B4-BE49-F238E27FC236}">
                  <a16:creationId xmlns:a16="http://schemas.microsoft.com/office/drawing/2014/main" id="{101A2925-FD00-43E0-9F54-2D23660069BD}"/>
                </a:ext>
              </a:extLst>
            </p:cNvPr>
            <p:cNvSpPr txBox="1"/>
            <p:nvPr/>
          </p:nvSpPr>
          <p:spPr>
            <a:xfrm>
              <a:off x="10623015" y="201655"/>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Reports</a:t>
              </a:r>
            </a:p>
          </p:txBody>
        </p:sp>
      </p:grpSp>
    </p:spTree>
    <p:extLst>
      <p:ext uri="{BB962C8B-B14F-4D97-AF65-F5344CB8AC3E}">
        <p14:creationId xmlns:p14="http://schemas.microsoft.com/office/powerpoint/2010/main" val="8355041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0C6-702C-4716-BF76-750A2897D0D4}"/>
              </a:ext>
            </a:extLst>
          </p:cNvPr>
          <p:cNvSpPr>
            <a:spLocks noGrp="1"/>
          </p:cNvSpPr>
          <p:nvPr>
            <p:ph type="ctrTitle"/>
          </p:nvPr>
        </p:nvSpPr>
        <p:spPr/>
        <p:txBody>
          <a:bodyPr/>
          <a:lstStyle/>
          <a:p>
            <a:r>
              <a:rPr lang="en-GB" dirty="0"/>
              <a:t>Break</a:t>
            </a:r>
          </a:p>
        </p:txBody>
      </p:sp>
    </p:spTree>
    <p:extLst>
      <p:ext uri="{BB962C8B-B14F-4D97-AF65-F5344CB8AC3E}">
        <p14:creationId xmlns:p14="http://schemas.microsoft.com/office/powerpoint/2010/main" val="167549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Cleaning data is about deciding what to use</a:t>
            </a:r>
          </a:p>
        </p:txBody>
      </p:sp>
      <p:pic>
        <p:nvPicPr>
          <p:cNvPr id="9" name="Picture 8"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334296C3-D528-4249-BE7E-03438A375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sp>
        <p:nvSpPr>
          <p:cNvPr id="15" name="Rectangle 14">
            <a:extLst>
              <a:ext uri="{FF2B5EF4-FFF2-40B4-BE49-F238E27FC236}">
                <a16:creationId xmlns:a16="http://schemas.microsoft.com/office/drawing/2014/main" id="{3C065400-84E1-46C9-9770-C97891F0860F}"/>
              </a:ext>
            </a:extLst>
          </p:cNvPr>
          <p:cNvSpPr/>
          <p:nvPr/>
        </p:nvSpPr>
        <p:spPr>
          <a:xfrm>
            <a:off x="633632" y="4933836"/>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Processing error</a:t>
            </a:r>
          </a:p>
        </p:txBody>
      </p:sp>
      <p:cxnSp>
        <p:nvCxnSpPr>
          <p:cNvPr id="14" name="Straight Arrow Connector 13">
            <a:extLst>
              <a:ext uri="{FF2B5EF4-FFF2-40B4-BE49-F238E27FC236}">
                <a16:creationId xmlns:a16="http://schemas.microsoft.com/office/drawing/2014/main" id="{4C930513-3327-4E00-BD03-0B526E6C81CE}"/>
              </a:ext>
            </a:extLst>
          </p:cNvPr>
          <p:cNvCxnSpPr>
            <a:cxnSpLocks/>
          </p:cNvCxnSpPr>
          <p:nvPr/>
        </p:nvCxnSpPr>
        <p:spPr>
          <a:xfrm>
            <a:off x="2495657" y="5299730"/>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7BDDC39-7F03-49C2-ADD3-B432025548F9}"/>
              </a:ext>
            </a:extLst>
          </p:cNvPr>
          <p:cNvSpPr/>
          <p:nvPr/>
        </p:nvSpPr>
        <p:spPr>
          <a:xfrm>
            <a:off x="9315400" y="4843176"/>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Adjustment error</a:t>
            </a:r>
          </a:p>
        </p:txBody>
      </p:sp>
      <p:cxnSp>
        <p:nvCxnSpPr>
          <p:cNvPr id="10" name="Straight Arrow Connector 9">
            <a:extLst>
              <a:ext uri="{FF2B5EF4-FFF2-40B4-BE49-F238E27FC236}">
                <a16:creationId xmlns:a16="http://schemas.microsoft.com/office/drawing/2014/main" id="{3DEFEE32-E9F0-4071-B1C4-28A0732E4541}"/>
              </a:ext>
            </a:extLst>
          </p:cNvPr>
          <p:cNvCxnSpPr>
            <a:cxnSpLocks/>
          </p:cNvCxnSpPr>
          <p:nvPr/>
        </p:nvCxnSpPr>
        <p:spPr>
          <a:xfrm flipH="1">
            <a:off x="8165534" y="5174895"/>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10" descr="Responses">
            <a:extLst>
              <a:ext uri="{FF2B5EF4-FFF2-40B4-BE49-F238E27FC236}">
                <a16:creationId xmlns:a16="http://schemas.microsoft.com/office/drawing/2014/main" id="{8734A954-C0BF-427C-B81C-2AA0473DEE26}"/>
              </a:ext>
            </a:extLst>
          </p:cNvPr>
          <p:cNvGrpSpPr/>
          <p:nvPr/>
        </p:nvGrpSpPr>
        <p:grpSpPr>
          <a:xfrm>
            <a:off x="10623015" y="120578"/>
            <a:ext cx="1448681" cy="463623"/>
            <a:chOff x="6175980" y="1891403"/>
            <a:chExt cx="1448681" cy="463623"/>
          </a:xfrm>
        </p:grpSpPr>
        <p:sp>
          <p:nvSpPr>
            <p:cNvPr id="12" name="Rectangle 11">
              <a:extLst>
                <a:ext uri="{FF2B5EF4-FFF2-40B4-BE49-F238E27FC236}">
                  <a16:creationId xmlns:a16="http://schemas.microsoft.com/office/drawing/2014/main" id="{D7AFEC37-C7E5-4044-8879-E6DFA7B6176C}"/>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3" name="TextBox 12">
              <a:extLst>
                <a:ext uri="{FF2B5EF4-FFF2-40B4-BE49-F238E27FC236}">
                  <a16:creationId xmlns:a16="http://schemas.microsoft.com/office/drawing/2014/main" id="{E7388247-5280-4FC9-AD5E-22266C91D673}"/>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3493722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BF6B-EA65-46A6-89D9-ECA6DE0C9DAB}"/>
              </a:ext>
            </a:extLst>
          </p:cNvPr>
          <p:cNvSpPr>
            <a:spLocks noGrp="1"/>
          </p:cNvSpPr>
          <p:nvPr>
            <p:ph type="ctrTitle"/>
          </p:nvPr>
        </p:nvSpPr>
        <p:spPr/>
        <p:txBody>
          <a:bodyPr/>
          <a:lstStyle/>
          <a:p>
            <a:r>
              <a:rPr lang="en-GB" dirty="0"/>
              <a:t>What’s the Least You Can Do™?</a:t>
            </a:r>
          </a:p>
        </p:txBody>
      </p:sp>
    </p:spTree>
    <p:extLst>
      <p:ext uri="{BB962C8B-B14F-4D97-AF65-F5344CB8AC3E}">
        <p14:creationId xmlns:p14="http://schemas.microsoft.com/office/powerpoint/2010/main" val="30579619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GB" dirty="0"/>
              <a:t>Here are the 7 steps as a linear process</a:t>
            </a:r>
          </a:p>
        </p:txBody>
      </p:sp>
      <p:grpSp>
        <p:nvGrpSpPr>
          <p:cNvPr id="14" name="Group 13" descr="The seven steps are:&#10;- Goals, where you establish your goals for the survey and create questions that you need answers to&#10;- Sample, where you decide who to ask and how many and end up with people you will invite to answer&#10;- Questions, where you test the questions and end up with questions that people can answer&#10;- Questionnaire, where you build the questionnaire and end up with questions people can interact with&#10;- Fieldwork, where you run the survey from invitation to follow-up and end up with people who actually answer&#10;- Responses, where you clean and analyse the data and end up with answers&#10;- Reports, where you present the results and end up with decisions&#10;">
            <a:extLst>
              <a:ext uri="{FF2B5EF4-FFF2-40B4-BE49-F238E27FC236}">
                <a16:creationId xmlns:a16="http://schemas.microsoft.com/office/drawing/2014/main" id="{AB2EF118-ECF4-44E8-9B24-A0921C9B9E83}"/>
              </a:ext>
            </a:extLst>
          </p:cNvPr>
          <p:cNvGrpSpPr/>
          <p:nvPr/>
        </p:nvGrpSpPr>
        <p:grpSpPr>
          <a:xfrm>
            <a:off x="404734" y="1838113"/>
            <a:ext cx="11698201" cy="3773794"/>
            <a:chOff x="303550" y="1378584"/>
            <a:chExt cx="8773651" cy="2830346"/>
          </a:xfrm>
        </p:grpSpPr>
        <p:sp>
          <p:nvSpPr>
            <p:cNvPr id="25" name="Flowchart: Alternate Process 4"/>
            <p:cNvSpPr/>
            <p:nvPr/>
          </p:nvSpPr>
          <p:spPr>
            <a:xfrm>
              <a:off x="427864" y="3380466"/>
              <a:ext cx="872639" cy="828464"/>
            </a:xfrm>
            <a:prstGeom prst="rect">
              <a:avLst/>
            </a:prstGeom>
            <a:gradFill>
              <a:gsLst>
                <a:gs pos="0">
                  <a:srgbClr val="FF0000"/>
                </a:gs>
                <a:gs pos="20000">
                  <a:schemeClr val="bg1"/>
                </a:gs>
              </a:gsLst>
              <a:lin ang="5400000" scaled="0"/>
            </a:gradFill>
            <a:ln>
              <a:noFill/>
            </a:ln>
            <a:scene3d>
              <a:camera prst="orthographicFront"/>
              <a:lightRig rig="threePt" dir="t">
                <a:rot lat="0" lon="0" rev="7500000"/>
              </a:lightRig>
            </a:scene3d>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28" name="Flowchart: Alternate Process 4"/>
            <p:cNvSpPr/>
            <p:nvPr/>
          </p:nvSpPr>
          <p:spPr>
            <a:xfrm>
              <a:off x="1634669" y="3369339"/>
              <a:ext cx="872639" cy="801885"/>
            </a:xfrm>
            <a:prstGeom prst="rect">
              <a:avLst/>
            </a:prstGeom>
            <a:gradFill>
              <a:gsLst>
                <a:gs pos="0">
                  <a:srgbClr val="FF9933"/>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1" name="Flowchart: Alternate Process 4"/>
            <p:cNvSpPr/>
            <p:nvPr/>
          </p:nvSpPr>
          <p:spPr>
            <a:xfrm>
              <a:off x="3079330" y="3354818"/>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1" name="Flowchart: Alternate Process 4"/>
            <p:cNvSpPr/>
            <p:nvPr/>
          </p:nvSpPr>
          <p:spPr>
            <a:xfrm>
              <a:off x="4349282" y="3369339"/>
              <a:ext cx="872639" cy="830925"/>
            </a:xfrm>
            <a:prstGeom prst="rect">
              <a:avLst/>
            </a:prstGeom>
            <a:gradFill>
              <a:gsLst>
                <a:gs pos="0">
                  <a:srgbClr val="FFFF0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7" name="Flowchart: Alternate Process 4"/>
            <p:cNvSpPr/>
            <p:nvPr/>
          </p:nvSpPr>
          <p:spPr>
            <a:xfrm>
              <a:off x="5655130" y="3344186"/>
              <a:ext cx="872639" cy="801885"/>
            </a:xfrm>
            <a:prstGeom prst="rect">
              <a:avLst/>
            </a:prstGeom>
            <a:gradFill>
              <a:gsLst>
                <a:gs pos="0">
                  <a:srgbClr val="92D05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0" name="Flowchart: Alternate Process 4"/>
            <p:cNvSpPr/>
            <p:nvPr/>
          </p:nvSpPr>
          <p:spPr>
            <a:xfrm>
              <a:off x="6842019" y="3358989"/>
              <a:ext cx="872639" cy="801885"/>
            </a:xfrm>
            <a:prstGeom prst="rect">
              <a:avLst/>
            </a:prstGeom>
            <a:gradFill>
              <a:gsLst>
                <a:gs pos="0">
                  <a:srgbClr val="0070C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57" name="Flowchart: Alternate Process 4"/>
            <p:cNvSpPr/>
            <p:nvPr/>
          </p:nvSpPr>
          <p:spPr>
            <a:xfrm>
              <a:off x="8130336" y="3373976"/>
              <a:ext cx="872639" cy="801885"/>
            </a:xfrm>
            <a:prstGeom prst="rect">
              <a:avLst/>
            </a:prstGeom>
            <a:gradFill>
              <a:gsLst>
                <a:gs pos="0">
                  <a:srgbClr val="7030A0"/>
                </a:gs>
                <a:gs pos="20000">
                  <a:schemeClr val="bg1"/>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1" name="Down Arrow 40"/>
            <p:cNvSpPr/>
            <p:nvPr/>
          </p:nvSpPr>
          <p:spPr>
            <a:xfrm>
              <a:off x="681984"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2" name="Down Arrow 41"/>
            <p:cNvSpPr/>
            <p:nvPr/>
          </p:nvSpPr>
          <p:spPr>
            <a:xfrm>
              <a:off x="1868327" y="2654574"/>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3" name="Down Arrow 42"/>
            <p:cNvSpPr/>
            <p:nvPr/>
          </p:nvSpPr>
          <p:spPr>
            <a:xfrm>
              <a:off x="4715231" y="2652430"/>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4" name="Down Arrow 43"/>
            <p:cNvSpPr/>
            <p:nvPr/>
          </p:nvSpPr>
          <p:spPr>
            <a:xfrm>
              <a:off x="5888044" y="2648726"/>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45" name="Down Arrow 44"/>
            <p:cNvSpPr/>
            <p:nvPr/>
          </p:nvSpPr>
          <p:spPr>
            <a:xfrm>
              <a:off x="7169670"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54" name="Down Arrow 53"/>
            <p:cNvSpPr/>
            <p:nvPr/>
          </p:nvSpPr>
          <p:spPr>
            <a:xfrm>
              <a:off x="8354572" y="2655017"/>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10" name="TextBox 9"/>
            <p:cNvSpPr txBox="1"/>
            <p:nvPr/>
          </p:nvSpPr>
          <p:spPr>
            <a:xfrm>
              <a:off x="380222" y="1813665"/>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Establish your goals for the survey</a:t>
              </a:r>
            </a:p>
          </p:txBody>
        </p:sp>
        <p:sp>
          <p:nvSpPr>
            <p:cNvPr id="58" name="TextBox 57"/>
            <p:cNvSpPr txBox="1"/>
            <p:nvPr/>
          </p:nvSpPr>
          <p:spPr>
            <a:xfrm>
              <a:off x="1617724"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Decide who to ask and how many</a:t>
              </a:r>
            </a:p>
          </p:txBody>
        </p:sp>
        <p:sp>
          <p:nvSpPr>
            <p:cNvPr id="59" name="TextBox 58"/>
            <p:cNvSpPr txBox="1"/>
            <p:nvPr/>
          </p:nvSpPr>
          <p:spPr>
            <a:xfrm>
              <a:off x="4282440" y="1813665"/>
              <a:ext cx="1288315"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Build the questionnaire</a:t>
              </a:r>
            </a:p>
          </p:txBody>
        </p:sp>
        <p:sp>
          <p:nvSpPr>
            <p:cNvPr id="60" name="TextBox 59"/>
            <p:cNvSpPr txBox="1"/>
            <p:nvPr/>
          </p:nvSpPr>
          <p:spPr>
            <a:xfrm>
              <a:off x="5580841" y="1813665"/>
              <a:ext cx="1117591" cy="734047"/>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Run the survey from invitation to follow-up</a:t>
              </a:r>
            </a:p>
          </p:txBody>
        </p:sp>
        <p:sp>
          <p:nvSpPr>
            <p:cNvPr id="61" name="TextBox 60"/>
            <p:cNvSpPr txBox="1"/>
            <p:nvPr/>
          </p:nvSpPr>
          <p:spPr>
            <a:xfrm>
              <a:off x="6666518" y="1813665"/>
              <a:ext cx="1117591" cy="5678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Clean and analyse the data</a:t>
              </a:r>
            </a:p>
          </p:txBody>
        </p:sp>
        <p:sp>
          <p:nvSpPr>
            <p:cNvPr id="62" name="TextBox 61"/>
            <p:cNvSpPr txBox="1"/>
            <p:nvPr/>
          </p:nvSpPr>
          <p:spPr>
            <a:xfrm>
              <a:off x="7885384"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Present the results</a:t>
              </a:r>
            </a:p>
          </p:txBody>
        </p:sp>
        <p:sp>
          <p:nvSpPr>
            <p:cNvPr id="29" name="TextBox 28"/>
            <p:cNvSpPr txBox="1"/>
            <p:nvPr/>
          </p:nvSpPr>
          <p:spPr>
            <a:xfrm>
              <a:off x="3714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you need answers to</a:t>
              </a:r>
            </a:p>
          </p:txBody>
        </p:sp>
        <p:sp>
          <p:nvSpPr>
            <p:cNvPr id="30" name="TextBox 29"/>
            <p:cNvSpPr txBox="1"/>
            <p:nvPr/>
          </p:nvSpPr>
          <p:spPr>
            <a:xfrm>
              <a:off x="151909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you will invite to answer</a:t>
              </a:r>
            </a:p>
          </p:txBody>
        </p:sp>
        <p:grpSp>
          <p:nvGrpSpPr>
            <p:cNvPr id="2" name="Group 1"/>
            <p:cNvGrpSpPr/>
            <p:nvPr/>
          </p:nvGrpSpPr>
          <p:grpSpPr>
            <a:xfrm>
              <a:off x="303550" y="1378585"/>
              <a:ext cx="1137353" cy="347717"/>
              <a:chOff x="107950" y="1891403"/>
              <a:chExt cx="1448681" cy="463623"/>
            </a:xfrm>
          </p:grpSpPr>
          <p:sp>
            <p:nvSpPr>
              <p:cNvPr id="9" name="Rectangle 8"/>
              <p:cNvSpPr/>
              <p:nvPr/>
            </p:nvSpPr>
            <p:spPr>
              <a:xfrm>
                <a:off x="107950" y="1891403"/>
                <a:ext cx="144868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2" name="TextBox 31"/>
              <p:cNvSpPr txBox="1"/>
              <p:nvPr/>
            </p:nvSpPr>
            <p:spPr>
              <a:xfrm>
                <a:off x="133121"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Goals</a:t>
                </a:r>
              </a:p>
            </p:txBody>
          </p:sp>
        </p:grpSp>
        <p:grpSp>
          <p:nvGrpSpPr>
            <p:cNvPr id="3" name="Group 2"/>
            <p:cNvGrpSpPr/>
            <p:nvPr/>
          </p:nvGrpSpPr>
          <p:grpSpPr>
            <a:xfrm>
              <a:off x="1627816" y="1378585"/>
              <a:ext cx="1137353" cy="347717"/>
              <a:chOff x="1669819" y="1891403"/>
              <a:chExt cx="1448681" cy="463623"/>
            </a:xfrm>
          </p:grpSpPr>
          <p:sp>
            <p:nvSpPr>
              <p:cNvPr id="12" name="Rectangle 11"/>
              <p:cNvSpPr/>
              <p:nvPr/>
            </p:nvSpPr>
            <p:spPr>
              <a:xfrm>
                <a:off x="1669819" y="1891403"/>
                <a:ext cx="1448681"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3" name="TextBox 32"/>
              <p:cNvSpPr txBox="1"/>
              <p:nvPr/>
            </p:nvSpPr>
            <p:spPr>
              <a:xfrm>
                <a:off x="1682403" y="196587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Sample</a:t>
                </a:r>
              </a:p>
            </p:txBody>
          </p:sp>
        </p:grpSp>
        <p:grpSp>
          <p:nvGrpSpPr>
            <p:cNvPr id="11" name="Group 10">
              <a:extLst>
                <a:ext uri="{FF2B5EF4-FFF2-40B4-BE49-F238E27FC236}">
                  <a16:creationId xmlns:a16="http://schemas.microsoft.com/office/drawing/2014/main" id="{6970F71C-5998-4C58-B27C-D06A53C2E435}"/>
                </a:ext>
              </a:extLst>
            </p:cNvPr>
            <p:cNvGrpSpPr/>
            <p:nvPr/>
          </p:nvGrpSpPr>
          <p:grpSpPr>
            <a:xfrm>
              <a:off x="4139215" y="1378585"/>
              <a:ext cx="1288315" cy="347717"/>
              <a:chOff x="4139215" y="1389028"/>
              <a:chExt cx="1288315" cy="347717"/>
            </a:xfrm>
          </p:grpSpPr>
          <p:sp>
            <p:nvSpPr>
              <p:cNvPr id="15" name="Rectangle 14"/>
              <p:cNvSpPr/>
              <p:nvPr/>
            </p:nvSpPr>
            <p:spPr>
              <a:xfrm>
                <a:off x="4289147" y="1389028"/>
                <a:ext cx="1047591"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34" name="TextBox 33"/>
              <p:cNvSpPr txBox="1"/>
              <p:nvPr/>
            </p:nvSpPr>
            <p:spPr>
              <a:xfrm>
                <a:off x="4139215" y="1448447"/>
                <a:ext cx="1288315" cy="253916"/>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Questionnaire</a:t>
                </a:r>
              </a:p>
            </p:txBody>
          </p:sp>
        </p:grpSp>
        <p:grpSp>
          <p:nvGrpSpPr>
            <p:cNvPr id="5" name="Group 4"/>
            <p:cNvGrpSpPr/>
            <p:nvPr/>
          </p:nvGrpSpPr>
          <p:grpSpPr>
            <a:xfrm>
              <a:off x="5512893" y="1378585"/>
              <a:ext cx="1137353" cy="347717"/>
              <a:chOff x="4639869" y="1891403"/>
              <a:chExt cx="1448681" cy="463623"/>
            </a:xfrm>
          </p:grpSpPr>
          <p:sp>
            <p:nvSpPr>
              <p:cNvPr id="19" name="Rectangle 18"/>
              <p:cNvSpPr/>
              <p:nvPr/>
            </p:nvSpPr>
            <p:spPr>
              <a:xfrm>
                <a:off x="4639869" y="1891403"/>
                <a:ext cx="1448681"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r>
                  <a:rPr lang="en-GB" sz="1600" dirty="0">
                    <a:ln>
                      <a:solidFill>
                        <a:srgbClr val="FFFFFF">
                          <a:lumMod val="75000"/>
                        </a:srgbClr>
                      </a:solidFill>
                    </a:ln>
                    <a:solidFill>
                      <a:srgbClr val="000000"/>
                    </a:solidFill>
                    <a:latin typeface="Arial"/>
                  </a:rPr>
                  <a:t> </a:t>
                </a:r>
              </a:p>
            </p:txBody>
          </p:sp>
          <p:sp>
            <p:nvSpPr>
              <p:cNvPr id="38" name="TextBox 37"/>
              <p:cNvSpPr txBox="1"/>
              <p:nvPr/>
            </p:nvSpPr>
            <p:spPr>
              <a:xfrm>
                <a:off x="4665040" y="1967116"/>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Fieldwork</a:t>
                </a:r>
              </a:p>
            </p:txBody>
          </p:sp>
        </p:grpSp>
        <p:sp>
          <p:nvSpPr>
            <p:cNvPr id="39" name="TextBox 38"/>
            <p:cNvSpPr txBox="1"/>
            <p:nvPr/>
          </p:nvSpPr>
          <p:spPr>
            <a:xfrm>
              <a:off x="5565251"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People who actually answer</a:t>
              </a:r>
            </a:p>
          </p:txBody>
        </p:sp>
        <p:grpSp>
          <p:nvGrpSpPr>
            <p:cNvPr id="6" name="Group 5"/>
            <p:cNvGrpSpPr/>
            <p:nvPr/>
          </p:nvGrpSpPr>
          <p:grpSpPr>
            <a:xfrm>
              <a:off x="6688395" y="1378585"/>
              <a:ext cx="1137353" cy="347717"/>
              <a:chOff x="6175980" y="1891403"/>
              <a:chExt cx="1448681" cy="463623"/>
            </a:xfrm>
          </p:grpSpPr>
          <p:sp>
            <p:nvSpPr>
              <p:cNvPr id="21" name="Rectangle 20"/>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6" name="TextBox 45"/>
              <p:cNvSpPr txBox="1"/>
              <p:nvPr/>
            </p:nvSpPr>
            <p:spPr>
              <a:xfrm>
                <a:off x="6175980" y="197248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Responses</a:t>
                </a:r>
              </a:p>
            </p:txBody>
          </p:sp>
        </p:grpSp>
        <p:grpSp>
          <p:nvGrpSpPr>
            <p:cNvPr id="7" name="Group 6"/>
            <p:cNvGrpSpPr/>
            <p:nvPr/>
          </p:nvGrpSpPr>
          <p:grpSpPr>
            <a:xfrm>
              <a:off x="7873297" y="1378584"/>
              <a:ext cx="1137353" cy="347717"/>
              <a:chOff x="7683684" y="1891402"/>
              <a:chExt cx="1448681" cy="463623"/>
            </a:xfrm>
          </p:grpSpPr>
          <p:sp>
            <p:nvSpPr>
              <p:cNvPr id="51" name="Rectangle 50"/>
              <p:cNvSpPr/>
              <p:nvPr/>
            </p:nvSpPr>
            <p:spPr>
              <a:xfrm>
                <a:off x="7683684" y="1891402"/>
                <a:ext cx="1448681" cy="463623"/>
              </a:xfrm>
              <a:prstGeom prst="rect">
                <a:avLst/>
              </a:prstGeom>
              <a:gradFill>
                <a:gsLst>
                  <a:gs pos="0">
                    <a:srgbClr val="7030A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47" name="TextBox 46"/>
              <p:cNvSpPr txBox="1"/>
              <p:nvPr/>
            </p:nvSpPr>
            <p:spPr>
              <a:xfrm>
                <a:off x="7683883" y="1988330"/>
                <a:ext cx="1423510" cy="338554"/>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Reports</a:t>
                </a:r>
              </a:p>
            </p:txBody>
          </p:sp>
        </p:grpSp>
        <p:sp>
          <p:nvSpPr>
            <p:cNvPr id="48" name="TextBox 47"/>
            <p:cNvSpPr txBox="1"/>
            <p:nvPr/>
          </p:nvSpPr>
          <p:spPr>
            <a:xfrm>
              <a:off x="6698432"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Answers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49" name="TextBox 48"/>
            <p:cNvSpPr txBox="1"/>
            <p:nvPr/>
          </p:nvSpPr>
          <p:spPr>
            <a:xfrm>
              <a:off x="7959610" y="3540279"/>
              <a:ext cx="1117591" cy="623248"/>
            </a:xfrm>
            <a:prstGeom prst="rect">
              <a:avLst/>
            </a:prstGeom>
            <a:noFill/>
          </p:spPr>
          <p:txBody>
            <a:bodyPr wrap="square" rtlCol="0">
              <a:spAutoFit/>
            </a:bodyPr>
            <a:lstStyle/>
            <a:p>
              <a:pPr marL="0" lvl="1" algn="ctr" defTabSz="1219170" fontAlgn="base">
                <a:spcBef>
                  <a:spcPct val="0"/>
                </a:spcBef>
                <a:spcAft>
                  <a:spcPct val="0"/>
                </a:spcAft>
                <a:defRPr/>
              </a:pPr>
              <a:br>
                <a:rPr lang="en-GB" sz="1600" dirty="0">
                  <a:solidFill>
                    <a:srgbClr val="000000"/>
                  </a:solidFill>
                  <a:latin typeface="Arial" charset="0"/>
                  <a:cs typeface="Arial" charset="0"/>
                </a:rPr>
              </a:br>
              <a:r>
                <a:rPr lang="en-GB" sz="1600" dirty="0">
                  <a:solidFill>
                    <a:srgbClr val="000000"/>
                  </a:solidFill>
                  <a:latin typeface="Arial" charset="0"/>
                  <a:cs typeface="Arial" charset="0"/>
                </a:rPr>
                <a:t>Decisions</a:t>
              </a:r>
              <a:br>
                <a:rPr lang="en-GB" sz="1600" dirty="0">
                  <a:solidFill>
                    <a:srgbClr val="000000"/>
                  </a:solidFill>
                  <a:latin typeface="Arial" charset="0"/>
                  <a:cs typeface="Arial" charset="0"/>
                </a:rPr>
              </a:br>
              <a:endParaRPr lang="en-GB" sz="1600" dirty="0">
                <a:solidFill>
                  <a:srgbClr val="000000"/>
                </a:solidFill>
                <a:latin typeface="Arial" charset="0"/>
                <a:cs typeface="Arial" charset="0"/>
              </a:endParaRPr>
            </a:p>
          </p:txBody>
        </p:sp>
        <p:sp>
          <p:nvSpPr>
            <p:cNvPr id="70" name="Down Arrow 69"/>
            <p:cNvSpPr/>
            <p:nvPr/>
          </p:nvSpPr>
          <p:spPr>
            <a:xfrm>
              <a:off x="3352176" y="2651513"/>
              <a:ext cx="380483" cy="6954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600">
                <a:solidFill>
                  <a:srgbClr val="FFFFFF"/>
                </a:solidFill>
                <a:latin typeface="Arial"/>
              </a:endParaRPr>
            </a:p>
          </p:txBody>
        </p:sp>
        <p:sp>
          <p:nvSpPr>
            <p:cNvPr id="72" name="TextBox 71"/>
            <p:cNvSpPr txBox="1"/>
            <p:nvPr/>
          </p:nvSpPr>
          <p:spPr>
            <a:xfrm>
              <a:off x="3040713" y="1813665"/>
              <a:ext cx="1117591" cy="401648"/>
            </a:xfrm>
            <a:prstGeom prst="rect">
              <a:avLst/>
            </a:prstGeom>
            <a:noFill/>
          </p:spPr>
          <p:txBody>
            <a:bodyPr wrap="square" rtlCol="0">
              <a:spAutoFit/>
            </a:bodyPr>
            <a:lstStyle/>
            <a:p>
              <a:pPr marL="0" lvl="1" defTabSz="577836" fontAlgn="base">
                <a:lnSpc>
                  <a:spcPct val="90000"/>
                </a:lnSpc>
                <a:spcBef>
                  <a:spcPct val="0"/>
                </a:spcBef>
                <a:spcAft>
                  <a:spcPct val="15000"/>
                </a:spcAft>
                <a:defRPr/>
              </a:pPr>
              <a:r>
                <a:rPr lang="en-GB" sz="1600" dirty="0">
                  <a:solidFill>
                    <a:srgbClr val="000000"/>
                  </a:solidFill>
                  <a:latin typeface="Arial" charset="0"/>
                  <a:cs typeface="Arial" charset="0"/>
                </a:rPr>
                <a:t>Test the questions</a:t>
              </a:r>
            </a:p>
          </p:txBody>
        </p:sp>
        <p:grpSp>
          <p:nvGrpSpPr>
            <p:cNvPr id="8" name="Group 7">
              <a:extLst>
                <a:ext uri="{FF2B5EF4-FFF2-40B4-BE49-F238E27FC236}">
                  <a16:creationId xmlns:a16="http://schemas.microsoft.com/office/drawing/2014/main" id="{55FCC5CB-BB2D-4129-82DC-1A349AB049C0}"/>
                </a:ext>
              </a:extLst>
            </p:cNvPr>
            <p:cNvGrpSpPr/>
            <p:nvPr/>
          </p:nvGrpSpPr>
          <p:grpSpPr>
            <a:xfrm>
              <a:off x="2996097" y="1378585"/>
              <a:ext cx="1117591" cy="347717"/>
              <a:chOff x="2996097" y="1378585"/>
              <a:chExt cx="1117591" cy="347717"/>
            </a:xfrm>
          </p:grpSpPr>
          <p:sp>
            <p:nvSpPr>
              <p:cNvPr id="73" name="Rectangle 72"/>
              <p:cNvSpPr/>
              <p:nvPr/>
            </p:nvSpPr>
            <p:spPr>
              <a:xfrm>
                <a:off x="3122500" y="1378585"/>
                <a:ext cx="888068" cy="347717"/>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fontAlgn="base">
                  <a:lnSpc>
                    <a:spcPct val="90000"/>
                  </a:lnSpc>
                  <a:spcBef>
                    <a:spcPct val="0"/>
                  </a:spcBef>
                  <a:spcAft>
                    <a:spcPct val="35000"/>
                  </a:spcAft>
                  <a:defRPr/>
                </a:pPr>
                <a:endParaRPr lang="en-GB" sz="1600" dirty="0">
                  <a:ln>
                    <a:solidFill>
                      <a:srgbClr val="FFFFFF">
                        <a:lumMod val="75000"/>
                      </a:srgbClr>
                    </a:solidFill>
                  </a:ln>
                  <a:solidFill>
                    <a:srgbClr val="000000"/>
                  </a:solidFill>
                  <a:latin typeface="Arial"/>
                </a:endParaRPr>
              </a:p>
            </p:txBody>
          </p:sp>
          <p:sp>
            <p:nvSpPr>
              <p:cNvPr id="74" name="TextBox 73"/>
              <p:cNvSpPr txBox="1"/>
              <p:nvPr/>
            </p:nvSpPr>
            <p:spPr>
              <a:xfrm>
                <a:off x="2996097" y="1440299"/>
                <a:ext cx="1117591" cy="253915"/>
              </a:xfrm>
              <a:prstGeom prst="rect">
                <a:avLst/>
              </a:prstGeom>
              <a:noFill/>
            </p:spPr>
            <p:txBody>
              <a:bodyPr wrap="square" rtlCol="0">
                <a:spAutoFit/>
              </a:bodyPr>
              <a:lstStyle/>
              <a:p>
                <a:pPr marL="0" lvl="1" algn="ctr" defTabSz="1219170" fontAlgn="base">
                  <a:spcBef>
                    <a:spcPct val="0"/>
                  </a:spcBef>
                  <a:spcAft>
                    <a:spcPct val="0"/>
                  </a:spcAft>
                  <a:defRPr/>
                </a:pPr>
                <a:r>
                  <a:rPr lang="en-GB" sz="1600" dirty="0">
                    <a:solidFill>
                      <a:srgbClr val="000000"/>
                    </a:solidFill>
                    <a:latin typeface="Arial" charset="0"/>
                    <a:cs typeface="Arial" charset="0"/>
                  </a:rPr>
                  <a:t>Questions</a:t>
                </a:r>
              </a:p>
            </p:txBody>
          </p:sp>
        </p:grpSp>
        <p:sp>
          <p:nvSpPr>
            <p:cNvPr id="76" name="TextBox 75"/>
            <p:cNvSpPr txBox="1"/>
            <p:nvPr/>
          </p:nvSpPr>
          <p:spPr>
            <a:xfrm>
              <a:off x="3021840"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answer</a:t>
              </a:r>
            </a:p>
          </p:txBody>
        </p:sp>
        <p:sp>
          <p:nvSpPr>
            <p:cNvPr id="77" name="TextBox 76"/>
            <p:cNvSpPr txBox="1"/>
            <p:nvPr/>
          </p:nvSpPr>
          <p:spPr>
            <a:xfrm>
              <a:off x="4224576" y="3540279"/>
              <a:ext cx="1117591" cy="623248"/>
            </a:xfrm>
            <a:prstGeom prst="rect">
              <a:avLst/>
            </a:prstGeom>
            <a:noFill/>
          </p:spPr>
          <p:txBody>
            <a:bodyPr wrap="square" rtlCol="0">
              <a:spAutoFit/>
            </a:bodyPr>
            <a:lstStyle/>
            <a:p>
              <a:pPr marL="0" lvl="1" defTabSz="1219170" fontAlgn="base">
                <a:spcBef>
                  <a:spcPct val="0"/>
                </a:spcBef>
                <a:spcAft>
                  <a:spcPct val="0"/>
                </a:spcAft>
                <a:defRPr/>
              </a:pPr>
              <a:r>
                <a:rPr lang="en-GB" sz="1600" dirty="0">
                  <a:solidFill>
                    <a:srgbClr val="000000"/>
                  </a:solidFill>
                  <a:latin typeface="Arial" charset="0"/>
                  <a:cs typeface="Arial" charset="0"/>
                </a:rPr>
                <a:t>Questions people can interact with</a:t>
              </a:r>
            </a:p>
          </p:txBody>
        </p:sp>
      </p:grpSp>
    </p:spTree>
    <p:extLst>
      <p:ext uri="{BB962C8B-B14F-4D97-AF65-F5344CB8AC3E}">
        <p14:creationId xmlns:p14="http://schemas.microsoft.com/office/powerpoint/2010/main" val="11415392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3406-94E0-41AF-8960-9E810D762BD7}"/>
              </a:ext>
            </a:extLst>
          </p:cNvPr>
          <p:cNvSpPr>
            <a:spLocks noGrp="1"/>
          </p:cNvSpPr>
          <p:nvPr>
            <p:ph type="title"/>
          </p:nvPr>
        </p:nvSpPr>
        <p:spPr/>
        <p:txBody>
          <a:bodyPr/>
          <a:lstStyle/>
          <a:p>
            <a:r>
              <a:rPr lang="en-GB" dirty="0"/>
              <a:t>The least you can do is about doing a little</a:t>
            </a:r>
          </a:p>
        </p:txBody>
      </p:sp>
      <p:sp>
        <p:nvSpPr>
          <p:cNvPr id="3" name="Content Placeholder 2">
            <a:extLst>
              <a:ext uri="{FF2B5EF4-FFF2-40B4-BE49-F238E27FC236}">
                <a16:creationId xmlns:a16="http://schemas.microsoft.com/office/drawing/2014/main" id="{B3CD255E-4AF7-48FA-8401-DE418671D621}"/>
              </a:ext>
            </a:extLst>
          </p:cNvPr>
          <p:cNvSpPr>
            <a:spLocks noGrp="1"/>
          </p:cNvSpPr>
          <p:nvPr>
            <p:ph idx="1"/>
          </p:nvPr>
        </p:nvSpPr>
        <p:spPr/>
        <p:txBody>
          <a:bodyPr/>
          <a:lstStyle/>
          <a:p>
            <a:r>
              <a:rPr lang="en-GB" dirty="0"/>
              <a:t>Make every thing really, really small</a:t>
            </a:r>
          </a:p>
          <a:p>
            <a:r>
              <a:rPr lang="en-GB" dirty="0"/>
              <a:t>Go for a Light Touch questionnaire</a:t>
            </a:r>
          </a:p>
          <a:p>
            <a:pPr lvl="1"/>
            <a:r>
              <a:rPr lang="en-GB" dirty="0"/>
              <a:t>One MCQ</a:t>
            </a:r>
          </a:p>
          <a:p>
            <a:pPr lvl="1"/>
            <a:r>
              <a:rPr lang="en-GB" dirty="0"/>
              <a:t>One Burning issue</a:t>
            </a:r>
          </a:p>
          <a:p>
            <a:pPr lvl="1"/>
            <a:r>
              <a:rPr lang="en-GB" dirty="0"/>
              <a:t>Minimal representativeness questions</a:t>
            </a:r>
          </a:p>
          <a:p>
            <a:r>
              <a:rPr lang="en-GB" dirty="0"/>
              <a:t>Make it into a Light Touch survey by turning it around in a day! (ok, maybe a week)</a:t>
            </a:r>
          </a:p>
        </p:txBody>
      </p:sp>
    </p:spTree>
    <p:extLst>
      <p:ext uri="{BB962C8B-B14F-4D97-AF65-F5344CB8AC3E}">
        <p14:creationId xmlns:p14="http://schemas.microsoft.com/office/powerpoint/2010/main" val="12115770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27DB32-C9BA-4494-8581-4D5ABBF00A86}"/>
              </a:ext>
            </a:extLst>
          </p:cNvPr>
          <p:cNvSpPr>
            <a:spLocks noGrp="1"/>
          </p:cNvSpPr>
          <p:nvPr>
            <p:ph type="title"/>
          </p:nvPr>
        </p:nvSpPr>
        <p:spPr/>
        <p:txBody>
          <a:bodyPr/>
          <a:lstStyle/>
          <a:p>
            <a:r>
              <a:rPr lang="en-GB" dirty="0"/>
              <a:t>There are downloadable timetables</a:t>
            </a:r>
          </a:p>
        </p:txBody>
      </p:sp>
      <p:pic>
        <p:nvPicPr>
          <p:cNvPr id="7" name="Picture 6" descr="screenshot from Caroline's book, Surveys That Work, showing downloadable versions for doing a survey in a day and a week. Plus there is a download of an editable checklist for all seven steps in the survey process">
            <a:extLst>
              <a:ext uri="{FF2B5EF4-FFF2-40B4-BE49-F238E27FC236}">
                <a16:creationId xmlns:a16="http://schemas.microsoft.com/office/drawing/2014/main" id="{B362C580-A355-40BA-9CC5-AD74D7931C45}"/>
              </a:ext>
            </a:extLst>
          </p:cNvPr>
          <p:cNvPicPr>
            <a:picLocks noChangeAspect="1"/>
          </p:cNvPicPr>
          <p:nvPr/>
        </p:nvPicPr>
        <p:blipFill rotWithShape="1">
          <a:blip r:embed="rId2"/>
          <a:srcRect r="3606" b="4458"/>
          <a:stretch/>
        </p:blipFill>
        <p:spPr>
          <a:xfrm>
            <a:off x="2554092" y="1395003"/>
            <a:ext cx="7324099" cy="5059008"/>
          </a:xfrm>
          <a:prstGeom prst="rect">
            <a:avLst/>
          </a:prstGeom>
        </p:spPr>
      </p:pic>
    </p:spTree>
    <p:extLst>
      <p:ext uri="{BB962C8B-B14F-4D97-AF65-F5344CB8AC3E}">
        <p14:creationId xmlns:p14="http://schemas.microsoft.com/office/powerpoint/2010/main" val="1698370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CE46-87C2-45F4-8C04-093166EC7A75}"/>
              </a:ext>
            </a:extLst>
          </p:cNvPr>
          <p:cNvSpPr>
            <a:spLocks noGrp="1"/>
          </p:cNvSpPr>
          <p:nvPr>
            <p:ph type="title"/>
          </p:nvPr>
        </p:nvSpPr>
        <p:spPr>
          <a:xfrm>
            <a:off x="814919" y="295275"/>
            <a:ext cx="10638367" cy="1143000"/>
          </a:xfrm>
        </p:spPr>
        <p:txBody>
          <a:bodyPr wrap="square" anchor="ctr">
            <a:normAutofit/>
          </a:bodyPr>
          <a:lstStyle/>
          <a:p>
            <a:r>
              <a:rPr lang="en-GB" dirty="0"/>
              <a:t>Let’s have a look at the timetable: the morning</a:t>
            </a:r>
          </a:p>
        </p:txBody>
      </p:sp>
      <p:graphicFrame>
        <p:nvGraphicFramePr>
          <p:cNvPr id="7" name="Text Placeholder 4">
            <a:extLst>
              <a:ext uri="{FF2B5EF4-FFF2-40B4-BE49-F238E27FC236}">
                <a16:creationId xmlns:a16="http://schemas.microsoft.com/office/drawing/2014/main" id="{7C35A202-4332-4CD0-A86C-103A8096C9C7}"/>
              </a:ext>
            </a:extLst>
          </p:cNvPr>
          <p:cNvGraphicFramePr>
            <a:graphicFrameLocks noGrp="1"/>
          </p:cNvGraphicFramePr>
          <p:nvPr>
            <p:ph idx="1"/>
            <p:extLst>
              <p:ext uri="{D42A27DB-BD31-4B8C-83A1-F6EECF244321}">
                <p14:modId xmlns:p14="http://schemas.microsoft.com/office/powerpoint/2010/main" val="2003352206"/>
              </p:ext>
            </p:extLst>
          </p:nvPr>
        </p:nvGraphicFramePr>
        <p:xfrm>
          <a:off x="814917" y="1673225"/>
          <a:ext cx="1076748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420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CE46-87C2-45F4-8C04-093166EC7A75}"/>
              </a:ext>
            </a:extLst>
          </p:cNvPr>
          <p:cNvSpPr>
            <a:spLocks noGrp="1"/>
          </p:cNvSpPr>
          <p:nvPr>
            <p:ph type="title"/>
          </p:nvPr>
        </p:nvSpPr>
        <p:spPr>
          <a:xfrm>
            <a:off x="814919" y="295275"/>
            <a:ext cx="10638367" cy="1143000"/>
          </a:xfrm>
        </p:spPr>
        <p:txBody>
          <a:bodyPr wrap="square" anchor="ctr">
            <a:normAutofit/>
          </a:bodyPr>
          <a:lstStyle/>
          <a:p>
            <a:r>
              <a:rPr lang="en-GB" dirty="0"/>
              <a:t>Let’s have a look at the timetable: the afternoon</a:t>
            </a:r>
          </a:p>
        </p:txBody>
      </p:sp>
      <p:graphicFrame>
        <p:nvGraphicFramePr>
          <p:cNvPr id="7" name="Text Placeholder 4">
            <a:extLst>
              <a:ext uri="{FF2B5EF4-FFF2-40B4-BE49-F238E27FC236}">
                <a16:creationId xmlns:a16="http://schemas.microsoft.com/office/drawing/2014/main" id="{34095B49-7F86-4D86-AD68-4584F15C89A2}"/>
              </a:ext>
            </a:extLst>
          </p:cNvPr>
          <p:cNvGraphicFramePr>
            <a:graphicFrameLocks noGrp="1"/>
          </p:cNvGraphicFramePr>
          <p:nvPr>
            <p:ph idx="1"/>
            <p:extLst>
              <p:ext uri="{D42A27DB-BD31-4B8C-83A1-F6EECF244321}">
                <p14:modId xmlns:p14="http://schemas.microsoft.com/office/powerpoint/2010/main" val="2787283736"/>
              </p:ext>
            </p:extLst>
          </p:nvPr>
        </p:nvGraphicFramePr>
        <p:xfrm>
          <a:off x="814917" y="1673225"/>
          <a:ext cx="1076748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082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00751"/>
            <a:ext cx="10515600" cy="1325563"/>
          </a:xfrm>
        </p:spPr>
        <p:txBody>
          <a:bodyPr/>
          <a:lstStyle/>
          <a:p>
            <a:r>
              <a:rPr lang="en-GB" dirty="0"/>
              <a:t>Should I do this survey?</a:t>
            </a:r>
          </a:p>
        </p:txBody>
      </p:sp>
      <p:grpSp>
        <p:nvGrpSpPr>
          <p:cNvPr id="4" name="Group 3" descr="Work through a series of questions before deciding:&#10;Do I know how I'm going to use the answers?&#10;Is a survey the right way to get the answers?&#10;Do I have time to test and to iterate?&#10;Do people have answers to these questions?&#10;Do people want to respond to my request?&#10;"/>
          <p:cNvGrpSpPr/>
          <p:nvPr/>
        </p:nvGrpSpPr>
        <p:grpSpPr>
          <a:xfrm>
            <a:off x="1257598" y="1749525"/>
            <a:ext cx="8808876" cy="4538083"/>
            <a:chOff x="303901" y="1843667"/>
            <a:chExt cx="8808876" cy="4538083"/>
          </a:xfrm>
        </p:grpSpPr>
        <p:grpSp>
          <p:nvGrpSpPr>
            <p:cNvPr id="16" name="Group 15" descr="Five-step checklist for deciding whether to do a survey; see notes for details"/>
            <p:cNvGrpSpPr/>
            <p:nvPr/>
          </p:nvGrpSpPr>
          <p:grpSpPr>
            <a:xfrm>
              <a:off x="303901" y="2311695"/>
              <a:ext cx="8581753" cy="4070055"/>
              <a:chOff x="374241" y="2002199"/>
              <a:chExt cx="8581753" cy="4070055"/>
            </a:xfrm>
          </p:grpSpPr>
          <p:grpSp>
            <p:nvGrpSpPr>
              <p:cNvPr id="54" name="Group 53"/>
              <p:cNvGrpSpPr/>
              <p:nvPr/>
            </p:nvGrpSpPr>
            <p:grpSpPr>
              <a:xfrm>
                <a:off x="3648383" y="4126343"/>
                <a:ext cx="906261" cy="739939"/>
                <a:chOff x="359830" y="2123457"/>
                <a:chExt cx="906261" cy="739939"/>
              </a:xfrm>
            </p:grpSpPr>
            <p:sp>
              <p:nvSpPr>
                <p:cNvPr id="55" name="Bent-Up Arrow 54"/>
                <p:cNvSpPr/>
                <p:nvPr/>
              </p:nvSpPr>
              <p:spPr>
                <a:xfrm rot="5400000">
                  <a:off x="442991" y="2040296"/>
                  <a:ext cx="739939" cy="9062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6" name="TextBox 55"/>
                <p:cNvSpPr txBox="1"/>
                <p:nvPr/>
              </p:nvSpPr>
              <p:spPr>
                <a:xfrm>
                  <a:off x="359830" y="2494064"/>
                  <a:ext cx="56105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Yes</a:t>
                  </a:r>
                </a:p>
              </p:txBody>
            </p:sp>
          </p:grpSp>
          <p:grpSp>
            <p:nvGrpSpPr>
              <p:cNvPr id="51" name="Group 50"/>
              <p:cNvGrpSpPr/>
              <p:nvPr/>
            </p:nvGrpSpPr>
            <p:grpSpPr>
              <a:xfrm>
                <a:off x="2495291" y="3386404"/>
                <a:ext cx="906261" cy="739939"/>
                <a:chOff x="359830" y="2123457"/>
                <a:chExt cx="906261" cy="739939"/>
              </a:xfrm>
            </p:grpSpPr>
            <p:sp>
              <p:nvSpPr>
                <p:cNvPr id="52" name="Bent-Up Arrow 51"/>
                <p:cNvSpPr/>
                <p:nvPr/>
              </p:nvSpPr>
              <p:spPr>
                <a:xfrm rot="5400000">
                  <a:off x="442991" y="2040296"/>
                  <a:ext cx="739939" cy="9062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3" name="TextBox 52"/>
                <p:cNvSpPr txBox="1"/>
                <p:nvPr/>
              </p:nvSpPr>
              <p:spPr>
                <a:xfrm>
                  <a:off x="359830" y="2494064"/>
                  <a:ext cx="56105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Yes</a:t>
                  </a:r>
                </a:p>
              </p:txBody>
            </p:sp>
          </p:grpSp>
          <p:grpSp>
            <p:nvGrpSpPr>
              <p:cNvPr id="11" name="Group 10"/>
              <p:cNvGrpSpPr/>
              <p:nvPr/>
            </p:nvGrpSpPr>
            <p:grpSpPr>
              <a:xfrm>
                <a:off x="374241" y="2002199"/>
                <a:ext cx="906261" cy="739939"/>
                <a:chOff x="359830" y="2123457"/>
                <a:chExt cx="906261" cy="739939"/>
              </a:xfrm>
            </p:grpSpPr>
            <p:sp>
              <p:nvSpPr>
                <p:cNvPr id="36" name="Bent-Up Arrow 35"/>
                <p:cNvSpPr/>
                <p:nvPr/>
              </p:nvSpPr>
              <p:spPr>
                <a:xfrm rot="5400000">
                  <a:off x="442991" y="2040296"/>
                  <a:ext cx="739939" cy="9062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p:cNvSpPr txBox="1"/>
                <p:nvPr/>
              </p:nvSpPr>
              <p:spPr>
                <a:xfrm>
                  <a:off x="359830" y="2494064"/>
                  <a:ext cx="56105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Yes</a:t>
                  </a:r>
                </a:p>
              </p:txBody>
            </p:sp>
          </p:grpSp>
          <p:grpSp>
            <p:nvGrpSpPr>
              <p:cNvPr id="48" name="Group 47"/>
              <p:cNvGrpSpPr/>
              <p:nvPr/>
            </p:nvGrpSpPr>
            <p:grpSpPr>
              <a:xfrm>
                <a:off x="1423517" y="2704485"/>
                <a:ext cx="906261" cy="739939"/>
                <a:chOff x="359830" y="2123457"/>
                <a:chExt cx="906261" cy="739939"/>
              </a:xfrm>
            </p:grpSpPr>
            <p:sp>
              <p:nvSpPr>
                <p:cNvPr id="49" name="Bent-Up Arrow 48"/>
                <p:cNvSpPr/>
                <p:nvPr/>
              </p:nvSpPr>
              <p:spPr>
                <a:xfrm rot="5400000">
                  <a:off x="442991" y="2040296"/>
                  <a:ext cx="739939" cy="9062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TextBox 49"/>
                <p:cNvSpPr txBox="1"/>
                <p:nvPr/>
              </p:nvSpPr>
              <p:spPr>
                <a:xfrm>
                  <a:off x="359830" y="2494064"/>
                  <a:ext cx="56105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Yes</a:t>
                  </a:r>
                </a:p>
              </p:txBody>
            </p:sp>
          </p:grpSp>
          <p:sp>
            <p:nvSpPr>
              <p:cNvPr id="3" name="Oval 2" descr="A big green light with the word 'go' in the centre."/>
              <p:cNvSpPr/>
              <p:nvPr/>
            </p:nvSpPr>
            <p:spPr>
              <a:xfrm>
                <a:off x="6961208" y="5087799"/>
                <a:ext cx="1079424" cy="984455"/>
              </a:xfrm>
              <a:prstGeom prst="ellipse">
                <a:avLst/>
              </a:prstGeom>
              <a:solidFill>
                <a:srgbClr val="0099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t>Go</a:t>
                </a:r>
              </a:p>
            </p:txBody>
          </p:sp>
          <p:sp>
            <p:nvSpPr>
              <p:cNvPr id="29" name="Rounded Rectangle 12" descr="Next question: do I have time to do a pilot.  Proceed to the next question only if the answer is yes."/>
              <p:cNvSpPr/>
              <p:nvPr/>
            </p:nvSpPr>
            <p:spPr>
              <a:xfrm>
                <a:off x="3417983" y="3647599"/>
                <a:ext cx="4403142" cy="54225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591">
                  <a:lnSpc>
                    <a:spcPct val="90000"/>
                  </a:lnSpc>
                  <a:spcAft>
                    <a:spcPct val="35000"/>
                  </a:spcAft>
                </a:pPr>
                <a:endParaRPr lang="en-GB" sz="1600" dirty="0">
                  <a:solidFill>
                    <a:schemeClr val="tx1"/>
                  </a:solidFill>
                </a:endParaRPr>
              </a:p>
            </p:txBody>
          </p:sp>
          <p:sp>
            <p:nvSpPr>
              <p:cNvPr id="31" name="Rounded Rectangle 10" descr="Next question: do users have answers to these questions.  Proceed to the next question only if the answer is yes."/>
              <p:cNvSpPr/>
              <p:nvPr/>
            </p:nvSpPr>
            <p:spPr>
              <a:xfrm>
                <a:off x="2329778" y="3074459"/>
                <a:ext cx="4403142" cy="307201"/>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591">
                  <a:lnSpc>
                    <a:spcPct val="90000"/>
                  </a:lnSpc>
                  <a:spcAft>
                    <a:spcPct val="35000"/>
                  </a:spcAft>
                </a:pPr>
                <a:endParaRPr lang="en-GB" sz="1600" dirty="0">
                  <a:solidFill>
                    <a:schemeClr val="tx1"/>
                  </a:solidFill>
                </a:endParaRPr>
              </a:p>
            </p:txBody>
          </p:sp>
          <p:sp>
            <p:nvSpPr>
              <p:cNvPr id="44" name="Rounded Rectangle 12" descr="Next question: do I have time to do a pilot.  Proceed to the next question only if the answer is yes."/>
              <p:cNvSpPr/>
              <p:nvPr/>
            </p:nvSpPr>
            <p:spPr>
              <a:xfrm>
                <a:off x="4552852" y="4324023"/>
                <a:ext cx="4403142" cy="54225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algn="ctr" defTabSz="355591">
                  <a:lnSpc>
                    <a:spcPct val="90000"/>
                  </a:lnSpc>
                  <a:spcAft>
                    <a:spcPct val="35000"/>
                  </a:spcAft>
                </a:pPr>
                <a:endParaRPr lang="en-GB" sz="1600" dirty="0">
                  <a:solidFill>
                    <a:schemeClr val="tx1"/>
                  </a:solidFill>
                </a:endParaRPr>
              </a:p>
            </p:txBody>
          </p:sp>
          <p:grpSp>
            <p:nvGrpSpPr>
              <p:cNvPr id="57" name="Group 56"/>
              <p:cNvGrpSpPr/>
              <p:nvPr/>
            </p:nvGrpSpPr>
            <p:grpSpPr>
              <a:xfrm>
                <a:off x="5948188" y="4950449"/>
                <a:ext cx="906261" cy="739939"/>
                <a:chOff x="359830" y="2123457"/>
                <a:chExt cx="906261" cy="739939"/>
              </a:xfrm>
            </p:grpSpPr>
            <p:sp>
              <p:nvSpPr>
                <p:cNvPr id="58" name="Bent-Up Arrow 57"/>
                <p:cNvSpPr/>
                <p:nvPr/>
              </p:nvSpPr>
              <p:spPr>
                <a:xfrm rot="5400000">
                  <a:off x="442991" y="2040296"/>
                  <a:ext cx="739939" cy="906261"/>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TextBox 58"/>
                <p:cNvSpPr txBox="1"/>
                <p:nvPr/>
              </p:nvSpPr>
              <p:spPr>
                <a:xfrm>
                  <a:off x="359830" y="2494064"/>
                  <a:ext cx="561051"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Yes</a:t>
                  </a:r>
                </a:p>
              </p:txBody>
            </p:sp>
          </p:grpSp>
        </p:grpSp>
        <p:sp>
          <p:nvSpPr>
            <p:cNvPr id="37" name="Rectangle 36"/>
            <p:cNvSpPr/>
            <p:nvPr/>
          </p:nvSpPr>
          <p:spPr>
            <a:xfrm>
              <a:off x="303901" y="1843667"/>
              <a:ext cx="4469571" cy="463623"/>
            </a:xfrm>
            <a:prstGeom prst="rect">
              <a:avLst/>
            </a:prstGeom>
            <a:gradFill>
              <a:gsLst>
                <a:gs pos="0">
                  <a:srgbClr val="FF0000"/>
                </a:gs>
                <a:gs pos="20000">
                  <a:schemeClr val="bg1">
                    <a:alpha val="0"/>
                  </a:schemeClr>
                </a:gs>
                <a:gs pos="80000">
                  <a:schemeClr val="bg1">
                    <a:alpha val="0"/>
                  </a:schemeClr>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355591">
                <a:lnSpc>
                  <a:spcPct val="90000"/>
                </a:lnSpc>
                <a:spcAft>
                  <a:spcPct val="35000"/>
                </a:spcAft>
              </a:pPr>
              <a:r>
                <a:rPr lang="en-GB" sz="1600" dirty="0">
                  <a:solidFill>
                    <a:schemeClr val="tx1"/>
                  </a:solidFill>
                  <a:latin typeface="Arial" panose="020B0604020202020204" pitchFamily="34" charset="0"/>
                  <a:cs typeface="Arial" panose="020B0604020202020204" pitchFamily="34" charset="0"/>
                </a:rPr>
                <a:t>Do I know how I’m going to use the answers?</a:t>
              </a:r>
            </a:p>
          </p:txBody>
        </p:sp>
        <p:grpSp>
          <p:nvGrpSpPr>
            <p:cNvPr id="38" name="Group 37"/>
            <p:cNvGrpSpPr/>
            <p:nvPr/>
          </p:nvGrpSpPr>
          <p:grpSpPr>
            <a:xfrm>
              <a:off x="4254953" y="4796322"/>
              <a:ext cx="4857824" cy="463623"/>
              <a:chOff x="1682404" y="1891403"/>
              <a:chExt cx="1436096" cy="463623"/>
            </a:xfrm>
          </p:grpSpPr>
          <p:sp>
            <p:nvSpPr>
              <p:cNvPr id="39" name="Rectangle 38"/>
              <p:cNvSpPr/>
              <p:nvPr/>
            </p:nvSpPr>
            <p:spPr>
              <a:xfrm>
                <a:off x="1729358" y="1891403"/>
                <a:ext cx="1389142" cy="463623"/>
              </a:xfrm>
              <a:prstGeom prst="rect">
                <a:avLst/>
              </a:prstGeom>
              <a:gradFill>
                <a:gsLst>
                  <a:gs pos="0">
                    <a:srgbClr val="FF9933"/>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41" name="TextBox 40"/>
              <p:cNvSpPr txBox="1"/>
              <p:nvPr/>
            </p:nvSpPr>
            <p:spPr>
              <a:xfrm>
                <a:off x="1682404" y="1965876"/>
                <a:ext cx="1423510" cy="313932"/>
              </a:xfrm>
              <a:prstGeom prst="rect">
                <a:avLst/>
              </a:prstGeom>
              <a:noFill/>
            </p:spPr>
            <p:txBody>
              <a:bodyPr wrap="square" rtlCol="0">
                <a:spAutoFit/>
              </a:bodyPr>
              <a:lstStyle/>
              <a:p>
                <a:pPr algn="ctr" defTabSz="355591">
                  <a:lnSpc>
                    <a:spcPct val="90000"/>
                  </a:lnSpc>
                  <a:spcAft>
                    <a:spcPct val="35000"/>
                  </a:spcAft>
                </a:pPr>
                <a:r>
                  <a:rPr lang="en-GB" sz="1600" dirty="0">
                    <a:latin typeface="Arial" panose="020B0604020202020204" pitchFamily="34" charset="0"/>
                    <a:cs typeface="Arial" panose="020B0604020202020204" pitchFamily="34" charset="0"/>
                  </a:rPr>
                  <a:t>Do people want to respond to my request?</a:t>
                </a:r>
              </a:p>
            </p:txBody>
          </p:sp>
        </p:grpSp>
        <p:grpSp>
          <p:nvGrpSpPr>
            <p:cNvPr id="42" name="Group 41"/>
            <p:cNvGrpSpPr/>
            <p:nvPr/>
          </p:nvGrpSpPr>
          <p:grpSpPr>
            <a:xfrm>
              <a:off x="3156787" y="3996412"/>
              <a:ext cx="4499670" cy="463623"/>
              <a:chOff x="3147325" y="1891403"/>
              <a:chExt cx="1468330" cy="463623"/>
            </a:xfrm>
          </p:grpSpPr>
          <p:sp>
            <p:nvSpPr>
              <p:cNvPr id="45" name="Rectangle 44"/>
              <p:cNvSpPr/>
              <p:nvPr/>
            </p:nvSpPr>
            <p:spPr>
              <a:xfrm>
                <a:off x="3166974" y="1891403"/>
                <a:ext cx="1448681" cy="463623"/>
              </a:xfrm>
              <a:prstGeom prst="rect">
                <a:avLst/>
              </a:prstGeom>
              <a:gradFill>
                <a:gsLst>
                  <a:gs pos="0">
                    <a:srgbClr val="FFFF0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46" name="TextBox 45"/>
              <p:cNvSpPr txBox="1"/>
              <p:nvPr/>
            </p:nvSpPr>
            <p:spPr>
              <a:xfrm>
                <a:off x="3147325" y="196587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Do people have answers to these questions?</a:t>
                </a:r>
              </a:p>
            </p:txBody>
          </p:sp>
        </p:grpSp>
        <p:grpSp>
          <p:nvGrpSpPr>
            <p:cNvPr id="47" name="Group 46"/>
            <p:cNvGrpSpPr/>
            <p:nvPr/>
          </p:nvGrpSpPr>
          <p:grpSpPr>
            <a:xfrm>
              <a:off x="2231242" y="3305743"/>
              <a:ext cx="4274724" cy="463623"/>
              <a:chOff x="4713011" y="1891403"/>
              <a:chExt cx="1375539" cy="463623"/>
            </a:xfrm>
          </p:grpSpPr>
          <p:sp>
            <p:nvSpPr>
              <p:cNvPr id="60" name="Rectangle 59"/>
              <p:cNvSpPr/>
              <p:nvPr/>
            </p:nvSpPr>
            <p:spPr>
              <a:xfrm>
                <a:off x="4713011" y="1891403"/>
                <a:ext cx="1375539" cy="463623"/>
              </a:xfrm>
              <a:prstGeom prst="rect">
                <a:avLst/>
              </a:prstGeom>
              <a:gradFill>
                <a:gsLst>
                  <a:gs pos="0">
                    <a:srgbClr val="92D05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61" name="TextBox 60"/>
              <p:cNvSpPr txBox="1"/>
              <p:nvPr/>
            </p:nvSpPr>
            <p:spPr>
              <a:xfrm>
                <a:off x="4713011" y="1967116"/>
                <a:ext cx="1375539"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Do I have time to test and to iterate?</a:t>
                </a:r>
              </a:p>
            </p:txBody>
          </p:sp>
        </p:grpSp>
        <p:grpSp>
          <p:nvGrpSpPr>
            <p:cNvPr id="62" name="Group 61"/>
            <p:cNvGrpSpPr/>
            <p:nvPr/>
          </p:nvGrpSpPr>
          <p:grpSpPr>
            <a:xfrm>
              <a:off x="1174852" y="2635156"/>
              <a:ext cx="4537334" cy="463623"/>
              <a:chOff x="4665040" y="1891404"/>
              <a:chExt cx="1460043" cy="463623"/>
            </a:xfrm>
          </p:grpSpPr>
          <p:sp>
            <p:nvSpPr>
              <p:cNvPr id="63" name="Rectangle 62"/>
              <p:cNvSpPr/>
              <p:nvPr/>
            </p:nvSpPr>
            <p:spPr>
              <a:xfrm>
                <a:off x="4676402" y="1891404"/>
                <a:ext cx="1448681" cy="463623"/>
              </a:xfrm>
              <a:prstGeom prst="rect">
                <a:avLst/>
              </a:prstGeom>
              <a:gradFill>
                <a:gsLst>
                  <a:gs pos="0">
                    <a:schemeClr val="tx1"/>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r>
                  <a:rPr lang="en-GB" sz="2000" dirty="0">
                    <a:ln>
                      <a:solidFill>
                        <a:schemeClr val="bg1">
                          <a:lumMod val="75000"/>
                        </a:schemeClr>
                      </a:solidFill>
                    </a:ln>
                    <a:solidFill>
                      <a:schemeClr val="tx1"/>
                    </a:solidFill>
                  </a:rPr>
                  <a:t> </a:t>
                </a:r>
              </a:p>
            </p:txBody>
          </p:sp>
          <p:sp>
            <p:nvSpPr>
              <p:cNvPr id="64" name="TextBox 63"/>
              <p:cNvSpPr txBox="1"/>
              <p:nvPr/>
            </p:nvSpPr>
            <p:spPr>
              <a:xfrm>
                <a:off x="4665040" y="1967116"/>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Is a survey the right way to get the answers?</a:t>
                </a:r>
              </a:p>
            </p:txBody>
          </p:sp>
        </p:grpSp>
      </p:grpSp>
    </p:spTree>
    <p:extLst>
      <p:ext uri="{BB962C8B-B14F-4D97-AF65-F5344CB8AC3E}">
        <p14:creationId xmlns:p14="http://schemas.microsoft.com/office/powerpoint/2010/main" val="13108251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All these errors add up to Total Survey Error</a:t>
            </a:r>
          </a:p>
        </p:txBody>
      </p:sp>
      <p:grpSp>
        <p:nvGrpSpPr>
          <p:cNvPr id="3" name="Group 2" descr="The survey octopus is surrounded by all the errors which may occur between its tentacles: lack of validity, measurement error, processing error, coverage error. sampling error, non-response error and adjustment error">
            <a:extLst>
              <a:ext uri="{FF2B5EF4-FFF2-40B4-BE49-F238E27FC236}">
                <a16:creationId xmlns:a16="http://schemas.microsoft.com/office/drawing/2014/main" id="{5E0D3B85-CB7B-41B8-B463-6AF5A36D7EB6}"/>
              </a:ext>
            </a:extLst>
          </p:cNvPr>
          <p:cNvGrpSpPr/>
          <p:nvPr/>
        </p:nvGrpSpPr>
        <p:grpSpPr>
          <a:xfrm>
            <a:off x="598525" y="1518542"/>
            <a:ext cx="11374813" cy="4817357"/>
            <a:chOff x="598525" y="1518542"/>
            <a:chExt cx="11374813" cy="4817357"/>
          </a:xfrm>
        </p:grpSpPr>
        <p:pic>
          <p:nvPicPr>
            <p:cNvPr id="30" name="Picture 29" descr="The Survey Octopus, with its eight tentacles, positioned between “Why you want to ask” and “Who you want to ask” at the top and “The number” at the bottom. The eight tentacles are: (on the left, top to bottom) 1-The reason you are doing it, 2-The questions you ask, 3-The answers you get, 4-The answers you use and (on the right, top to bottom) 5-The list you sample from, 6-The sample you ask, 7-The ones who respond, and 8-The ones whose responses you use">
              <a:extLst>
                <a:ext uri="{FF2B5EF4-FFF2-40B4-BE49-F238E27FC236}">
                  <a16:creationId xmlns:a16="http://schemas.microsoft.com/office/drawing/2014/main" id="{C2CD0808-F633-4447-9585-101893B673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046" y="2038894"/>
              <a:ext cx="5155028" cy="3835340"/>
            </a:xfrm>
            <a:prstGeom prst="rect">
              <a:avLst/>
            </a:prstGeom>
          </p:spPr>
        </p:pic>
        <p:cxnSp>
          <p:nvCxnSpPr>
            <p:cNvPr id="16" name="Straight Arrow Connector 15">
              <a:extLst>
                <a:ext uri="{FF2B5EF4-FFF2-40B4-BE49-F238E27FC236}">
                  <a16:creationId xmlns:a16="http://schemas.microsoft.com/office/drawing/2014/main" id="{F282632A-80EF-41E6-88D6-006281EFD07C}"/>
                </a:ext>
              </a:extLst>
            </p:cNvPr>
            <p:cNvCxnSpPr>
              <a:cxnSpLocks/>
            </p:cNvCxnSpPr>
            <p:nvPr/>
          </p:nvCxnSpPr>
          <p:spPr>
            <a:xfrm>
              <a:off x="2495657" y="2583486"/>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08D69F4-B8B5-4FE4-BF75-EEBE34207E7D}"/>
                </a:ext>
              </a:extLst>
            </p:cNvPr>
            <p:cNvSpPr/>
            <p:nvPr/>
          </p:nvSpPr>
          <p:spPr>
            <a:xfrm>
              <a:off x="618612" y="2348083"/>
              <a:ext cx="2267612" cy="69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(Lack of) validity</a:t>
              </a:r>
            </a:p>
          </p:txBody>
        </p:sp>
        <p:cxnSp>
          <p:nvCxnSpPr>
            <p:cNvPr id="17" name="Straight Arrow Connector 16">
              <a:extLst>
                <a:ext uri="{FF2B5EF4-FFF2-40B4-BE49-F238E27FC236}">
                  <a16:creationId xmlns:a16="http://schemas.microsoft.com/office/drawing/2014/main" id="{60B01868-A92E-4017-8257-5097F4F0122B}"/>
                </a:ext>
              </a:extLst>
            </p:cNvPr>
            <p:cNvCxnSpPr>
              <a:cxnSpLocks/>
            </p:cNvCxnSpPr>
            <p:nvPr/>
          </p:nvCxnSpPr>
          <p:spPr>
            <a:xfrm>
              <a:off x="2480637" y="4006100"/>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DC5AE8B-9C50-4BB2-93A6-36649203C241}"/>
                </a:ext>
              </a:extLst>
            </p:cNvPr>
            <p:cNvSpPr/>
            <p:nvPr/>
          </p:nvSpPr>
          <p:spPr>
            <a:xfrm>
              <a:off x="618612" y="3509982"/>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Measurement error</a:t>
              </a:r>
            </a:p>
          </p:txBody>
        </p:sp>
        <p:cxnSp>
          <p:nvCxnSpPr>
            <p:cNvPr id="19" name="Straight Arrow Connector 18">
              <a:extLst>
                <a:ext uri="{FF2B5EF4-FFF2-40B4-BE49-F238E27FC236}">
                  <a16:creationId xmlns:a16="http://schemas.microsoft.com/office/drawing/2014/main" id="{B090A2BB-30F5-4829-83E9-55DA425C1CC3}"/>
                </a:ext>
              </a:extLst>
            </p:cNvPr>
            <p:cNvCxnSpPr>
              <a:cxnSpLocks/>
            </p:cNvCxnSpPr>
            <p:nvPr/>
          </p:nvCxnSpPr>
          <p:spPr>
            <a:xfrm>
              <a:off x="2495657" y="5299730"/>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3906B17-FFDE-4A68-8BA3-35767E52F75D}"/>
                </a:ext>
              </a:extLst>
            </p:cNvPr>
            <p:cNvSpPr/>
            <p:nvPr/>
          </p:nvSpPr>
          <p:spPr>
            <a:xfrm>
              <a:off x="633632" y="4933836"/>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Processing error</a:t>
              </a:r>
            </a:p>
          </p:txBody>
        </p:sp>
        <p:cxnSp>
          <p:nvCxnSpPr>
            <p:cNvPr id="21" name="Straight Arrow Connector 20">
              <a:extLst>
                <a:ext uri="{FF2B5EF4-FFF2-40B4-BE49-F238E27FC236}">
                  <a16:creationId xmlns:a16="http://schemas.microsoft.com/office/drawing/2014/main" id="{E824287D-A452-45A9-B4CD-1FAAB1D97E1F}"/>
                </a:ext>
              </a:extLst>
            </p:cNvPr>
            <p:cNvCxnSpPr>
              <a:cxnSpLocks/>
            </p:cNvCxnSpPr>
            <p:nvPr/>
          </p:nvCxnSpPr>
          <p:spPr>
            <a:xfrm flipH="1">
              <a:off x="8165534" y="2349947"/>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64DFC27-BCA6-4F86-910E-72836C37BC64}"/>
                </a:ext>
              </a:extLst>
            </p:cNvPr>
            <p:cNvSpPr/>
            <p:nvPr/>
          </p:nvSpPr>
          <p:spPr>
            <a:xfrm>
              <a:off x="9315399" y="1923865"/>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Coverage error</a:t>
              </a:r>
            </a:p>
          </p:txBody>
        </p:sp>
        <p:cxnSp>
          <p:nvCxnSpPr>
            <p:cNvPr id="23" name="Straight Arrow Connector 22">
              <a:extLst>
                <a:ext uri="{FF2B5EF4-FFF2-40B4-BE49-F238E27FC236}">
                  <a16:creationId xmlns:a16="http://schemas.microsoft.com/office/drawing/2014/main" id="{F41BD30E-163F-47A7-8DE4-A8F0FB6443A6}"/>
                </a:ext>
              </a:extLst>
            </p:cNvPr>
            <p:cNvCxnSpPr>
              <a:cxnSpLocks/>
            </p:cNvCxnSpPr>
            <p:nvPr/>
          </p:nvCxnSpPr>
          <p:spPr>
            <a:xfrm flipH="1">
              <a:off x="8165534" y="332831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50BB24C-927B-4F5A-AF8B-76814DDC251E}"/>
                </a:ext>
              </a:extLst>
            </p:cNvPr>
            <p:cNvSpPr/>
            <p:nvPr/>
          </p:nvSpPr>
          <p:spPr>
            <a:xfrm>
              <a:off x="9341191" y="2861583"/>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Sampling error</a:t>
              </a:r>
            </a:p>
          </p:txBody>
        </p:sp>
        <p:cxnSp>
          <p:nvCxnSpPr>
            <p:cNvPr id="25" name="Straight Arrow Connector 24">
              <a:extLst>
                <a:ext uri="{FF2B5EF4-FFF2-40B4-BE49-F238E27FC236}">
                  <a16:creationId xmlns:a16="http://schemas.microsoft.com/office/drawing/2014/main" id="{AA20E2FE-DC3B-41C9-9C16-069DF22216D4}"/>
                </a:ext>
              </a:extLst>
            </p:cNvPr>
            <p:cNvCxnSpPr>
              <a:cxnSpLocks/>
            </p:cNvCxnSpPr>
            <p:nvPr/>
          </p:nvCxnSpPr>
          <p:spPr>
            <a:xfrm flipH="1">
              <a:off x="8165534" y="4232994"/>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43FA746-8E7C-414A-8A6A-3C9951B72278}"/>
                </a:ext>
              </a:extLst>
            </p:cNvPr>
            <p:cNvSpPr/>
            <p:nvPr/>
          </p:nvSpPr>
          <p:spPr>
            <a:xfrm>
              <a:off x="9341191" y="3832884"/>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Non-response error</a:t>
              </a:r>
            </a:p>
          </p:txBody>
        </p:sp>
        <p:cxnSp>
          <p:nvCxnSpPr>
            <p:cNvPr id="27" name="Straight Arrow Connector 26">
              <a:extLst>
                <a:ext uri="{FF2B5EF4-FFF2-40B4-BE49-F238E27FC236}">
                  <a16:creationId xmlns:a16="http://schemas.microsoft.com/office/drawing/2014/main" id="{AEE0BE0E-83F1-4345-B340-3EA582DA31C7}"/>
                </a:ext>
              </a:extLst>
            </p:cNvPr>
            <p:cNvCxnSpPr>
              <a:cxnSpLocks/>
            </p:cNvCxnSpPr>
            <p:nvPr/>
          </p:nvCxnSpPr>
          <p:spPr>
            <a:xfrm flipH="1">
              <a:off x="8165534" y="5174895"/>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1CF4B4F-E6E5-4163-993A-00806492976D}"/>
                </a:ext>
              </a:extLst>
            </p:cNvPr>
            <p:cNvSpPr/>
            <p:nvPr/>
          </p:nvSpPr>
          <p:spPr>
            <a:xfrm>
              <a:off x="9315400" y="4843176"/>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Adjustment error</a:t>
              </a:r>
            </a:p>
          </p:txBody>
        </p:sp>
        <p:sp>
          <p:nvSpPr>
            <p:cNvPr id="33" name="TextBox 32">
              <a:extLst>
                <a:ext uri="{FF2B5EF4-FFF2-40B4-BE49-F238E27FC236}">
                  <a16:creationId xmlns:a16="http://schemas.microsoft.com/office/drawing/2014/main" id="{DF245CAB-7B94-4A53-92A8-29BBD363A6C7}"/>
                </a:ext>
              </a:extLst>
            </p:cNvPr>
            <p:cNvSpPr txBox="1"/>
            <p:nvPr/>
          </p:nvSpPr>
          <p:spPr>
            <a:xfrm>
              <a:off x="4725533" y="5874234"/>
              <a:ext cx="198806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number</a:t>
              </a:r>
            </a:p>
          </p:txBody>
        </p:sp>
        <p:sp>
          <p:nvSpPr>
            <p:cNvPr id="36" name="TextBox 35">
              <a:extLst>
                <a:ext uri="{FF2B5EF4-FFF2-40B4-BE49-F238E27FC236}">
                  <a16:creationId xmlns:a16="http://schemas.microsoft.com/office/drawing/2014/main" id="{281E10E1-AA37-4EEE-B9E6-E5A531CBCC81}"/>
                </a:ext>
              </a:extLst>
            </p:cNvPr>
            <p:cNvSpPr txBox="1"/>
            <p:nvPr/>
          </p:nvSpPr>
          <p:spPr>
            <a:xfrm>
              <a:off x="598525" y="1518542"/>
              <a:ext cx="315275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Why you want ask</a:t>
              </a:r>
            </a:p>
          </p:txBody>
        </p:sp>
        <p:sp>
          <p:nvSpPr>
            <p:cNvPr id="37" name="TextBox 36">
              <a:extLst>
                <a:ext uri="{FF2B5EF4-FFF2-40B4-BE49-F238E27FC236}">
                  <a16:creationId xmlns:a16="http://schemas.microsoft.com/office/drawing/2014/main" id="{03509DD8-54C9-4899-970B-9FB967E72B49}"/>
                </a:ext>
              </a:extLst>
            </p:cNvPr>
            <p:cNvSpPr txBox="1"/>
            <p:nvPr/>
          </p:nvSpPr>
          <p:spPr>
            <a:xfrm>
              <a:off x="8547074" y="1518542"/>
              <a:ext cx="342626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Who you want to ask</a:t>
              </a:r>
            </a:p>
          </p:txBody>
        </p:sp>
      </p:grpSp>
    </p:spTree>
    <p:extLst>
      <p:ext uri="{BB962C8B-B14F-4D97-AF65-F5344CB8AC3E}">
        <p14:creationId xmlns:p14="http://schemas.microsoft.com/office/powerpoint/2010/main" val="127966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aim is to get the best number you can, </a:t>
            </a:r>
            <a:br>
              <a:rPr lang="en-GB" dirty="0"/>
            </a:br>
            <a:r>
              <a:rPr lang="en-GB" dirty="0"/>
              <a:t>within the resources you have</a:t>
            </a:r>
          </a:p>
        </p:txBody>
      </p:sp>
      <p:sp>
        <p:nvSpPr>
          <p:cNvPr id="27" name="Rounded Rectangle 4"/>
          <p:cNvSpPr/>
          <p:nvPr/>
        </p:nvSpPr>
        <p:spPr>
          <a:xfrm>
            <a:off x="2555251" y="1620834"/>
            <a:ext cx="3168397" cy="52447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1751" tIns="31751" rIns="31751" bIns="31751" numCol="1" spcCol="1270" anchor="ctr" anchorCtr="0">
            <a:noAutofit/>
          </a:bodyPr>
          <a:lstStyle/>
          <a:p>
            <a:pPr algn="ctr" defTabSz="1111223">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Why you want to ask</a:t>
            </a:r>
          </a:p>
        </p:txBody>
      </p:sp>
      <p:sp>
        <p:nvSpPr>
          <p:cNvPr id="3" name="Down Arrow 2"/>
          <p:cNvSpPr/>
          <p:nvPr/>
        </p:nvSpPr>
        <p:spPr>
          <a:xfrm>
            <a:off x="3525520" y="2170481"/>
            <a:ext cx="1412240" cy="406858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a:latin typeface="Arial" panose="020B0604020202020204" pitchFamily="34" charset="0"/>
              <a:cs typeface="Arial" panose="020B0604020202020204" pitchFamily="34" charset="0"/>
            </a:endParaRPr>
          </a:p>
        </p:txBody>
      </p:sp>
      <p:sp>
        <p:nvSpPr>
          <p:cNvPr id="20" name="Rounded Rectangle 4"/>
          <p:cNvSpPr/>
          <p:nvPr/>
        </p:nvSpPr>
        <p:spPr>
          <a:xfrm>
            <a:off x="2250985" y="2141124"/>
            <a:ext cx="3494968"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434968 w 3494968"/>
              <a:gd name="connsiteY0" fmla="*/ 0 h 549248"/>
              <a:gd name="connsiteX1" fmla="*/ 3494968 w 3494968"/>
              <a:gd name="connsiteY1" fmla="*/ 0 h 549248"/>
              <a:gd name="connsiteX2" fmla="*/ 3494968 w 3494968"/>
              <a:gd name="connsiteY2" fmla="*/ 549248 h 549248"/>
              <a:gd name="connsiteX3" fmla="*/ 434968 w 3494968"/>
              <a:gd name="connsiteY3" fmla="*/ 549248 h 549248"/>
              <a:gd name="connsiteX4" fmla="*/ 0 w 3494968"/>
              <a:gd name="connsiteY4" fmla="*/ 258040 h 549248"/>
              <a:gd name="connsiteX5" fmla="*/ 434968 w 3494968"/>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4968" h="549248">
                <a:moveTo>
                  <a:pt x="434968" y="0"/>
                </a:moveTo>
                <a:lnTo>
                  <a:pt x="3494968" y="0"/>
                </a:lnTo>
                <a:lnTo>
                  <a:pt x="3494968" y="549248"/>
                </a:lnTo>
                <a:lnTo>
                  <a:pt x="434968" y="549248"/>
                </a:lnTo>
                <a:cubicBezTo>
                  <a:pt x="433670" y="452179"/>
                  <a:pt x="1298" y="355109"/>
                  <a:pt x="0" y="258040"/>
                </a:cubicBezTo>
                <a:lnTo>
                  <a:pt x="434968" y="0"/>
                </a:lnTo>
                <a:close/>
              </a:path>
            </a:pathLst>
          </a:custGeom>
          <a:gradFill flip="none" rotWithShape="1">
            <a:gsLst>
              <a:gs pos="0">
                <a:srgbClr val="FF0000">
                  <a:tint val="66000"/>
                  <a:satMod val="160000"/>
                </a:srgbClr>
              </a:gs>
              <a:gs pos="0">
                <a:srgbClr val="FF0000"/>
              </a:gs>
              <a:gs pos="2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      The reason you’re doing it</a:t>
            </a:r>
          </a:p>
        </p:txBody>
      </p:sp>
      <p:sp>
        <p:nvSpPr>
          <p:cNvPr id="17" name="Rounded Rectangle 4"/>
          <p:cNvSpPr/>
          <p:nvPr/>
        </p:nvSpPr>
        <p:spPr>
          <a:xfrm>
            <a:off x="2255521" y="3382672"/>
            <a:ext cx="3429655"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369654 w 3429654"/>
              <a:gd name="connsiteY0" fmla="*/ 0 h 549248"/>
              <a:gd name="connsiteX1" fmla="*/ 3429654 w 3429654"/>
              <a:gd name="connsiteY1" fmla="*/ 0 h 549248"/>
              <a:gd name="connsiteX2" fmla="*/ 3429654 w 3429654"/>
              <a:gd name="connsiteY2" fmla="*/ 549248 h 549248"/>
              <a:gd name="connsiteX3" fmla="*/ 369654 w 3429654"/>
              <a:gd name="connsiteY3" fmla="*/ 549248 h 549248"/>
              <a:gd name="connsiteX4" fmla="*/ 0 w 3429654"/>
              <a:gd name="connsiteY4" fmla="*/ 287991 h 549248"/>
              <a:gd name="connsiteX5" fmla="*/ 369654 w 3429654"/>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654" h="549248">
                <a:moveTo>
                  <a:pt x="369654" y="0"/>
                </a:moveTo>
                <a:lnTo>
                  <a:pt x="3429654" y="0"/>
                </a:lnTo>
                <a:lnTo>
                  <a:pt x="3429654" y="549248"/>
                </a:lnTo>
                <a:lnTo>
                  <a:pt x="369654" y="549248"/>
                </a:lnTo>
                <a:cubicBezTo>
                  <a:pt x="364002" y="453454"/>
                  <a:pt x="5652" y="383785"/>
                  <a:pt x="0" y="287991"/>
                </a:cubicBezTo>
                <a:lnTo>
                  <a:pt x="369654" y="0"/>
                </a:lnTo>
                <a:close/>
              </a:path>
            </a:pathLst>
          </a:custGeom>
          <a:gradFill flip="none" rotWithShape="1">
            <a:gsLst>
              <a:gs pos="0">
                <a:srgbClr val="FFFF00"/>
              </a:gs>
              <a:gs pos="20000">
                <a:schemeClr val="bg1"/>
              </a:gs>
              <a:gs pos="10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latin typeface="Arial" panose="020B0604020202020204" pitchFamily="34" charset="0"/>
                <a:cs typeface="Arial" panose="020B0604020202020204" pitchFamily="34" charset="0"/>
              </a:rPr>
              <a:t>The questions you ask</a:t>
            </a:r>
          </a:p>
        </p:txBody>
      </p:sp>
      <p:sp>
        <p:nvSpPr>
          <p:cNvPr id="18" name="Rounded Rectangle 4"/>
          <p:cNvSpPr/>
          <p:nvPr/>
        </p:nvSpPr>
        <p:spPr>
          <a:xfrm>
            <a:off x="2250986" y="4274115"/>
            <a:ext cx="3507317"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447317 w 3507317"/>
              <a:gd name="connsiteY0" fmla="*/ 0 h 549248"/>
              <a:gd name="connsiteX1" fmla="*/ 3507317 w 3507317"/>
              <a:gd name="connsiteY1" fmla="*/ 0 h 549248"/>
              <a:gd name="connsiteX2" fmla="*/ 3507317 w 3507317"/>
              <a:gd name="connsiteY2" fmla="*/ 549248 h 549248"/>
              <a:gd name="connsiteX3" fmla="*/ 447317 w 3507317"/>
              <a:gd name="connsiteY3" fmla="*/ 549248 h 549248"/>
              <a:gd name="connsiteX4" fmla="*/ 0 w 3507317"/>
              <a:gd name="connsiteY4" fmla="*/ 275579 h 549248"/>
              <a:gd name="connsiteX5" fmla="*/ 447317 w 3507317"/>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7317" h="549248">
                <a:moveTo>
                  <a:pt x="447317" y="0"/>
                </a:moveTo>
                <a:lnTo>
                  <a:pt x="3507317" y="0"/>
                </a:lnTo>
                <a:lnTo>
                  <a:pt x="3507317" y="549248"/>
                </a:lnTo>
                <a:lnTo>
                  <a:pt x="447317" y="549248"/>
                </a:lnTo>
                <a:cubicBezTo>
                  <a:pt x="441903" y="458025"/>
                  <a:pt x="5414" y="366802"/>
                  <a:pt x="0" y="275579"/>
                </a:cubicBezTo>
                <a:lnTo>
                  <a:pt x="447317" y="0"/>
                </a:lnTo>
                <a:close/>
              </a:path>
            </a:pathLst>
          </a:custGeom>
          <a:gradFill flip="none" rotWithShape="1">
            <a:gsLst>
              <a:gs pos="0">
                <a:srgbClr val="002060"/>
              </a:gs>
              <a:gs pos="21000">
                <a:schemeClr val="bg1"/>
              </a:gs>
              <a:gs pos="10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The answers you get</a:t>
            </a:r>
          </a:p>
        </p:txBody>
      </p:sp>
      <p:sp>
        <p:nvSpPr>
          <p:cNvPr id="11" name="Rounded Rectangle 4"/>
          <p:cNvSpPr/>
          <p:nvPr/>
        </p:nvSpPr>
        <p:spPr>
          <a:xfrm>
            <a:off x="2216331" y="5132444"/>
            <a:ext cx="3507317"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447317 w 3507317"/>
              <a:gd name="connsiteY0" fmla="*/ 0 h 549248"/>
              <a:gd name="connsiteX1" fmla="*/ 3507317 w 3507317"/>
              <a:gd name="connsiteY1" fmla="*/ 0 h 549248"/>
              <a:gd name="connsiteX2" fmla="*/ 3507317 w 3507317"/>
              <a:gd name="connsiteY2" fmla="*/ 549248 h 549248"/>
              <a:gd name="connsiteX3" fmla="*/ 447317 w 3507317"/>
              <a:gd name="connsiteY3" fmla="*/ 549248 h 549248"/>
              <a:gd name="connsiteX4" fmla="*/ 0 w 3507317"/>
              <a:gd name="connsiteY4" fmla="*/ 275579 h 549248"/>
              <a:gd name="connsiteX5" fmla="*/ 447317 w 3507317"/>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7317" h="549248">
                <a:moveTo>
                  <a:pt x="447317" y="0"/>
                </a:moveTo>
                <a:lnTo>
                  <a:pt x="3507317" y="0"/>
                </a:lnTo>
                <a:lnTo>
                  <a:pt x="3507317" y="549248"/>
                </a:lnTo>
                <a:lnTo>
                  <a:pt x="447317" y="549248"/>
                </a:lnTo>
                <a:cubicBezTo>
                  <a:pt x="441903" y="458025"/>
                  <a:pt x="5414" y="366802"/>
                  <a:pt x="0" y="275579"/>
                </a:cubicBezTo>
                <a:lnTo>
                  <a:pt x="447317" y="0"/>
                </a:lnTo>
                <a:close/>
              </a:path>
            </a:pathLst>
          </a:custGeom>
          <a:gradFill flip="none" rotWithShape="1">
            <a:gsLst>
              <a:gs pos="0">
                <a:srgbClr val="7030A0"/>
              </a:gs>
              <a:gs pos="21000">
                <a:schemeClr val="bg1"/>
              </a:gs>
              <a:gs pos="10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The answers you use</a:t>
            </a:r>
          </a:p>
        </p:txBody>
      </p:sp>
      <p:sp>
        <p:nvSpPr>
          <p:cNvPr id="28" name="Rounded Rectangle 4"/>
          <p:cNvSpPr/>
          <p:nvPr/>
        </p:nvSpPr>
        <p:spPr>
          <a:xfrm>
            <a:off x="6546221" y="1620414"/>
            <a:ext cx="2299523" cy="52531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1751" tIns="31751" rIns="31751" bIns="31751" numCol="1" spcCol="1270" anchor="ctr" anchorCtr="0">
            <a:noAutofit/>
          </a:bodyPr>
          <a:lstStyle/>
          <a:p>
            <a:pPr algn="ctr" defTabSz="1111223">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Who you want to ask</a:t>
            </a:r>
          </a:p>
        </p:txBody>
      </p:sp>
      <p:sp>
        <p:nvSpPr>
          <p:cNvPr id="31" name="Down Arrow 30"/>
          <p:cNvSpPr/>
          <p:nvPr/>
        </p:nvSpPr>
        <p:spPr>
          <a:xfrm>
            <a:off x="6989863" y="2170479"/>
            <a:ext cx="1412240" cy="4068587"/>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a:latin typeface="Arial" panose="020B0604020202020204" pitchFamily="34" charset="0"/>
              <a:cs typeface="Arial" panose="020B0604020202020204" pitchFamily="34" charset="0"/>
            </a:endParaRPr>
          </a:p>
        </p:txBody>
      </p:sp>
      <p:sp>
        <p:nvSpPr>
          <p:cNvPr id="32" name="Rounded Rectangle 4"/>
          <p:cNvSpPr/>
          <p:nvPr/>
        </p:nvSpPr>
        <p:spPr>
          <a:xfrm>
            <a:off x="6138633" y="2171347"/>
            <a:ext cx="3419025"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419025"/>
              <a:gd name="connsiteY0" fmla="*/ 0 h 549248"/>
              <a:gd name="connsiteX1" fmla="*/ 3060000 w 3419025"/>
              <a:gd name="connsiteY1" fmla="*/ 0 h 549248"/>
              <a:gd name="connsiteX2" fmla="*/ 3419025 w 3419025"/>
              <a:gd name="connsiteY2" fmla="*/ 297533 h 549248"/>
              <a:gd name="connsiteX3" fmla="*/ 3060000 w 3419025"/>
              <a:gd name="connsiteY3" fmla="*/ 549248 h 549248"/>
              <a:gd name="connsiteX4" fmla="*/ 0 w 3419025"/>
              <a:gd name="connsiteY4" fmla="*/ 549248 h 549248"/>
              <a:gd name="connsiteX5" fmla="*/ 0 w 3419025"/>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9025" h="549248">
                <a:moveTo>
                  <a:pt x="0" y="0"/>
                </a:moveTo>
                <a:lnTo>
                  <a:pt x="3060000" y="0"/>
                </a:lnTo>
                <a:cubicBezTo>
                  <a:pt x="3062109" y="86115"/>
                  <a:pt x="3416916" y="211418"/>
                  <a:pt x="3419025" y="297533"/>
                </a:cubicBezTo>
                <a:lnTo>
                  <a:pt x="3060000" y="549248"/>
                </a:lnTo>
                <a:lnTo>
                  <a:pt x="0" y="549248"/>
                </a:lnTo>
                <a:lnTo>
                  <a:pt x="0" y="0"/>
                </a:lnTo>
                <a:close/>
              </a:path>
            </a:pathLst>
          </a:custGeom>
          <a:gradFill flip="none" rotWithShape="1">
            <a:gsLst>
              <a:gs pos="0">
                <a:srgbClr val="FF9900"/>
              </a:gs>
              <a:gs pos="21000">
                <a:schemeClr val="bg1"/>
              </a:gs>
              <a:gs pos="100000">
                <a:schemeClr val="bg1"/>
              </a:gs>
            </a:gsLst>
            <a:lin ang="1080000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latin typeface="Arial" panose="020B0604020202020204" pitchFamily="34" charset="0"/>
                <a:cs typeface="Arial" panose="020B0604020202020204" pitchFamily="34" charset="0"/>
              </a:rPr>
              <a:t>The list you sample from</a:t>
            </a:r>
          </a:p>
        </p:txBody>
      </p:sp>
      <p:sp>
        <p:nvSpPr>
          <p:cNvPr id="35" name="Rounded Rectangle 4"/>
          <p:cNvSpPr/>
          <p:nvPr/>
        </p:nvSpPr>
        <p:spPr>
          <a:xfrm>
            <a:off x="6136680" y="2932163"/>
            <a:ext cx="3525485"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525485"/>
              <a:gd name="connsiteY0" fmla="*/ 0 h 549248"/>
              <a:gd name="connsiteX1" fmla="*/ 3060000 w 3525485"/>
              <a:gd name="connsiteY1" fmla="*/ 0 h 549248"/>
              <a:gd name="connsiteX2" fmla="*/ 3525481 w 3525485"/>
              <a:gd name="connsiteY2" fmla="*/ 320489 h 549248"/>
              <a:gd name="connsiteX3" fmla="*/ 3060000 w 3525485"/>
              <a:gd name="connsiteY3" fmla="*/ 549248 h 549248"/>
              <a:gd name="connsiteX4" fmla="*/ 0 w 3525485"/>
              <a:gd name="connsiteY4" fmla="*/ 549248 h 549248"/>
              <a:gd name="connsiteX5" fmla="*/ 0 w 3525485"/>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485" h="549248">
                <a:moveTo>
                  <a:pt x="0" y="0"/>
                </a:moveTo>
                <a:lnTo>
                  <a:pt x="3060000" y="0"/>
                </a:lnTo>
                <a:cubicBezTo>
                  <a:pt x="3058406" y="102476"/>
                  <a:pt x="3527075" y="218013"/>
                  <a:pt x="3525481" y="320489"/>
                </a:cubicBezTo>
                <a:lnTo>
                  <a:pt x="3060000" y="549248"/>
                </a:lnTo>
                <a:lnTo>
                  <a:pt x="0" y="549248"/>
                </a:lnTo>
                <a:lnTo>
                  <a:pt x="0" y="0"/>
                </a:lnTo>
                <a:close/>
              </a:path>
            </a:pathLst>
          </a:custGeom>
          <a:gradFill>
            <a:gsLst>
              <a:gs pos="0">
                <a:srgbClr val="FF9900"/>
              </a:gs>
              <a:gs pos="21000">
                <a:schemeClr val="bg1"/>
              </a:gs>
              <a:gs pos="100000">
                <a:schemeClr val="bg1"/>
              </a:gs>
            </a:gsLst>
            <a:lin ang="10800000" scaled="1"/>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latin typeface="Arial" panose="020B0604020202020204" pitchFamily="34" charset="0"/>
                <a:cs typeface="Arial" panose="020B0604020202020204" pitchFamily="34" charset="0"/>
              </a:rPr>
              <a:t>The sample you ask</a:t>
            </a:r>
          </a:p>
        </p:txBody>
      </p:sp>
      <p:sp>
        <p:nvSpPr>
          <p:cNvPr id="38" name="Rounded Rectangle 4"/>
          <p:cNvSpPr/>
          <p:nvPr/>
        </p:nvSpPr>
        <p:spPr>
          <a:xfrm>
            <a:off x="6136679" y="3747289"/>
            <a:ext cx="3473292"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473292"/>
              <a:gd name="connsiteY0" fmla="*/ 0 h 549248"/>
              <a:gd name="connsiteX1" fmla="*/ 3060000 w 3473292"/>
              <a:gd name="connsiteY1" fmla="*/ 0 h 549248"/>
              <a:gd name="connsiteX2" fmla="*/ 3473231 w 3473292"/>
              <a:gd name="connsiteY2" fmla="*/ 315260 h 549248"/>
              <a:gd name="connsiteX3" fmla="*/ 3060000 w 3473292"/>
              <a:gd name="connsiteY3" fmla="*/ 549248 h 549248"/>
              <a:gd name="connsiteX4" fmla="*/ 0 w 3473292"/>
              <a:gd name="connsiteY4" fmla="*/ 549248 h 549248"/>
              <a:gd name="connsiteX5" fmla="*/ 0 w 3473292"/>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3292" h="549248">
                <a:moveTo>
                  <a:pt x="0" y="0"/>
                </a:moveTo>
                <a:lnTo>
                  <a:pt x="3060000" y="0"/>
                </a:lnTo>
                <a:cubicBezTo>
                  <a:pt x="3054052" y="87669"/>
                  <a:pt x="3479179" y="227591"/>
                  <a:pt x="3473231" y="315260"/>
                </a:cubicBezTo>
                <a:lnTo>
                  <a:pt x="3060000" y="549248"/>
                </a:lnTo>
                <a:lnTo>
                  <a:pt x="0" y="549248"/>
                </a:lnTo>
                <a:lnTo>
                  <a:pt x="0" y="0"/>
                </a:lnTo>
                <a:close/>
              </a:path>
            </a:pathLst>
          </a:custGeom>
          <a:gradFill>
            <a:gsLst>
              <a:gs pos="0">
                <a:srgbClr val="00FF00"/>
              </a:gs>
              <a:gs pos="21000">
                <a:schemeClr val="bg1"/>
              </a:gs>
              <a:gs pos="100000">
                <a:schemeClr val="bg1"/>
              </a:gs>
            </a:gsLst>
            <a:lin ang="10800000" scaled="1"/>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The ones who respond</a:t>
            </a:r>
          </a:p>
        </p:txBody>
      </p:sp>
      <p:sp>
        <p:nvSpPr>
          <p:cNvPr id="41" name="Rounded Rectangle 4"/>
          <p:cNvSpPr/>
          <p:nvPr/>
        </p:nvSpPr>
        <p:spPr>
          <a:xfrm>
            <a:off x="6138633" y="4676847"/>
            <a:ext cx="3484339"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484339"/>
              <a:gd name="connsiteY0" fmla="*/ 0 h 549248"/>
              <a:gd name="connsiteX1" fmla="*/ 3060000 w 3484339"/>
              <a:gd name="connsiteY1" fmla="*/ 0 h 549248"/>
              <a:gd name="connsiteX2" fmla="*/ 3484339 w 3484339"/>
              <a:gd name="connsiteY2" fmla="*/ 300102 h 549248"/>
              <a:gd name="connsiteX3" fmla="*/ 3060000 w 3484339"/>
              <a:gd name="connsiteY3" fmla="*/ 549248 h 549248"/>
              <a:gd name="connsiteX4" fmla="*/ 0 w 3484339"/>
              <a:gd name="connsiteY4" fmla="*/ 549248 h 549248"/>
              <a:gd name="connsiteX5" fmla="*/ 0 w 3484339"/>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4339" h="549248">
                <a:moveTo>
                  <a:pt x="0" y="0"/>
                </a:moveTo>
                <a:lnTo>
                  <a:pt x="3060000" y="0"/>
                </a:lnTo>
                <a:cubicBezTo>
                  <a:pt x="3062109" y="95680"/>
                  <a:pt x="3482230" y="204422"/>
                  <a:pt x="3484339" y="300102"/>
                </a:cubicBezTo>
                <a:lnTo>
                  <a:pt x="3060000" y="549248"/>
                </a:lnTo>
                <a:lnTo>
                  <a:pt x="0" y="549248"/>
                </a:lnTo>
                <a:lnTo>
                  <a:pt x="0" y="0"/>
                </a:lnTo>
                <a:close/>
              </a:path>
            </a:pathLst>
          </a:custGeom>
          <a:gradFill>
            <a:gsLst>
              <a:gs pos="0">
                <a:srgbClr val="0070C0"/>
              </a:gs>
              <a:gs pos="21000">
                <a:schemeClr val="bg1"/>
              </a:gs>
              <a:gs pos="100000">
                <a:schemeClr val="bg1"/>
              </a:gs>
            </a:gsLst>
            <a:lin ang="10800000" scaled="1"/>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The ones whose </a:t>
            </a: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responses you use</a:t>
            </a:r>
          </a:p>
        </p:txBody>
      </p:sp>
      <p:sp>
        <p:nvSpPr>
          <p:cNvPr id="8" name="Rounded Rectangle 4"/>
          <p:cNvSpPr/>
          <p:nvPr/>
        </p:nvSpPr>
        <p:spPr>
          <a:xfrm>
            <a:off x="4885651" y="6115865"/>
            <a:ext cx="2299523" cy="549248"/>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The number</a:t>
            </a:r>
          </a:p>
        </p:txBody>
      </p:sp>
    </p:spTree>
    <p:extLst>
      <p:ext uri="{BB962C8B-B14F-4D97-AF65-F5344CB8AC3E}">
        <p14:creationId xmlns:p14="http://schemas.microsoft.com/office/powerpoint/2010/main" val="5610825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The aim is to minimise Total Survey Error</a:t>
            </a:r>
          </a:p>
        </p:txBody>
      </p:sp>
      <p:grpSp>
        <p:nvGrpSpPr>
          <p:cNvPr id="2" name="Group 1" descr="Instead of the octopus the errors, and their relationship to the stages of the survey process, are expressed in a table">
            <a:extLst>
              <a:ext uri="{FF2B5EF4-FFF2-40B4-BE49-F238E27FC236}">
                <a16:creationId xmlns:a16="http://schemas.microsoft.com/office/drawing/2014/main" id="{1BAC3EBC-D586-4581-A1C0-B873EEAAE37A}"/>
              </a:ext>
            </a:extLst>
          </p:cNvPr>
          <p:cNvGrpSpPr/>
          <p:nvPr/>
        </p:nvGrpSpPr>
        <p:grpSpPr>
          <a:xfrm>
            <a:off x="164648" y="1620414"/>
            <a:ext cx="11669320" cy="5044699"/>
            <a:chOff x="164648" y="1620414"/>
            <a:chExt cx="11669320" cy="5044699"/>
          </a:xfrm>
        </p:grpSpPr>
        <p:sp>
          <p:nvSpPr>
            <p:cNvPr id="3" name="Down Arrow 2"/>
            <p:cNvSpPr/>
            <p:nvPr/>
          </p:nvSpPr>
          <p:spPr>
            <a:xfrm>
              <a:off x="3525520" y="2170481"/>
              <a:ext cx="1412240" cy="406858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a:latin typeface="Arial" panose="020B0604020202020204" pitchFamily="34" charset="0"/>
                <a:cs typeface="Arial" panose="020B0604020202020204" pitchFamily="34" charset="0"/>
              </a:endParaRPr>
            </a:p>
          </p:txBody>
        </p:sp>
        <p:sp>
          <p:nvSpPr>
            <p:cNvPr id="31" name="Down Arrow 30"/>
            <p:cNvSpPr/>
            <p:nvPr/>
          </p:nvSpPr>
          <p:spPr>
            <a:xfrm>
              <a:off x="6989863" y="2170479"/>
              <a:ext cx="1412240" cy="4068587"/>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a:latin typeface="Arial" panose="020B0604020202020204" pitchFamily="34" charset="0"/>
                <a:cs typeface="Arial" panose="020B0604020202020204" pitchFamily="34" charset="0"/>
              </a:endParaRPr>
            </a:p>
          </p:txBody>
        </p:sp>
        <p:sp>
          <p:nvSpPr>
            <p:cNvPr id="8" name="Rounded Rectangle 4"/>
            <p:cNvSpPr/>
            <p:nvPr/>
          </p:nvSpPr>
          <p:spPr>
            <a:xfrm>
              <a:off x="4885651" y="6115865"/>
              <a:ext cx="2299523" cy="549248"/>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The number</a:t>
              </a:r>
            </a:p>
          </p:txBody>
        </p:sp>
        <p:cxnSp>
          <p:nvCxnSpPr>
            <p:cNvPr id="40" name="Straight Arrow Connector 39">
              <a:extLst>
                <a:ext uri="{FF2B5EF4-FFF2-40B4-BE49-F238E27FC236}">
                  <a16:creationId xmlns:a16="http://schemas.microsoft.com/office/drawing/2014/main" id="{EF8BC3C0-A14B-4DED-ACBE-43456427A38B}"/>
                </a:ext>
              </a:extLst>
            </p:cNvPr>
            <p:cNvCxnSpPr>
              <a:cxnSpLocks/>
            </p:cNvCxnSpPr>
            <p:nvPr/>
          </p:nvCxnSpPr>
          <p:spPr>
            <a:xfrm flipH="1">
              <a:off x="8307728" y="205633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80A9766-5741-480B-B780-F24D33F0F1D0}"/>
                </a:ext>
              </a:extLst>
            </p:cNvPr>
            <p:cNvSpPr/>
            <p:nvPr/>
          </p:nvSpPr>
          <p:spPr>
            <a:xfrm>
              <a:off x="9457593" y="1630249"/>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Coverage error</a:t>
              </a:r>
            </a:p>
          </p:txBody>
        </p:sp>
        <p:cxnSp>
          <p:nvCxnSpPr>
            <p:cNvPr id="43" name="Straight Arrow Connector 42">
              <a:extLst>
                <a:ext uri="{FF2B5EF4-FFF2-40B4-BE49-F238E27FC236}">
                  <a16:creationId xmlns:a16="http://schemas.microsoft.com/office/drawing/2014/main" id="{D2DDF441-751C-4D67-B1ED-F278018B201F}"/>
                </a:ext>
              </a:extLst>
            </p:cNvPr>
            <p:cNvCxnSpPr>
              <a:cxnSpLocks/>
            </p:cNvCxnSpPr>
            <p:nvPr/>
          </p:nvCxnSpPr>
          <p:spPr>
            <a:xfrm flipH="1">
              <a:off x="8331969" y="2830957"/>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9B2163B2-EA8B-4C13-AA61-B6DC7F53623A}"/>
                </a:ext>
              </a:extLst>
            </p:cNvPr>
            <p:cNvSpPr/>
            <p:nvPr/>
          </p:nvSpPr>
          <p:spPr>
            <a:xfrm>
              <a:off x="9457593" y="2364229"/>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Sampling error</a:t>
              </a:r>
            </a:p>
          </p:txBody>
        </p:sp>
        <p:cxnSp>
          <p:nvCxnSpPr>
            <p:cNvPr id="45" name="Straight Arrow Connector 44">
              <a:extLst>
                <a:ext uri="{FF2B5EF4-FFF2-40B4-BE49-F238E27FC236}">
                  <a16:creationId xmlns:a16="http://schemas.microsoft.com/office/drawing/2014/main" id="{8A11B84C-F65A-4E15-BFC9-771A75A39E45}"/>
                </a:ext>
              </a:extLst>
            </p:cNvPr>
            <p:cNvCxnSpPr>
              <a:cxnSpLocks/>
            </p:cNvCxnSpPr>
            <p:nvPr/>
          </p:nvCxnSpPr>
          <p:spPr>
            <a:xfrm flipH="1">
              <a:off x="8382001" y="363532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49D9D140-7C5E-46B2-8BE2-DFD60809357E}"/>
                </a:ext>
              </a:extLst>
            </p:cNvPr>
            <p:cNvSpPr/>
            <p:nvPr/>
          </p:nvSpPr>
          <p:spPr>
            <a:xfrm>
              <a:off x="9457593" y="3235211"/>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Non-response error</a:t>
              </a:r>
            </a:p>
          </p:txBody>
        </p:sp>
        <p:cxnSp>
          <p:nvCxnSpPr>
            <p:cNvPr id="47" name="Straight Arrow Connector 46">
              <a:extLst>
                <a:ext uri="{FF2B5EF4-FFF2-40B4-BE49-F238E27FC236}">
                  <a16:creationId xmlns:a16="http://schemas.microsoft.com/office/drawing/2014/main" id="{319C61A9-1798-4D2A-9C0E-443EE548541B}"/>
                </a:ext>
              </a:extLst>
            </p:cNvPr>
            <p:cNvCxnSpPr>
              <a:cxnSpLocks/>
            </p:cNvCxnSpPr>
            <p:nvPr/>
          </p:nvCxnSpPr>
          <p:spPr>
            <a:xfrm flipH="1">
              <a:off x="8449945" y="449950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2B24EFC-E400-464D-92F8-06EC691D0E4F}"/>
                </a:ext>
              </a:extLst>
            </p:cNvPr>
            <p:cNvSpPr/>
            <p:nvPr/>
          </p:nvSpPr>
          <p:spPr>
            <a:xfrm>
              <a:off x="9457593" y="4167782"/>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Adjustment error</a:t>
              </a:r>
            </a:p>
          </p:txBody>
        </p:sp>
        <p:cxnSp>
          <p:nvCxnSpPr>
            <p:cNvPr id="49" name="Straight Arrow Connector 48">
              <a:extLst>
                <a:ext uri="{FF2B5EF4-FFF2-40B4-BE49-F238E27FC236}">
                  <a16:creationId xmlns:a16="http://schemas.microsoft.com/office/drawing/2014/main" id="{97665C7E-E04A-49FD-9019-9E122892C12F}"/>
                </a:ext>
              </a:extLst>
            </p:cNvPr>
            <p:cNvCxnSpPr>
              <a:cxnSpLocks/>
            </p:cNvCxnSpPr>
            <p:nvPr/>
          </p:nvCxnSpPr>
          <p:spPr>
            <a:xfrm>
              <a:off x="2250985" y="2990728"/>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91D5EB0-3BB7-4626-ABB6-03CEA99EF329}"/>
                </a:ext>
              </a:extLst>
            </p:cNvPr>
            <p:cNvSpPr/>
            <p:nvPr/>
          </p:nvSpPr>
          <p:spPr>
            <a:xfrm>
              <a:off x="198882" y="2598540"/>
              <a:ext cx="2267612" cy="69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(Lack of) validity</a:t>
              </a:r>
            </a:p>
          </p:txBody>
        </p:sp>
        <p:cxnSp>
          <p:nvCxnSpPr>
            <p:cNvPr id="51" name="Straight Arrow Connector 50">
              <a:extLst>
                <a:ext uri="{FF2B5EF4-FFF2-40B4-BE49-F238E27FC236}">
                  <a16:creationId xmlns:a16="http://schemas.microsoft.com/office/drawing/2014/main" id="{ED69EA6F-BAEA-4477-BAD3-5B6B34A1B908}"/>
                </a:ext>
              </a:extLst>
            </p:cNvPr>
            <p:cNvCxnSpPr>
              <a:cxnSpLocks/>
            </p:cNvCxnSpPr>
            <p:nvPr/>
          </p:nvCxnSpPr>
          <p:spPr>
            <a:xfrm>
              <a:off x="2250985" y="4122900"/>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663F1638-1336-4DCD-8AB8-291FF34586B6}"/>
                </a:ext>
              </a:extLst>
            </p:cNvPr>
            <p:cNvSpPr/>
            <p:nvPr/>
          </p:nvSpPr>
          <p:spPr>
            <a:xfrm>
              <a:off x="178876" y="3722791"/>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Measurement error</a:t>
              </a:r>
            </a:p>
          </p:txBody>
        </p:sp>
        <p:cxnSp>
          <p:nvCxnSpPr>
            <p:cNvPr id="53" name="Straight Arrow Connector 52">
              <a:extLst>
                <a:ext uri="{FF2B5EF4-FFF2-40B4-BE49-F238E27FC236}">
                  <a16:creationId xmlns:a16="http://schemas.microsoft.com/office/drawing/2014/main" id="{CED1662F-D553-4519-BA83-BEE00DFE32C1}"/>
                </a:ext>
              </a:extLst>
            </p:cNvPr>
            <p:cNvCxnSpPr>
              <a:cxnSpLocks/>
            </p:cNvCxnSpPr>
            <p:nvPr/>
          </p:nvCxnSpPr>
          <p:spPr>
            <a:xfrm>
              <a:off x="2026673" y="496800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7AB7721-7AE7-4665-8859-EDFB9E6F8DEA}"/>
                </a:ext>
              </a:extLst>
            </p:cNvPr>
            <p:cNvSpPr/>
            <p:nvPr/>
          </p:nvSpPr>
          <p:spPr>
            <a:xfrm>
              <a:off x="164648" y="4548739"/>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Processing error</a:t>
              </a:r>
            </a:p>
          </p:txBody>
        </p:sp>
        <p:sp>
          <p:nvSpPr>
            <p:cNvPr id="30" name="Rounded Rectangle 4">
              <a:extLst>
                <a:ext uri="{FF2B5EF4-FFF2-40B4-BE49-F238E27FC236}">
                  <a16:creationId xmlns:a16="http://schemas.microsoft.com/office/drawing/2014/main" id="{3C14F74E-1A59-464D-A009-5D66F39D95CF}"/>
                </a:ext>
              </a:extLst>
            </p:cNvPr>
            <p:cNvSpPr/>
            <p:nvPr/>
          </p:nvSpPr>
          <p:spPr>
            <a:xfrm>
              <a:off x="2555251" y="1620834"/>
              <a:ext cx="3168397" cy="52447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1751" tIns="31751" rIns="31751" bIns="31751" numCol="1" spcCol="1270" anchor="ctr" anchorCtr="0">
              <a:noAutofit/>
            </a:bodyPr>
            <a:lstStyle/>
            <a:p>
              <a:pPr algn="ctr" defTabSz="1111223">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Why you want to ask</a:t>
              </a:r>
            </a:p>
          </p:txBody>
        </p:sp>
        <p:sp>
          <p:nvSpPr>
            <p:cNvPr id="33" name="Rounded Rectangle 4">
              <a:extLst>
                <a:ext uri="{FF2B5EF4-FFF2-40B4-BE49-F238E27FC236}">
                  <a16:creationId xmlns:a16="http://schemas.microsoft.com/office/drawing/2014/main" id="{EACDB3FD-5E8F-4F6A-911B-95ED12CD6BA9}"/>
                </a:ext>
              </a:extLst>
            </p:cNvPr>
            <p:cNvSpPr/>
            <p:nvPr/>
          </p:nvSpPr>
          <p:spPr>
            <a:xfrm>
              <a:off x="6546221" y="1620414"/>
              <a:ext cx="2299523" cy="52531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1751" tIns="31751" rIns="31751" bIns="31751" numCol="1" spcCol="1270" anchor="ctr" anchorCtr="0">
              <a:noAutofit/>
            </a:bodyPr>
            <a:lstStyle/>
            <a:p>
              <a:pPr algn="ctr" defTabSz="1111223">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Who you want to ask</a:t>
              </a:r>
            </a:p>
          </p:txBody>
        </p:sp>
        <p:sp>
          <p:nvSpPr>
            <p:cNvPr id="34" name="Rounded Rectangle 4">
              <a:extLst>
                <a:ext uri="{FF2B5EF4-FFF2-40B4-BE49-F238E27FC236}">
                  <a16:creationId xmlns:a16="http://schemas.microsoft.com/office/drawing/2014/main" id="{DBE12D5A-C1A3-4FF1-8194-71CF48A1CFFF}"/>
                </a:ext>
              </a:extLst>
            </p:cNvPr>
            <p:cNvSpPr/>
            <p:nvPr/>
          </p:nvSpPr>
          <p:spPr>
            <a:xfrm>
              <a:off x="2250985" y="2141124"/>
              <a:ext cx="3494968"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434968 w 3494968"/>
                <a:gd name="connsiteY0" fmla="*/ 0 h 549248"/>
                <a:gd name="connsiteX1" fmla="*/ 3494968 w 3494968"/>
                <a:gd name="connsiteY1" fmla="*/ 0 h 549248"/>
                <a:gd name="connsiteX2" fmla="*/ 3494968 w 3494968"/>
                <a:gd name="connsiteY2" fmla="*/ 549248 h 549248"/>
                <a:gd name="connsiteX3" fmla="*/ 434968 w 3494968"/>
                <a:gd name="connsiteY3" fmla="*/ 549248 h 549248"/>
                <a:gd name="connsiteX4" fmla="*/ 0 w 3494968"/>
                <a:gd name="connsiteY4" fmla="*/ 258040 h 549248"/>
                <a:gd name="connsiteX5" fmla="*/ 434968 w 3494968"/>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4968" h="549248">
                  <a:moveTo>
                    <a:pt x="434968" y="0"/>
                  </a:moveTo>
                  <a:lnTo>
                    <a:pt x="3494968" y="0"/>
                  </a:lnTo>
                  <a:lnTo>
                    <a:pt x="3494968" y="549248"/>
                  </a:lnTo>
                  <a:lnTo>
                    <a:pt x="434968" y="549248"/>
                  </a:lnTo>
                  <a:cubicBezTo>
                    <a:pt x="433670" y="452179"/>
                    <a:pt x="1298" y="355109"/>
                    <a:pt x="0" y="258040"/>
                  </a:cubicBezTo>
                  <a:lnTo>
                    <a:pt x="434968" y="0"/>
                  </a:lnTo>
                  <a:close/>
                </a:path>
              </a:pathLst>
            </a:custGeom>
            <a:gradFill flip="none" rotWithShape="1">
              <a:gsLst>
                <a:gs pos="0">
                  <a:srgbClr val="FF0000">
                    <a:tint val="66000"/>
                    <a:satMod val="160000"/>
                  </a:srgbClr>
                </a:gs>
                <a:gs pos="0">
                  <a:srgbClr val="FF0000"/>
                </a:gs>
                <a:gs pos="2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      The reason you’re doing it</a:t>
              </a:r>
            </a:p>
          </p:txBody>
        </p:sp>
        <p:sp>
          <p:nvSpPr>
            <p:cNvPr id="36" name="Rounded Rectangle 4">
              <a:extLst>
                <a:ext uri="{FF2B5EF4-FFF2-40B4-BE49-F238E27FC236}">
                  <a16:creationId xmlns:a16="http://schemas.microsoft.com/office/drawing/2014/main" id="{886CF1CA-A07C-40CA-9B4D-AA180368B594}"/>
                </a:ext>
              </a:extLst>
            </p:cNvPr>
            <p:cNvSpPr/>
            <p:nvPr/>
          </p:nvSpPr>
          <p:spPr>
            <a:xfrm>
              <a:off x="2255521" y="3382672"/>
              <a:ext cx="3429655"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369654 w 3429654"/>
                <a:gd name="connsiteY0" fmla="*/ 0 h 549248"/>
                <a:gd name="connsiteX1" fmla="*/ 3429654 w 3429654"/>
                <a:gd name="connsiteY1" fmla="*/ 0 h 549248"/>
                <a:gd name="connsiteX2" fmla="*/ 3429654 w 3429654"/>
                <a:gd name="connsiteY2" fmla="*/ 549248 h 549248"/>
                <a:gd name="connsiteX3" fmla="*/ 369654 w 3429654"/>
                <a:gd name="connsiteY3" fmla="*/ 549248 h 549248"/>
                <a:gd name="connsiteX4" fmla="*/ 0 w 3429654"/>
                <a:gd name="connsiteY4" fmla="*/ 287991 h 549248"/>
                <a:gd name="connsiteX5" fmla="*/ 369654 w 3429654"/>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654" h="549248">
                  <a:moveTo>
                    <a:pt x="369654" y="0"/>
                  </a:moveTo>
                  <a:lnTo>
                    <a:pt x="3429654" y="0"/>
                  </a:lnTo>
                  <a:lnTo>
                    <a:pt x="3429654" y="549248"/>
                  </a:lnTo>
                  <a:lnTo>
                    <a:pt x="369654" y="549248"/>
                  </a:lnTo>
                  <a:cubicBezTo>
                    <a:pt x="364002" y="453454"/>
                    <a:pt x="5652" y="383785"/>
                    <a:pt x="0" y="287991"/>
                  </a:cubicBezTo>
                  <a:lnTo>
                    <a:pt x="369654" y="0"/>
                  </a:lnTo>
                  <a:close/>
                </a:path>
              </a:pathLst>
            </a:custGeom>
            <a:gradFill flip="none" rotWithShape="1">
              <a:gsLst>
                <a:gs pos="0">
                  <a:srgbClr val="FFFF00"/>
                </a:gs>
                <a:gs pos="20000">
                  <a:schemeClr val="bg1"/>
                </a:gs>
                <a:gs pos="10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latin typeface="Arial" panose="020B0604020202020204" pitchFamily="34" charset="0"/>
                  <a:cs typeface="Arial" panose="020B0604020202020204" pitchFamily="34" charset="0"/>
                </a:rPr>
                <a:t>The questions you ask</a:t>
              </a:r>
            </a:p>
          </p:txBody>
        </p:sp>
        <p:sp>
          <p:nvSpPr>
            <p:cNvPr id="37" name="Rounded Rectangle 4">
              <a:extLst>
                <a:ext uri="{FF2B5EF4-FFF2-40B4-BE49-F238E27FC236}">
                  <a16:creationId xmlns:a16="http://schemas.microsoft.com/office/drawing/2014/main" id="{9EEBA0FA-D70B-4E95-A4B6-AD54DDD7852C}"/>
                </a:ext>
              </a:extLst>
            </p:cNvPr>
            <p:cNvSpPr/>
            <p:nvPr/>
          </p:nvSpPr>
          <p:spPr>
            <a:xfrm>
              <a:off x="2250986" y="4274115"/>
              <a:ext cx="3507317"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447317 w 3507317"/>
                <a:gd name="connsiteY0" fmla="*/ 0 h 549248"/>
                <a:gd name="connsiteX1" fmla="*/ 3507317 w 3507317"/>
                <a:gd name="connsiteY1" fmla="*/ 0 h 549248"/>
                <a:gd name="connsiteX2" fmla="*/ 3507317 w 3507317"/>
                <a:gd name="connsiteY2" fmla="*/ 549248 h 549248"/>
                <a:gd name="connsiteX3" fmla="*/ 447317 w 3507317"/>
                <a:gd name="connsiteY3" fmla="*/ 549248 h 549248"/>
                <a:gd name="connsiteX4" fmla="*/ 0 w 3507317"/>
                <a:gd name="connsiteY4" fmla="*/ 275579 h 549248"/>
                <a:gd name="connsiteX5" fmla="*/ 447317 w 3507317"/>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7317" h="549248">
                  <a:moveTo>
                    <a:pt x="447317" y="0"/>
                  </a:moveTo>
                  <a:lnTo>
                    <a:pt x="3507317" y="0"/>
                  </a:lnTo>
                  <a:lnTo>
                    <a:pt x="3507317" y="549248"/>
                  </a:lnTo>
                  <a:lnTo>
                    <a:pt x="447317" y="549248"/>
                  </a:lnTo>
                  <a:cubicBezTo>
                    <a:pt x="441903" y="458025"/>
                    <a:pt x="5414" y="366802"/>
                    <a:pt x="0" y="275579"/>
                  </a:cubicBezTo>
                  <a:lnTo>
                    <a:pt x="447317" y="0"/>
                  </a:lnTo>
                  <a:close/>
                </a:path>
              </a:pathLst>
            </a:custGeom>
            <a:gradFill flip="none" rotWithShape="1">
              <a:gsLst>
                <a:gs pos="0">
                  <a:srgbClr val="002060"/>
                </a:gs>
                <a:gs pos="21000">
                  <a:schemeClr val="bg1"/>
                </a:gs>
                <a:gs pos="10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The answers you get</a:t>
              </a:r>
            </a:p>
          </p:txBody>
        </p:sp>
        <p:sp>
          <p:nvSpPr>
            <p:cNvPr id="39" name="Rounded Rectangle 4">
              <a:extLst>
                <a:ext uri="{FF2B5EF4-FFF2-40B4-BE49-F238E27FC236}">
                  <a16:creationId xmlns:a16="http://schemas.microsoft.com/office/drawing/2014/main" id="{C24881EE-2247-477D-A0DA-0EFFCD871B98}"/>
                </a:ext>
              </a:extLst>
            </p:cNvPr>
            <p:cNvSpPr/>
            <p:nvPr/>
          </p:nvSpPr>
          <p:spPr>
            <a:xfrm>
              <a:off x="2216331" y="5132444"/>
              <a:ext cx="3507317"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447317 w 3507317"/>
                <a:gd name="connsiteY0" fmla="*/ 0 h 549248"/>
                <a:gd name="connsiteX1" fmla="*/ 3507317 w 3507317"/>
                <a:gd name="connsiteY1" fmla="*/ 0 h 549248"/>
                <a:gd name="connsiteX2" fmla="*/ 3507317 w 3507317"/>
                <a:gd name="connsiteY2" fmla="*/ 549248 h 549248"/>
                <a:gd name="connsiteX3" fmla="*/ 447317 w 3507317"/>
                <a:gd name="connsiteY3" fmla="*/ 549248 h 549248"/>
                <a:gd name="connsiteX4" fmla="*/ 0 w 3507317"/>
                <a:gd name="connsiteY4" fmla="*/ 275579 h 549248"/>
                <a:gd name="connsiteX5" fmla="*/ 447317 w 3507317"/>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7317" h="549248">
                  <a:moveTo>
                    <a:pt x="447317" y="0"/>
                  </a:moveTo>
                  <a:lnTo>
                    <a:pt x="3507317" y="0"/>
                  </a:lnTo>
                  <a:lnTo>
                    <a:pt x="3507317" y="549248"/>
                  </a:lnTo>
                  <a:lnTo>
                    <a:pt x="447317" y="549248"/>
                  </a:lnTo>
                  <a:cubicBezTo>
                    <a:pt x="441903" y="458025"/>
                    <a:pt x="5414" y="366802"/>
                    <a:pt x="0" y="275579"/>
                  </a:cubicBezTo>
                  <a:lnTo>
                    <a:pt x="447317" y="0"/>
                  </a:lnTo>
                  <a:close/>
                </a:path>
              </a:pathLst>
            </a:custGeom>
            <a:gradFill flip="none" rotWithShape="1">
              <a:gsLst>
                <a:gs pos="0">
                  <a:srgbClr val="7030A0"/>
                </a:gs>
                <a:gs pos="21000">
                  <a:schemeClr val="bg1"/>
                </a:gs>
                <a:gs pos="10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The answers you use</a:t>
              </a:r>
            </a:p>
          </p:txBody>
        </p:sp>
        <p:sp>
          <p:nvSpPr>
            <p:cNvPr id="55" name="Rounded Rectangle 4">
              <a:extLst>
                <a:ext uri="{FF2B5EF4-FFF2-40B4-BE49-F238E27FC236}">
                  <a16:creationId xmlns:a16="http://schemas.microsoft.com/office/drawing/2014/main" id="{06785462-BB5E-449F-9CEA-C73E4F8DAFCE}"/>
                </a:ext>
              </a:extLst>
            </p:cNvPr>
            <p:cNvSpPr/>
            <p:nvPr/>
          </p:nvSpPr>
          <p:spPr>
            <a:xfrm>
              <a:off x="6138633" y="2171347"/>
              <a:ext cx="3419025"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419025"/>
                <a:gd name="connsiteY0" fmla="*/ 0 h 549248"/>
                <a:gd name="connsiteX1" fmla="*/ 3060000 w 3419025"/>
                <a:gd name="connsiteY1" fmla="*/ 0 h 549248"/>
                <a:gd name="connsiteX2" fmla="*/ 3419025 w 3419025"/>
                <a:gd name="connsiteY2" fmla="*/ 297533 h 549248"/>
                <a:gd name="connsiteX3" fmla="*/ 3060000 w 3419025"/>
                <a:gd name="connsiteY3" fmla="*/ 549248 h 549248"/>
                <a:gd name="connsiteX4" fmla="*/ 0 w 3419025"/>
                <a:gd name="connsiteY4" fmla="*/ 549248 h 549248"/>
                <a:gd name="connsiteX5" fmla="*/ 0 w 3419025"/>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9025" h="549248">
                  <a:moveTo>
                    <a:pt x="0" y="0"/>
                  </a:moveTo>
                  <a:lnTo>
                    <a:pt x="3060000" y="0"/>
                  </a:lnTo>
                  <a:cubicBezTo>
                    <a:pt x="3062109" y="86115"/>
                    <a:pt x="3416916" y="211418"/>
                    <a:pt x="3419025" y="297533"/>
                  </a:cubicBezTo>
                  <a:lnTo>
                    <a:pt x="3060000" y="549248"/>
                  </a:lnTo>
                  <a:lnTo>
                    <a:pt x="0" y="549248"/>
                  </a:lnTo>
                  <a:lnTo>
                    <a:pt x="0" y="0"/>
                  </a:lnTo>
                  <a:close/>
                </a:path>
              </a:pathLst>
            </a:custGeom>
            <a:gradFill flip="none" rotWithShape="1">
              <a:gsLst>
                <a:gs pos="0">
                  <a:srgbClr val="FF9900"/>
                </a:gs>
                <a:gs pos="21000">
                  <a:schemeClr val="bg1"/>
                </a:gs>
                <a:gs pos="100000">
                  <a:schemeClr val="bg1"/>
                </a:gs>
              </a:gsLst>
              <a:lin ang="1080000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latin typeface="Arial" panose="020B0604020202020204" pitchFamily="34" charset="0"/>
                  <a:cs typeface="Arial" panose="020B0604020202020204" pitchFamily="34" charset="0"/>
                </a:rPr>
                <a:t>The list you sample from</a:t>
              </a:r>
            </a:p>
          </p:txBody>
        </p:sp>
        <p:sp>
          <p:nvSpPr>
            <p:cNvPr id="56" name="Rounded Rectangle 4">
              <a:extLst>
                <a:ext uri="{FF2B5EF4-FFF2-40B4-BE49-F238E27FC236}">
                  <a16:creationId xmlns:a16="http://schemas.microsoft.com/office/drawing/2014/main" id="{CE650F83-6D93-4DB7-B08B-50E997616919}"/>
                </a:ext>
              </a:extLst>
            </p:cNvPr>
            <p:cNvSpPr/>
            <p:nvPr/>
          </p:nvSpPr>
          <p:spPr>
            <a:xfrm>
              <a:off x="6136680" y="2932163"/>
              <a:ext cx="3525485"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525485"/>
                <a:gd name="connsiteY0" fmla="*/ 0 h 549248"/>
                <a:gd name="connsiteX1" fmla="*/ 3060000 w 3525485"/>
                <a:gd name="connsiteY1" fmla="*/ 0 h 549248"/>
                <a:gd name="connsiteX2" fmla="*/ 3525481 w 3525485"/>
                <a:gd name="connsiteY2" fmla="*/ 320489 h 549248"/>
                <a:gd name="connsiteX3" fmla="*/ 3060000 w 3525485"/>
                <a:gd name="connsiteY3" fmla="*/ 549248 h 549248"/>
                <a:gd name="connsiteX4" fmla="*/ 0 w 3525485"/>
                <a:gd name="connsiteY4" fmla="*/ 549248 h 549248"/>
                <a:gd name="connsiteX5" fmla="*/ 0 w 3525485"/>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485" h="549248">
                  <a:moveTo>
                    <a:pt x="0" y="0"/>
                  </a:moveTo>
                  <a:lnTo>
                    <a:pt x="3060000" y="0"/>
                  </a:lnTo>
                  <a:cubicBezTo>
                    <a:pt x="3058406" y="102476"/>
                    <a:pt x="3527075" y="218013"/>
                    <a:pt x="3525481" y="320489"/>
                  </a:cubicBezTo>
                  <a:lnTo>
                    <a:pt x="3060000" y="549248"/>
                  </a:lnTo>
                  <a:lnTo>
                    <a:pt x="0" y="549248"/>
                  </a:lnTo>
                  <a:lnTo>
                    <a:pt x="0" y="0"/>
                  </a:lnTo>
                  <a:close/>
                </a:path>
              </a:pathLst>
            </a:custGeom>
            <a:gradFill>
              <a:gsLst>
                <a:gs pos="0">
                  <a:srgbClr val="FF9900"/>
                </a:gs>
                <a:gs pos="21000">
                  <a:schemeClr val="bg1"/>
                </a:gs>
                <a:gs pos="100000">
                  <a:schemeClr val="bg1"/>
                </a:gs>
              </a:gsLst>
              <a:lin ang="10800000" scaled="1"/>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latin typeface="Arial" panose="020B0604020202020204" pitchFamily="34" charset="0"/>
                  <a:cs typeface="Arial" panose="020B0604020202020204" pitchFamily="34" charset="0"/>
                </a:rPr>
                <a:t>The sample you ask</a:t>
              </a:r>
            </a:p>
          </p:txBody>
        </p:sp>
        <p:sp>
          <p:nvSpPr>
            <p:cNvPr id="57" name="Rounded Rectangle 4">
              <a:extLst>
                <a:ext uri="{FF2B5EF4-FFF2-40B4-BE49-F238E27FC236}">
                  <a16:creationId xmlns:a16="http://schemas.microsoft.com/office/drawing/2014/main" id="{F1003906-5C00-4E40-BC76-169C4AE7B222}"/>
                </a:ext>
              </a:extLst>
            </p:cNvPr>
            <p:cNvSpPr/>
            <p:nvPr/>
          </p:nvSpPr>
          <p:spPr>
            <a:xfrm>
              <a:off x="6136679" y="3747289"/>
              <a:ext cx="3473292"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473292"/>
                <a:gd name="connsiteY0" fmla="*/ 0 h 549248"/>
                <a:gd name="connsiteX1" fmla="*/ 3060000 w 3473292"/>
                <a:gd name="connsiteY1" fmla="*/ 0 h 549248"/>
                <a:gd name="connsiteX2" fmla="*/ 3473231 w 3473292"/>
                <a:gd name="connsiteY2" fmla="*/ 315260 h 549248"/>
                <a:gd name="connsiteX3" fmla="*/ 3060000 w 3473292"/>
                <a:gd name="connsiteY3" fmla="*/ 549248 h 549248"/>
                <a:gd name="connsiteX4" fmla="*/ 0 w 3473292"/>
                <a:gd name="connsiteY4" fmla="*/ 549248 h 549248"/>
                <a:gd name="connsiteX5" fmla="*/ 0 w 3473292"/>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3292" h="549248">
                  <a:moveTo>
                    <a:pt x="0" y="0"/>
                  </a:moveTo>
                  <a:lnTo>
                    <a:pt x="3060000" y="0"/>
                  </a:lnTo>
                  <a:cubicBezTo>
                    <a:pt x="3054052" y="87669"/>
                    <a:pt x="3479179" y="227591"/>
                    <a:pt x="3473231" y="315260"/>
                  </a:cubicBezTo>
                  <a:lnTo>
                    <a:pt x="3060000" y="549248"/>
                  </a:lnTo>
                  <a:lnTo>
                    <a:pt x="0" y="549248"/>
                  </a:lnTo>
                  <a:lnTo>
                    <a:pt x="0" y="0"/>
                  </a:lnTo>
                  <a:close/>
                </a:path>
              </a:pathLst>
            </a:custGeom>
            <a:gradFill>
              <a:gsLst>
                <a:gs pos="0">
                  <a:srgbClr val="00FF00"/>
                </a:gs>
                <a:gs pos="21000">
                  <a:schemeClr val="bg1"/>
                </a:gs>
                <a:gs pos="100000">
                  <a:schemeClr val="bg1"/>
                </a:gs>
              </a:gsLst>
              <a:lin ang="10800000" scaled="1"/>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The ones who respond</a:t>
              </a:r>
            </a:p>
          </p:txBody>
        </p:sp>
        <p:sp>
          <p:nvSpPr>
            <p:cNvPr id="58" name="Rounded Rectangle 4">
              <a:extLst>
                <a:ext uri="{FF2B5EF4-FFF2-40B4-BE49-F238E27FC236}">
                  <a16:creationId xmlns:a16="http://schemas.microsoft.com/office/drawing/2014/main" id="{DC505458-9FDC-4885-AAB3-E56C958C4513}"/>
                </a:ext>
              </a:extLst>
            </p:cNvPr>
            <p:cNvSpPr/>
            <p:nvPr/>
          </p:nvSpPr>
          <p:spPr>
            <a:xfrm>
              <a:off x="6138633" y="4676847"/>
              <a:ext cx="3484339"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484339"/>
                <a:gd name="connsiteY0" fmla="*/ 0 h 549248"/>
                <a:gd name="connsiteX1" fmla="*/ 3060000 w 3484339"/>
                <a:gd name="connsiteY1" fmla="*/ 0 h 549248"/>
                <a:gd name="connsiteX2" fmla="*/ 3484339 w 3484339"/>
                <a:gd name="connsiteY2" fmla="*/ 300102 h 549248"/>
                <a:gd name="connsiteX3" fmla="*/ 3060000 w 3484339"/>
                <a:gd name="connsiteY3" fmla="*/ 549248 h 549248"/>
                <a:gd name="connsiteX4" fmla="*/ 0 w 3484339"/>
                <a:gd name="connsiteY4" fmla="*/ 549248 h 549248"/>
                <a:gd name="connsiteX5" fmla="*/ 0 w 3484339"/>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4339" h="549248">
                  <a:moveTo>
                    <a:pt x="0" y="0"/>
                  </a:moveTo>
                  <a:lnTo>
                    <a:pt x="3060000" y="0"/>
                  </a:lnTo>
                  <a:cubicBezTo>
                    <a:pt x="3062109" y="95680"/>
                    <a:pt x="3482230" y="204422"/>
                    <a:pt x="3484339" y="300102"/>
                  </a:cubicBezTo>
                  <a:lnTo>
                    <a:pt x="3060000" y="549248"/>
                  </a:lnTo>
                  <a:lnTo>
                    <a:pt x="0" y="549248"/>
                  </a:lnTo>
                  <a:lnTo>
                    <a:pt x="0" y="0"/>
                  </a:lnTo>
                  <a:close/>
                </a:path>
              </a:pathLst>
            </a:custGeom>
            <a:gradFill>
              <a:gsLst>
                <a:gs pos="0">
                  <a:srgbClr val="0070C0"/>
                </a:gs>
                <a:gs pos="21000">
                  <a:schemeClr val="bg1"/>
                </a:gs>
                <a:gs pos="100000">
                  <a:schemeClr val="bg1"/>
                </a:gs>
              </a:gsLst>
              <a:lin ang="10800000" scaled="1"/>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The ones whose </a:t>
              </a: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responses you use</a:t>
              </a:r>
            </a:p>
          </p:txBody>
        </p:sp>
      </p:grpSp>
    </p:spTree>
    <p:extLst>
      <p:ext uri="{BB962C8B-B14F-4D97-AF65-F5344CB8AC3E}">
        <p14:creationId xmlns:p14="http://schemas.microsoft.com/office/powerpoint/2010/main" val="413520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Clean your data</a:t>
            </a:r>
          </a:p>
        </p:txBody>
      </p:sp>
      <p:sp>
        <p:nvSpPr>
          <p:cNvPr id="3" name="Content Placeholder 2"/>
          <p:cNvSpPr>
            <a:spLocks noGrp="1"/>
          </p:cNvSpPr>
          <p:nvPr>
            <p:ph idx="1"/>
          </p:nvPr>
        </p:nvSpPr>
        <p:spPr/>
        <p:txBody>
          <a:bodyPr>
            <a:normAutofit/>
          </a:bodyPr>
          <a:lstStyle/>
          <a:p>
            <a:r>
              <a:rPr lang="en-GB" dirty="0"/>
              <a:t>Read the answers to make sure that </a:t>
            </a:r>
            <a:br>
              <a:rPr lang="en-GB" dirty="0"/>
            </a:br>
            <a:r>
              <a:rPr lang="en-GB" dirty="0"/>
              <a:t>they make sense compared to the questions</a:t>
            </a:r>
          </a:p>
          <a:p>
            <a:r>
              <a:rPr lang="en-GB" dirty="0"/>
              <a:t>Look for gaps and missing entries</a:t>
            </a:r>
          </a:p>
          <a:p>
            <a:r>
              <a:rPr lang="en-GB" dirty="0"/>
              <a:t>Remove any (unintended) duplicate responses</a:t>
            </a:r>
          </a:p>
          <a:p>
            <a:endParaRPr lang="en-GB" dirty="0"/>
          </a:p>
          <a:p>
            <a:endParaRPr lang="en-GB" dirty="0"/>
          </a:p>
        </p:txBody>
      </p:sp>
      <p:pic>
        <p:nvPicPr>
          <p:cNvPr id="6" name="Picture 5" descr="picture of a child's open smiling mouth revealing gaps where teeth have fallen ou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3124" y="4162594"/>
            <a:ext cx="2669275" cy="1775067"/>
          </a:xfrm>
          <a:prstGeom prst="rect">
            <a:avLst/>
          </a:prstGeom>
        </p:spPr>
      </p:pic>
      <p:sp>
        <p:nvSpPr>
          <p:cNvPr id="7" name="TextBox 6"/>
          <p:cNvSpPr txBox="1"/>
          <p:nvPr/>
        </p:nvSpPr>
        <p:spPr>
          <a:xfrm>
            <a:off x="8913124" y="5957182"/>
            <a:ext cx="1422184" cy="230832"/>
          </a:xfrm>
          <a:prstGeom prst="rect">
            <a:avLst/>
          </a:prstGeom>
          <a:noFill/>
        </p:spPr>
        <p:txBody>
          <a:bodyPr wrap="none" rtlCol="0">
            <a:spAutoFit/>
          </a:bodyPr>
          <a:lstStyle/>
          <a:p>
            <a:r>
              <a:rPr lang="en-GB" sz="900" dirty="0"/>
              <a:t>Image credit: </a:t>
            </a:r>
            <a:r>
              <a:rPr lang="en-GB" sz="900" dirty="0" err="1"/>
              <a:t>Shutterstock</a:t>
            </a:r>
            <a:endParaRPr lang="en-GB" sz="900" dirty="0"/>
          </a:p>
        </p:txBody>
      </p:sp>
      <p:sp>
        <p:nvSpPr>
          <p:cNvPr id="5" name="Rectangle 4"/>
          <p:cNvSpPr/>
          <p:nvPr/>
        </p:nvSpPr>
        <p:spPr>
          <a:xfrm>
            <a:off x="4129037" y="6383821"/>
            <a:ext cx="6118725" cy="276999"/>
          </a:xfrm>
          <a:prstGeom prst="rect">
            <a:avLst/>
          </a:prstGeom>
        </p:spPr>
        <p:txBody>
          <a:bodyPr wrap="square">
            <a:spAutoFit/>
          </a:bodyPr>
          <a:lstStyle/>
          <a:p>
            <a:r>
              <a:rPr lang="en-GB" sz="1200" dirty="0"/>
              <a:t>Adapted from </a:t>
            </a:r>
            <a:r>
              <a:rPr lang="en-GB" sz="1200" dirty="0" err="1"/>
              <a:t>Boslaugh</a:t>
            </a:r>
            <a:r>
              <a:rPr lang="en-GB" sz="1200" dirty="0"/>
              <a:t>, S. and P. A. Watters (2008)  </a:t>
            </a:r>
            <a:r>
              <a:rPr lang="en-GB" sz="1200" i="1" dirty="0"/>
              <a:t>Statistics in a nutshell  </a:t>
            </a:r>
            <a:r>
              <a:rPr lang="en-GB" sz="1200" dirty="0"/>
              <a:t>O’Reilly</a:t>
            </a:r>
          </a:p>
        </p:txBody>
      </p:sp>
      <p:grpSp>
        <p:nvGrpSpPr>
          <p:cNvPr id="10" name="Group 9" descr="Responses">
            <a:extLst>
              <a:ext uri="{FF2B5EF4-FFF2-40B4-BE49-F238E27FC236}">
                <a16:creationId xmlns:a16="http://schemas.microsoft.com/office/drawing/2014/main" id="{CD634E41-D857-43D6-BD9B-35C4422DBF86}"/>
              </a:ext>
            </a:extLst>
          </p:cNvPr>
          <p:cNvGrpSpPr/>
          <p:nvPr/>
        </p:nvGrpSpPr>
        <p:grpSpPr>
          <a:xfrm>
            <a:off x="10623015" y="120578"/>
            <a:ext cx="1448681" cy="463623"/>
            <a:chOff x="6175980" y="1891403"/>
            <a:chExt cx="1448681" cy="463623"/>
          </a:xfrm>
        </p:grpSpPr>
        <p:sp>
          <p:nvSpPr>
            <p:cNvPr id="11" name="Rectangle 10">
              <a:extLst>
                <a:ext uri="{FF2B5EF4-FFF2-40B4-BE49-F238E27FC236}">
                  <a16:creationId xmlns:a16="http://schemas.microsoft.com/office/drawing/2014/main" id="{509C7E4C-EC21-4DAA-8494-89844D250A68}"/>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15" name="TextBox 14">
              <a:extLst>
                <a:ext uri="{FF2B5EF4-FFF2-40B4-BE49-F238E27FC236}">
                  <a16:creationId xmlns:a16="http://schemas.microsoft.com/office/drawing/2014/main" id="{6DE1A469-0403-4978-9774-C5FA5E75A103}"/>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Tree>
    <p:extLst>
      <p:ext uri="{BB962C8B-B14F-4D97-AF65-F5344CB8AC3E}">
        <p14:creationId xmlns:p14="http://schemas.microsoft.com/office/powerpoint/2010/main" val="3486651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Survey methodologists use more searchable terms</a:t>
            </a:r>
          </a:p>
        </p:txBody>
      </p:sp>
      <p:grpSp>
        <p:nvGrpSpPr>
          <p:cNvPr id="2" name="Group 1" descr="Now the language in the table has been changed to relect the terms used by survey methodologists">
            <a:extLst>
              <a:ext uri="{FF2B5EF4-FFF2-40B4-BE49-F238E27FC236}">
                <a16:creationId xmlns:a16="http://schemas.microsoft.com/office/drawing/2014/main" id="{EFEBADCD-ABF7-4E8A-AAA3-02526606EB3E}"/>
              </a:ext>
            </a:extLst>
          </p:cNvPr>
          <p:cNvGrpSpPr/>
          <p:nvPr/>
        </p:nvGrpSpPr>
        <p:grpSpPr>
          <a:xfrm>
            <a:off x="164648" y="1348196"/>
            <a:ext cx="11669320" cy="5316917"/>
            <a:chOff x="164648" y="1348196"/>
            <a:chExt cx="11669320" cy="5316917"/>
          </a:xfrm>
        </p:grpSpPr>
        <p:sp>
          <p:nvSpPr>
            <p:cNvPr id="27" name="Rounded Rectangle 4"/>
            <p:cNvSpPr/>
            <p:nvPr/>
          </p:nvSpPr>
          <p:spPr>
            <a:xfrm>
              <a:off x="2555251" y="1666964"/>
              <a:ext cx="3168397" cy="52447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1751" tIns="31751" rIns="31751" bIns="31751" numCol="1" spcCol="1270" anchor="ctr" anchorCtr="0">
              <a:noAutofit/>
            </a:bodyPr>
            <a:lstStyle/>
            <a:p>
              <a:pPr algn="ctr" defTabSz="1111223">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Measurement</a:t>
              </a:r>
            </a:p>
          </p:txBody>
        </p:sp>
        <p:sp>
          <p:nvSpPr>
            <p:cNvPr id="3" name="Down Arrow 2"/>
            <p:cNvSpPr/>
            <p:nvPr/>
          </p:nvSpPr>
          <p:spPr>
            <a:xfrm>
              <a:off x="3525520" y="2170481"/>
              <a:ext cx="1412240" cy="406858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a:latin typeface="Arial" panose="020B0604020202020204" pitchFamily="34" charset="0"/>
                <a:cs typeface="Arial" panose="020B0604020202020204" pitchFamily="34" charset="0"/>
              </a:endParaRPr>
            </a:p>
          </p:txBody>
        </p:sp>
        <p:sp>
          <p:nvSpPr>
            <p:cNvPr id="20" name="Rounded Rectangle 4"/>
            <p:cNvSpPr/>
            <p:nvPr/>
          </p:nvSpPr>
          <p:spPr>
            <a:xfrm>
              <a:off x="2250985" y="2141124"/>
              <a:ext cx="3494968"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434968 w 3494968"/>
                <a:gd name="connsiteY0" fmla="*/ 0 h 549248"/>
                <a:gd name="connsiteX1" fmla="*/ 3494968 w 3494968"/>
                <a:gd name="connsiteY1" fmla="*/ 0 h 549248"/>
                <a:gd name="connsiteX2" fmla="*/ 3494968 w 3494968"/>
                <a:gd name="connsiteY2" fmla="*/ 549248 h 549248"/>
                <a:gd name="connsiteX3" fmla="*/ 434968 w 3494968"/>
                <a:gd name="connsiteY3" fmla="*/ 549248 h 549248"/>
                <a:gd name="connsiteX4" fmla="*/ 0 w 3494968"/>
                <a:gd name="connsiteY4" fmla="*/ 258040 h 549248"/>
                <a:gd name="connsiteX5" fmla="*/ 434968 w 3494968"/>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4968" h="549248">
                  <a:moveTo>
                    <a:pt x="434968" y="0"/>
                  </a:moveTo>
                  <a:lnTo>
                    <a:pt x="3494968" y="0"/>
                  </a:lnTo>
                  <a:lnTo>
                    <a:pt x="3494968" y="549248"/>
                  </a:lnTo>
                  <a:lnTo>
                    <a:pt x="434968" y="549248"/>
                  </a:lnTo>
                  <a:cubicBezTo>
                    <a:pt x="433670" y="452179"/>
                    <a:pt x="1298" y="355109"/>
                    <a:pt x="0" y="258040"/>
                  </a:cubicBezTo>
                  <a:lnTo>
                    <a:pt x="434968" y="0"/>
                  </a:lnTo>
                  <a:close/>
                </a:path>
              </a:pathLst>
            </a:custGeom>
            <a:gradFill flip="none" rotWithShape="1">
              <a:gsLst>
                <a:gs pos="0">
                  <a:srgbClr val="FF0000">
                    <a:tint val="66000"/>
                    <a:satMod val="160000"/>
                  </a:srgbClr>
                </a:gs>
                <a:gs pos="0">
                  <a:srgbClr val="FF0000"/>
                </a:gs>
                <a:gs pos="2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   Construct</a:t>
              </a:r>
            </a:p>
          </p:txBody>
        </p:sp>
        <p:sp>
          <p:nvSpPr>
            <p:cNvPr id="17" name="Rounded Rectangle 4"/>
            <p:cNvSpPr/>
            <p:nvPr/>
          </p:nvSpPr>
          <p:spPr>
            <a:xfrm>
              <a:off x="2255521" y="3382672"/>
              <a:ext cx="3429655"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369654 w 3429654"/>
                <a:gd name="connsiteY0" fmla="*/ 0 h 549248"/>
                <a:gd name="connsiteX1" fmla="*/ 3429654 w 3429654"/>
                <a:gd name="connsiteY1" fmla="*/ 0 h 549248"/>
                <a:gd name="connsiteX2" fmla="*/ 3429654 w 3429654"/>
                <a:gd name="connsiteY2" fmla="*/ 549248 h 549248"/>
                <a:gd name="connsiteX3" fmla="*/ 369654 w 3429654"/>
                <a:gd name="connsiteY3" fmla="*/ 549248 h 549248"/>
                <a:gd name="connsiteX4" fmla="*/ 0 w 3429654"/>
                <a:gd name="connsiteY4" fmla="*/ 287991 h 549248"/>
                <a:gd name="connsiteX5" fmla="*/ 369654 w 3429654"/>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654" h="549248">
                  <a:moveTo>
                    <a:pt x="369654" y="0"/>
                  </a:moveTo>
                  <a:lnTo>
                    <a:pt x="3429654" y="0"/>
                  </a:lnTo>
                  <a:lnTo>
                    <a:pt x="3429654" y="549248"/>
                  </a:lnTo>
                  <a:lnTo>
                    <a:pt x="369654" y="549248"/>
                  </a:lnTo>
                  <a:cubicBezTo>
                    <a:pt x="364002" y="453454"/>
                    <a:pt x="5652" y="383785"/>
                    <a:pt x="0" y="287991"/>
                  </a:cubicBezTo>
                  <a:lnTo>
                    <a:pt x="369654" y="0"/>
                  </a:lnTo>
                  <a:close/>
                </a:path>
              </a:pathLst>
            </a:custGeom>
            <a:gradFill flip="none" rotWithShape="1">
              <a:gsLst>
                <a:gs pos="0">
                  <a:srgbClr val="FFFF00"/>
                </a:gs>
                <a:gs pos="20000">
                  <a:schemeClr val="bg1"/>
                </a:gs>
                <a:gs pos="10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latin typeface="Arial" panose="020B0604020202020204" pitchFamily="34" charset="0"/>
                  <a:cs typeface="Arial" panose="020B0604020202020204" pitchFamily="34" charset="0"/>
                </a:rPr>
                <a:t>Measurement</a:t>
              </a:r>
            </a:p>
          </p:txBody>
        </p:sp>
        <p:sp>
          <p:nvSpPr>
            <p:cNvPr id="18" name="Rounded Rectangle 4"/>
            <p:cNvSpPr/>
            <p:nvPr/>
          </p:nvSpPr>
          <p:spPr>
            <a:xfrm>
              <a:off x="2250986" y="4274115"/>
              <a:ext cx="3507317"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447317 w 3507317"/>
                <a:gd name="connsiteY0" fmla="*/ 0 h 549248"/>
                <a:gd name="connsiteX1" fmla="*/ 3507317 w 3507317"/>
                <a:gd name="connsiteY1" fmla="*/ 0 h 549248"/>
                <a:gd name="connsiteX2" fmla="*/ 3507317 w 3507317"/>
                <a:gd name="connsiteY2" fmla="*/ 549248 h 549248"/>
                <a:gd name="connsiteX3" fmla="*/ 447317 w 3507317"/>
                <a:gd name="connsiteY3" fmla="*/ 549248 h 549248"/>
                <a:gd name="connsiteX4" fmla="*/ 0 w 3507317"/>
                <a:gd name="connsiteY4" fmla="*/ 275579 h 549248"/>
                <a:gd name="connsiteX5" fmla="*/ 447317 w 3507317"/>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7317" h="549248">
                  <a:moveTo>
                    <a:pt x="447317" y="0"/>
                  </a:moveTo>
                  <a:lnTo>
                    <a:pt x="3507317" y="0"/>
                  </a:lnTo>
                  <a:lnTo>
                    <a:pt x="3507317" y="549248"/>
                  </a:lnTo>
                  <a:lnTo>
                    <a:pt x="447317" y="549248"/>
                  </a:lnTo>
                  <a:cubicBezTo>
                    <a:pt x="441903" y="458025"/>
                    <a:pt x="5414" y="366802"/>
                    <a:pt x="0" y="275579"/>
                  </a:cubicBezTo>
                  <a:lnTo>
                    <a:pt x="447317" y="0"/>
                  </a:lnTo>
                  <a:close/>
                </a:path>
              </a:pathLst>
            </a:custGeom>
            <a:gradFill flip="none" rotWithShape="1">
              <a:gsLst>
                <a:gs pos="0">
                  <a:srgbClr val="002060"/>
                </a:gs>
                <a:gs pos="21000">
                  <a:schemeClr val="bg1"/>
                </a:gs>
                <a:gs pos="10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Response</a:t>
              </a:r>
            </a:p>
          </p:txBody>
        </p:sp>
        <p:sp>
          <p:nvSpPr>
            <p:cNvPr id="11" name="Rounded Rectangle 4"/>
            <p:cNvSpPr/>
            <p:nvPr/>
          </p:nvSpPr>
          <p:spPr>
            <a:xfrm>
              <a:off x="2216331" y="5132444"/>
              <a:ext cx="3507317"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447317 w 3507317"/>
                <a:gd name="connsiteY0" fmla="*/ 0 h 549248"/>
                <a:gd name="connsiteX1" fmla="*/ 3507317 w 3507317"/>
                <a:gd name="connsiteY1" fmla="*/ 0 h 549248"/>
                <a:gd name="connsiteX2" fmla="*/ 3507317 w 3507317"/>
                <a:gd name="connsiteY2" fmla="*/ 549248 h 549248"/>
                <a:gd name="connsiteX3" fmla="*/ 447317 w 3507317"/>
                <a:gd name="connsiteY3" fmla="*/ 549248 h 549248"/>
                <a:gd name="connsiteX4" fmla="*/ 0 w 3507317"/>
                <a:gd name="connsiteY4" fmla="*/ 275579 h 549248"/>
                <a:gd name="connsiteX5" fmla="*/ 447317 w 3507317"/>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7317" h="549248">
                  <a:moveTo>
                    <a:pt x="447317" y="0"/>
                  </a:moveTo>
                  <a:lnTo>
                    <a:pt x="3507317" y="0"/>
                  </a:lnTo>
                  <a:lnTo>
                    <a:pt x="3507317" y="549248"/>
                  </a:lnTo>
                  <a:lnTo>
                    <a:pt x="447317" y="549248"/>
                  </a:lnTo>
                  <a:cubicBezTo>
                    <a:pt x="441903" y="458025"/>
                    <a:pt x="5414" y="366802"/>
                    <a:pt x="0" y="275579"/>
                  </a:cubicBezTo>
                  <a:lnTo>
                    <a:pt x="447317" y="0"/>
                  </a:lnTo>
                  <a:close/>
                </a:path>
              </a:pathLst>
            </a:custGeom>
            <a:gradFill flip="none" rotWithShape="1">
              <a:gsLst>
                <a:gs pos="0">
                  <a:srgbClr val="7030A0"/>
                </a:gs>
                <a:gs pos="21000">
                  <a:schemeClr val="bg1"/>
                </a:gs>
                <a:gs pos="100000">
                  <a:schemeClr val="bg1"/>
                </a:gs>
              </a:gsLst>
              <a:lin ang="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Edited response</a:t>
              </a:r>
            </a:p>
          </p:txBody>
        </p:sp>
        <p:sp>
          <p:nvSpPr>
            <p:cNvPr id="28" name="Rounded Rectangle 4"/>
            <p:cNvSpPr/>
            <p:nvPr/>
          </p:nvSpPr>
          <p:spPr>
            <a:xfrm>
              <a:off x="6522555" y="1348196"/>
              <a:ext cx="2299523" cy="525313"/>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1751" tIns="31751" rIns="31751" bIns="31751" numCol="1" spcCol="1270" anchor="ctr" anchorCtr="0">
              <a:noAutofit/>
            </a:bodyPr>
            <a:lstStyle/>
            <a:p>
              <a:pPr algn="ctr" defTabSz="1111223">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Representation</a:t>
              </a: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Target population</a:t>
              </a:r>
            </a:p>
          </p:txBody>
        </p:sp>
        <p:sp>
          <p:nvSpPr>
            <p:cNvPr id="31" name="Down Arrow 30"/>
            <p:cNvSpPr/>
            <p:nvPr/>
          </p:nvSpPr>
          <p:spPr>
            <a:xfrm>
              <a:off x="6989863" y="2170479"/>
              <a:ext cx="1412240" cy="4068587"/>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a:latin typeface="Arial" panose="020B0604020202020204" pitchFamily="34" charset="0"/>
                <a:cs typeface="Arial" panose="020B0604020202020204" pitchFamily="34" charset="0"/>
              </a:endParaRPr>
            </a:p>
          </p:txBody>
        </p:sp>
        <p:sp>
          <p:nvSpPr>
            <p:cNvPr id="32" name="Rounded Rectangle 4"/>
            <p:cNvSpPr/>
            <p:nvPr/>
          </p:nvSpPr>
          <p:spPr>
            <a:xfrm>
              <a:off x="6138633" y="2171347"/>
              <a:ext cx="3419025"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419025"/>
                <a:gd name="connsiteY0" fmla="*/ 0 h 549248"/>
                <a:gd name="connsiteX1" fmla="*/ 3060000 w 3419025"/>
                <a:gd name="connsiteY1" fmla="*/ 0 h 549248"/>
                <a:gd name="connsiteX2" fmla="*/ 3419025 w 3419025"/>
                <a:gd name="connsiteY2" fmla="*/ 297533 h 549248"/>
                <a:gd name="connsiteX3" fmla="*/ 3060000 w 3419025"/>
                <a:gd name="connsiteY3" fmla="*/ 549248 h 549248"/>
                <a:gd name="connsiteX4" fmla="*/ 0 w 3419025"/>
                <a:gd name="connsiteY4" fmla="*/ 549248 h 549248"/>
                <a:gd name="connsiteX5" fmla="*/ 0 w 3419025"/>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9025" h="549248">
                  <a:moveTo>
                    <a:pt x="0" y="0"/>
                  </a:moveTo>
                  <a:lnTo>
                    <a:pt x="3060000" y="0"/>
                  </a:lnTo>
                  <a:cubicBezTo>
                    <a:pt x="3062109" y="86115"/>
                    <a:pt x="3416916" y="211418"/>
                    <a:pt x="3419025" y="297533"/>
                  </a:cubicBezTo>
                  <a:lnTo>
                    <a:pt x="3060000" y="549248"/>
                  </a:lnTo>
                  <a:lnTo>
                    <a:pt x="0" y="549248"/>
                  </a:lnTo>
                  <a:lnTo>
                    <a:pt x="0" y="0"/>
                  </a:lnTo>
                  <a:close/>
                </a:path>
              </a:pathLst>
            </a:custGeom>
            <a:gradFill flip="none" rotWithShape="1">
              <a:gsLst>
                <a:gs pos="0">
                  <a:srgbClr val="FF9900"/>
                </a:gs>
                <a:gs pos="21000">
                  <a:schemeClr val="bg1"/>
                </a:gs>
                <a:gs pos="100000">
                  <a:schemeClr val="bg1"/>
                </a:gs>
              </a:gsLst>
              <a:lin ang="10800000" scaled="1"/>
              <a:tileRect/>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latin typeface="Arial" panose="020B0604020202020204" pitchFamily="34" charset="0"/>
                  <a:cs typeface="Arial" panose="020B0604020202020204" pitchFamily="34" charset="0"/>
                </a:rPr>
                <a:t>Sampling frame</a:t>
              </a:r>
            </a:p>
          </p:txBody>
        </p:sp>
        <p:sp>
          <p:nvSpPr>
            <p:cNvPr id="35" name="Rounded Rectangle 4"/>
            <p:cNvSpPr/>
            <p:nvPr/>
          </p:nvSpPr>
          <p:spPr>
            <a:xfrm>
              <a:off x="6136680" y="2932163"/>
              <a:ext cx="3525485"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525485"/>
                <a:gd name="connsiteY0" fmla="*/ 0 h 549248"/>
                <a:gd name="connsiteX1" fmla="*/ 3060000 w 3525485"/>
                <a:gd name="connsiteY1" fmla="*/ 0 h 549248"/>
                <a:gd name="connsiteX2" fmla="*/ 3525481 w 3525485"/>
                <a:gd name="connsiteY2" fmla="*/ 320489 h 549248"/>
                <a:gd name="connsiteX3" fmla="*/ 3060000 w 3525485"/>
                <a:gd name="connsiteY3" fmla="*/ 549248 h 549248"/>
                <a:gd name="connsiteX4" fmla="*/ 0 w 3525485"/>
                <a:gd name="connsiteY4" fmla="*/ 549248 h 549248"/>
                <a:gd name="connsiteX5" fmla="*/ 0 w 3525485"/>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485" h="549248">
                  <a:moveTo>
                    <a:pt x="0" y="0"/>
                  </a:moveTo>
                  <a:lnTo>
                    <a:pt x="3060000" y="0"/>
                  </a:lnTo>
                  <a:cubicBezTo>
                    <a:pt x="3058406" y="102476"/>
                    <a:pt x="3527075" y="218013"/>
                    <a:pt x="3525481" y="320489"/>
                  </a:cubicBezTo>
                  <a:lnTo>
                    <a:pt x="3060000" y="549248"/>
                  </a:lnTo>
                  <a:lnTo>
                    <a:pt x="0" y="549248"/>
                  </a:lnTo>
                  <a:lnTo>
                    <a:pt x="0" y="0"/>
                  </a:lnTo>
                  <a:close/>
                </a:path>
              </a:pathLst>
            </a:custGeom>
            <a:gradFill>
              <a:gsLst>
                <a:gs pos="0">
                  <a:srgbClr val="FF9900"/>
                </a:gs>
                <a:gs pos="21000">
                  <a:schemeClr val="bg1"/>
                </a:gs>
                <a:gs pos="100000">
                  <a:schemeClr val="bg1"/>
                </a:gs>
              </a:gsLst>
              <a:lin ang="10800000" scaled="1"/>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latin typeface="Arial" panose="020B0604020202020204" pitchFamily="34" charset="0"/>
                  <a:cs typeface="Arial" panose="020B0604020202020204" pitchFamily="34" charset="0"/>
                </a:rPr>
                <a:t>Sample</a:t>
              </a:r>
            </a:p>
          </p:txBody>
        </p:sp>
        <p:sp>
          <p:nvSpPr>
            <p:cNvPr id="38" name="Rounded Rectangle 4"/>
            <p:cNvSpPr/>
            <p:nvPr/>
          </p:nvSpPr>
          <p:spPr>
            <a:xfrm>
              <a:off x="6136679" y="3747289"/>
              <a:ext cx="3473292"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473292"/>
                <a:gd name="connsiteY0" fmla="*/ 0 h 549248"/>
                <a:gd name="connsiteX1" fmla="*/ 3060000 w 3473292"/>
                <a:gd name="connsiteY1" fmla="*/ 0 h 549248"/>
                <a:gd name="connsiteX2" fmla="*/ 3473231 w 3473292"/>
                <a:gd name="connsiteY2" fmla="*/ 315260 h 549248"/>
                <a:gd name="connsiteX3" fmla="*/ 3060000 w 3473292"/>
                <a:gd name="connsiteY3" fmla="*/ 549248 h 549248"/>
                <a:gd name="connsiteX4" fmla="*/ 0 w 3473292"/>
                <a:gd name="connsiteY4" fmla="*/ 549248 h 549248"/>
                <a:gd name="connsiteX5" fmla="*/ 0 w 3473292"/>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3292" h="549248">
                  <a:moveTo>
                    <a:pt x="0" y="0"/>
                  </a:moveTo>
                  <a:lnTo>
                    <a:pt x="3060000" y="0"/>
                  </a:lnTo>
                  <a:cubicBezTo>
                    <a:pt x="3054052" y="87669"/>
                    <a:pt x="3479179" y="227591"/>
                    <a:pt x="3473231" y="315260"/>
                  </a:cubicBezTo>
                  <a:lnTo>
                    <a:pt x="3060000" y="549248"/>
                  </a:lnTo>
                  <a:lnTo>
                    <a:pt x="0" y="549248"/>
                  </a:lnTo>
                  <a:lnTo>
                    <a:pt x="0" y="0"/>
                  </a:lnTo>
                  <a:close/>
                </a:path>
              </a:pathLst>
            </a:custGeom>
            <a:gradFill>
              <a:gsLst>
                <a:gs pos="0">
                  <a:srgbClr val="00FF00"/>
                </a:gs>
                <a:gs pos="21000">
                  <a:schemeClr val="bg1"/>
                </a:gs>
                <a:gs pos="100000">
                  <a:schemeClr val="bg1"/>
                </a:gs>
              </a:gsLst>
              <a:lin ang="10800000" scaled="1"/>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Respondents</a:t>
              </a:r>
            </a:p>
          </p:txBody>
        </p:sp>
        <p:sp>
          <p:nvSpPr>
            <p:cNvPr id="41" name="Rounded Rectangle 4"/>
            <p:cNvSpPr/>
            <p:nvPr/>
          </p:nvSpPr>
          <p:spPr>
            <a:xfrm>
              <a:off x="6138633" y="4676847"/>
              <a:ext cx="3484339" cy="549248"/>
            </a:xfrm>
            <a:custGeom>
              <a:avLst/>
              <a:gdLst>
                <a:gd name="connsiteX0" fmla="*/ 0 w 3060000"/>
                <a:gd name="connsiteY0" fmla="*/ 0 h 549248"/>
                <a:gd name="connsiteX1" fmla="*/ 3060000 w 3060000"/>
                <a:gd name="connsiteY1" fmla="*/ 0 h 549248"/>
                <a:gd name="connsiteX2" fmla="*/ 3060000 w 3060000"/>
                <a:gd name="connsiteY2" fmla="*/ 549248 h 549248"/>
                <a:gd name="connsiteX3" fmla="*/ 0 w 3060000"/>
                <a:gd name="connsiteY3" fmla="*/ 549248 h 549248"/>
                <a:gd name="connsiteX4" fmla="*/ 0 w 3060000"/>
                <a:gd name="connsiteY4" fmla="*/ 0 h 549248"/>
                <a:gd name="connsiteX0" fmla="*/ 0 w 3484339"/>
                <a:gd name="connsiteY0" fmla="*/ 0 h 549248"/>
                <a:gd name="connsiteX1" fmla="*/ 3060000 w 3484339"/>
                <a:gd name="connsiteY1" fmla="*/ 0 h 549248"/>
                <a:gd name="connsiteX2" fmla="*/ 3484339 w 3484339"/>
                <a:gd name="connsiteY2" fmla="*/ 300102 h 549248"/>
                <a:gd name="connsiteX3" fmla="*/ 3060000 w 3484339"/>
                <a:gd name="connsiteY3" fmla="*/ 549248 h 549248"/>
                <a:gd name="connsiteX4" fmla="*/ 0 w 3484339"/>
                <a:gd name="connsiteY4" fmla="*/ 549248 h 549248"/>
                <a:gd name="connsiteX5" fmla="*/ 0 w 3484339"/>
                <a:gd name="connsiteY5" fmla="*/ 0 h 54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4339" h="549248">
                  <a:moveTo>
                    <a:pt x="0" y="0"/>
                  </a:moveTo>
                  <a:lnTo>
                    <a:pt x="3060000" y="0"/>
                  </a:lnTo>
                  <a:cubicBezTo>
                    <a:pt x="3062109" y="95680"/>
                    <a:pt x="3482230" y="204422"/>
                    <a:pt x="3484339" y="300102"/>
                  </a:cubicBezTo>
                  <a:lnTo>
                    <a:pt x="3060000" y="549248"/>
                  </a:lnTo>
                  <a:lnTo>
                    <a:pt x="0" y="549248"/>
                  </a:lnTo>
                  <a:lnTo>
                    <a:pt x="0" y="0"/>
                  </a:lnTo>
                  <a:close/>
                </a:path>
              </a:pathLst>
            </a:custGeom>
            <a:gradFill>
              <a:gsLst>
                <a:gs pos="0">
                  <a:srgbClr val="0070C0"/>
                </a:gs>
                <a:gs pos="21000">
                  <a:schemeClr val="bg1"/>
                </a:gs>
                <a:gs pos="100000">
                  <a:schemeClr val="bg1"/>
                </a:gs>
              </a:gsLst>
              <a:lin ang="10800000" scaled="1"/>
            </a:grad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Postsurvey adjustments</a:t>
              </a:r>
            </a:p>
          </p:txBody>
        </p:sp>
        <p:sp>
          <p:nvSpPr>
            <p:cNvPr id="8" name="Rounded Rectangle 4"/>
            <p:cNvSpPr/>
            <p:nvPr/>
          </p:nvSpPr>
          <p:spPr>
            <a:xfrm>
              <a:off x="4885651" y="6115865"/>
              <a:ext cx="2299523" cy="549248"/>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1" tIns="24131" rIns="24131" bIns="24131" numCol="1" spcCol="1270" anchor="ctr" anchorCtr="0">
              <a:noAutofit/>
            </a:bodyPr>
            <a:lstStyle/>
            <a:p>
              <a:pPr algn="ctr" defTabSz="844530">
                <a:lnSpc>
                  <a:spcPct val="90000"/>
                </a:lnSpc>
                <a:spcAft>
                  <a:spcPct val="35000"/>
                </a:spcAft>
              </a:pPr>
              <a:r>
                <a:rPr lang="en-GB" dirty="0">
                  <a:solidFill>
                    <a:schemeClr val="tx1"/>
                  </a:solidFill>
                  <a:latin typeface="Arial" panose="020B0604020202020204" pitchFamily="34" charset="0"/>
                  <a:cs typeface="Arial" panose="020B0604020202020204" pitchFamily="34" charset="0"/>
                </a:rPr>
                <a:t>Survey statistic</a:t>
              </a:r>
            </a:p>
          </p:txBody>
        </p:sp>
        <p:cxnSp>
          <p:nvCxnSpPr>
            <p:cNvPr id="16" name="Straight Arrow Connector 15">
              <a:extLst>
                <a:ext uri="{FF2B5EF4-FFF2-40B4-BE49-F238E27FC236}">
                  <a16:creationId xmlns:a16="http://schemas.microsoft.com/office/drawing/2014/main" id="{AB825426-8DDF-40D9-8BB4-DC0822AD520E}"/>
                </a:ext>
              </a:extLst>
            </p:cNvPr>
            <p:cNvCxnSpPr>
              <a:cxnSpLocks/>
            </p:cNvCxnSpPr>
            <p:nvPr/>
          </p:nvCxnSpPr>
          <p:spPr>
            <a:xfrm>
              <a:off x="2250985" y="2990728"/>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F1FEDC6-8C0D-4C85-AFB6-AA7BF7705E05}"/>
                </a:ext>
              </a:extLst>
            </p:cNvPr>
            <p:cNvSpPr/>
            <p:nvPr/>
          </p:nvSpPr>
          <p:spPr>
            <a:xfrm>
              <a:off x="198882" y="2598540"/>
              <a:ext cx="2267612" cy="699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(Lack of) validity</a:t>
              </a:r>
            </a:p>
          </p:txBody>
        </p:sp>
        <p:cxnSp>
          <p:nvCxnSpPr>
            <p:cNvPr id="21" name="Straight Arrow Connector 20">
              <a:extLst>
                <a:ext uri="{FF2B5EF4-FFF2-40B4-BE49-F238E27FC236}">
                  <a16:creationId xmlns:a16="http://schemas.microsoft.com/office/drawing/2014/main" id="{87551EF3-DBBC-4007-BC3C-CA99A7954E2B}"/>
                </a:ext>
              </a:extLst>
            </p:cNvPr>
            <p:cNvCxnSpPr>
              <a:cxnSpLocks/>
            </p:cNvCxnSpPr>
            <p:nvPr/>
          </p:nvCxnSpPr>
          <p:spPr>
            <a:xfrm>
              <a:off x="2250985" y="4122900"/>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F993D00-64BC-4386-945F-871E45662C03}"/>
                </a:ext>
              </a:extLst>
            </p:cNvPr>
            <p:cNvSpPr/>
            <p:nvPr/>
          </p:nvSpPr>
          <p:spPr>
            <a:xfrm>
              <a:off x="178876" y="3722791"/>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Measurement error</a:t>
              </a:r>
            </a:p>
          </p:txBody>
        </p:sp>
        <p:cxnSp>
          <p:nvCxnSpPr>
            <p:cNvPr id="23" name="Straight Arrow Connector 22">
              <a:extLst>
                <a:ext uri="{FF2B5EF4-FFF2-40B4-BE49-F238E27FC236}">
                  <a16:creationId xmlns:a16="http://schemas.microsoft.com/office/drawing/2014/main" id="{7F78C483-2366-46AC-B8A1-DA2BBC2CC04C}"/>
                </a:ext>
              </a:extLst>
            </p:cNvPr>
            <p:cNvCxnSpPr>
              <a:cxnSpLocks/>
            </p:cNvCxnSpPr>
            <p:nvPr/>
          </p:nvCxnSpPr>
          <p:spPr>
            <a:xfrm>
              <a:off x="2026673" y="496800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3BE224F-2E24-4CB4-AEB0-EBEB90157472}"/>
                </a:ext>
              </a:extLst>
            </p:cNvPr>
            <p:cNvSpPr/>
            <p:nvPr/>
          </p:nvSpPr>
          <p:spPr>
            <a:xfrm>
              <a:off x="164648" y="4548739"/>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Processing error</a:t>
              </a:r>
            </a:p>
          </p:txBody>
        </p:sp>
        <p:cxnSp>
          <p:nvCxnSpPr>
            <p:cNvPr id="26" name="Straight Arrow Connector 25">
              <a:extLst>
                <a:ext uri="{FF2B5EF4-FFF2-40B4-BE49-F238E27FC236}">
                  <a16:creationId xmlns:a16="http://schemas.microsoft.com/office/drawing/2014/main" id="{574C35F7-4C6B-4F81-B3A0-0E0E6D47C6FF}"/>
                </a:ext>
              </a:extLst>
            </p:cNvPr>
            <p:cNvCxnSpPr>
              <a:cxnSpLocks/>
            </p:cNvCxnSpPr>
            <p:nvPr/>
          </p:nvCxnSpPr>
          <p:spPr>
            <a:xfrm flipH="1">
              <a:off x="8307728" y="205633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A1C1A69-2464-43C3-9D28-8DE7825C9C6E}"/>
                </a:ext>
              </a:extLst>
            </p:cNvPr>
            <p:cNvSpPr/>
            <p:nvPr/>
          </p:nvSpPr>
          <p:spPr>
            <a:xfrm>
              <a:off x="9457593" y="1630249"/>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Coverage error</a:t>
              </a:r>
            </a:p>
          </p:txBody>
        </p:sp>
        <p:cxnSp>
          <p:nvCxnSpPr>
            <p:cNvPr id="30" name="Straight Arrow Connector 29">
              <a:extLst>
                <a:ext uri="{FF2B5EF4-FFF2-40B4-BE49-F238E27FC236}">
                  <a16:creationId xmlns:a16="http://schemas.microsoft.com/office/drawing/2014/main" id="{8BFB3853-C4D4-4EDC-9439-C9D058C9D1B6}"/>
                </a:ext>
              </a:extLst>
            </p:cNvPr>
            <p:cNvCxnSpPr>
              <a:cxnSpLocks/>
            </p:cNvCxnSpPr>
            <p:nvPr/>
          </p:nvCxnSpPr>
          <p:spPr>
            <a:xfrm flipH="1">
              <a:off x="8331969" y="2830957"/>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D6F7D02-E460-4B08-884B-63585E958D86}"/>
                </a:ext>
              </a:extLst>
            </p:cNvPr>
            <p:cNvSpPr/>
            <p:nvPr/>
          </p:nvSpPr>
          <p:spPr>
            <a:xfrm>
              <a:off x="9457593" y="2364229"/>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Sampling error</a:t>
              </a:r>
            </a:p>
          </p:txBody>
        </p:sp>
        <p:cxnSp>
          <p:nvCxnSpPr>
            <p:cNvPr id="34" name="Straight Arrow Connector 33">
              <a:extLst>
                <a:ext uri="{FF2B5EF4-FFF2-40B4-BE49-F238E27FC236}">
                  <a16:creationId xmlns:a16="http://schemas.microsoft.com/office/drawing/2014/main" id="{E310F905-C2B5-4ECF-B5E0-95237580A290}"/>
                </a:ext>
              </a:extLst>
            </p:cNvPr>
            <p:cNvCxnSpPr>
              <a:cxnSpLocks/>
            </p:cNvCxnSpPr>
            <p:nvPr/>
          </p:nvCxnSpPr>
          <p:spPr>
            <a:xfrm flipH="1">
              <a:off x="8382001" y="363532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756CAF7-13F8-49CB-8067-E035EA5ACA4B}"/>
                </a:ext>
              </a:extLst>
            </p:cNvPr>
            <p:cNvSpPr/>
            <p:nvPr/>
          </p:nvSpPr>
          <p:spPr>
            <a:xfrm>
              <a:off x="9457593" y="3235211"/>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Non-response error</a:t>
              </a:r>
            </a:p>
          </p:txBody>
        </p:sp>
        <p:cxnSp>
          <p:nvCxnSpPr>
            <p:cNvPr id="37" name="Straight Arrow Connector 36">
              <a:extLst>
                <a:ext uri="{FF2B5EF4-FFF2-40B4-BE49-F238E27FC236}">
                  <a16:creationId xmlns:a16="http://schemas.microsoft.com/office/drawing/2014/main" id="{BD547A83-3CB3-4E58-A0E3-09A63D44A8EA}"/>
                </a:ext>
              </a:extLst>
            </p:cNvPr>
            <p:cNvCxnSpPr>
              <a:cxnSpLocks/>
            </p:cNvCxnSpPr>
            <p:nvPr/>
          </p:nvCxnSpPr>
          <p:spPr>
            <a:xfrm flipH="1">
              <a:off x="8449945" y="4499501"/>
              <a:ext cx="1028700" cy="0"/>
            </a:xfrm>
            <a:prstGeom prst="straightConnector1">
              <a:avLst/>
            </a:prstGeom>
            <a:ln w="28575">
              <a:solidFill>
                <a:srgbClr val="009999"/>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AE1EFF1-9344-4E3F-B6A0-F0C2116FA37F}"/>
                </a:ext>
              </a:extLst>
            </p:cNvPr>
            <p:cNvSpPr/>
            <p:nvPr/>
          </p:nvSpPr>
          <p:spPr>
            <a:xfrm>
              <a:off x="9457593" y="4167782"/>
              <a:ext cx="2376375" cy="800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Arial" panose="020B0604020202020204" pitchFamily="34" charset="0"/>
                  <a:cs typeface="Arial" panose="020B0604020202020204" pitchFamily="34" charset="0"/>
                </a:rPr>
                <a:t>Adjustment error</a:t>
              </a:r>
            </a:p>
          </p:txBody>
        </p:sp>
      </p:grpSp>
    </p:spTree>
    <p:extLst>
      <p:ext uri="{BB962C8B-B14F-4D97-AF65-F5344CB8AC3E}">
        <p14:creationId xmlns:p14="http://schemas.microsoft.com/office/powerpoint/2010/main" val="3741888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full survey lifecycle in survey methodologist terms, this time including the types of error that can happen along the w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511" y="185002"/>
            <a:ext cx="5334000" cy="6262116"/>
          </a:xfrm>
          <a:prstGeom prst="rect">
            <a:avLst/>
          </a:prstGeom>
        </p:spPr>
      </p:pic>
      <p:sp>
        <p:nvSpPr>
          <p:cNvPr id="8" name="Rectangle 7" descr="Diagram showing the lifecycle of a survey and where errors occur. A column labelled measurement shows the following stages and issues: construct (validity), measurement (measurement error), response (processing error), edited response. A column labelled representation shows the following stages and issues: target population (coverage error), sampling frame (sampling error), sample (non-response error), respondents (adjustment error), post-survey adjustments. Both columns meet at the end of the process with the survey statistic."/>
          <p:cNvSpPr/>
          <p:nvPr/>
        </p:nvSpPr>
        <p:spPr>
          <a:xfrm>
            <a:off x="6973712" y="5246179"/>
            <a:ext cx="3581399" cy="830997"/>
          </a:xfrm>
          <a:prstGeom prst="rect">
            <a:avLst/>
          </a:prstGeom>
        </p:spPr>
        <p:txBody>
          <a:bodyPr wrap="square">
            <a:spAutoFit/>
          </a:bodyPr>
          <a:lstStyle/>
          <a:p>
            <a:r>
              <a:rPr lang="en-GB" sz="1200" dirty="0"/>
              <a:t>Total Survey Error diagram as presented in </a:t>
            </a:r>
          </a:p>
          <a:p>
            <a:r>
              <a:rPr lang="en-GB" sz="1200" dirty="0"/>
              <a:t>Groves, R. M., F. J. Fowler, M. P. </a:t>
            </a:r>
            <a:r>
              <a:rPr lang="en-GB" sz="1200" dirty="0" err="1"/>
              <a:t>Couper</a:t>
            </a:r>
            <a:r>
              <a:rPr lang="en-GB" sz="1200" dirty="0"/>
              <a:t>, J. M. </a:t>
            </a:r>
            <a:r>
              <a:rPr lang="en-GB" sz="1200" dirty="0" err="1"/>
              <a:t>Lepkowski</a:t>
            </a:r>
            <a:r>
              <a:rPr lang="en-GB" sz="1200" dirty="0"/>
              <a:t>, E. Singer and R. Tourangeau (2009). </a:t>
            </a:r>
            <a:br>
              <a:rPr lang="en-GB" sz="1200" dirty="0"/>
            </a:br>
            <a:r>
              <a:rPr lang="en-GB" sz="1200" dirty="0"/>
              <a:t>Survey methodology. Hoboken, N.J., Wiley.</a:t>
            </a:r>
          </a:p>
        </p:txBody>
      </p:sp>
    </p:spTree>
    <p:extLst>
      <p:ext uri="{BB962C8B-B14F-4D97-AF65-F5344CB8AC3E}">
        <p14:creationId xmlns:p14="http://schemas.microsoft.com/office/powerpoint/2010/main" val="18839032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E281-229A-49B9-BDD6-A0C2A8F6891D}"/>
              </a:ext>
            </a:extLst>
          </p:cNvPr>
          <p:cNvSpPr>
            <a:spLocks noGrp="1"/>
          </p:cNvSpPr>
          <p:nvPr>
            <p:ph type="ctrTitle"/>
          </p:nvPr>
        </p:nvSpPr>
        <p:spPr/>
        <p:txBody>
          <a:bodyPr/>
          <a:lstStyle/>
          <a:p>
            <a:r>
              <a:rPr lang="en-GB" sz="6000" dirty="0"/>
              <a:t>Wrap</a:t>
            </a:r>
            <a:endParaRPr lang="en-GB" dirty="0"/>
          </a:p>
        </p:txBody>
      </p:sp>
    </p:spTree>
    <p:extLst>
      <p:ext uri="{BB962C8B-B14F-4D97-AF65-F5344CB8AC3E}">
        <p14:creationId xmlns:p14="http://schemas.microsoft.com/office/powerpoint/2010/main" val="11400790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3920EC-45AA-473D-B56A-6101A1F54588}"/>
              </a:ext>
            </a:extLst>
          </p:cNvPr>
          <p:cNvSpPr>
            <a:spLocks noGrp="1"/>
          </p:cNvSpPr>
          <p:nvPr>
            <p:ph type="title"/>
          </p:nvPr>
        </p:nvSpPr>
        <p:spPr/>
        <p:txBody>
          <a:bodyPr/>
          <a:lstStyle/>
          <a:p>
            <a:r>
              <a:rPr lang="en-GB" dirty="0"/>
              <a:t>Please do my final </a:t>
            </a:r>
            <a:r>
              <a:rPr lang="en-GB" dirty="0" err="1"/>
              <a:t>EasyRetro</a:t>
            </a:r>
            <a:r>
              <a:rPr lang="en-GB" dirty="0"/>
              <a:t> </a:t>
            </a:r>
          </a:p>
        </p:txBody>
      </p:sp>
      <p:sp>
        <p:nvSpPr>
          <p:cNvPr id="5" name="Content Placeholder 4">
            <a:extLst>
              <a:ext uri="{FF2B5EF4-FFF2-40B4-BE49-F238E27FC236}">
                <a16:creationId xmlns:a16="http://schemas.microsoft.com/office/drawing/2014/main" id="{20611B4A-4F73-465B-BD60-C0DE786787AB}"/>
              </a:ext>
            </a:extLst>
          </p:cNvPr>
          <p:cNvSpPr>
            <a:spLocks noGrp="1"/>
          </p:cNvSpPr>
          <p:nvPr>
            <p:ph idx="1"/>
          </p:nvPr>
        </p:nvSpPr>
        <p:spPr/>
        <p:txBody>
          <a:bodyPr/>
          <a:lstStyle/>
          <a:p>
            <a:pPr marL="0" indent="0">
              <a:buNone/>
            </a:pPr>
            <a:r>
              <a:rPr lang="en-GB" dirty="0"/>
              <a:t>The </a:t>
            </a:r>
            <a:r>
              <a:rPr lang="en-GB" dirty="0" err="1"/>
              <a:t>EasyRetro</a:t>
            </a:r>
            <a:r>
              <a:rPr lang="en-GB" dirty="0"/>
              <a:t> has the columns we used previously:</a:t>
            </a:r>
          </a:p>
          <a:p>
            <a:pPr lvl="1"/>
            <a:r>
              <a:rPr lang="en-GB" dirty="0"/>
              <a:t>Anything useful from today</a:t>
            </a:r>
          </a:p>
          <a:p>
            <a:pPr lvl="1"/>
            <a:r>
              <a:rPr lang="en-US" dirty="0"/>
              <a:t>Not useful / confusing / could have skipped</a:t>
            </a:r>
          </a:p>
          <a:p>
            <a:pPr lvl="1"/>
            <a:r>
              <a:rPr lang="en-US" dirty="0"/>
              <a:t>Want to know but hasn't yet come up</a:t>
            </a:r>
          </a:p>
          <a:p>
            <a:pPr lvl="1"/>
            <a:r>
              <a:rPr lang="en-US" dirty="0"/>
              <a:t>Has come up but want more</a:t>
            </a:r>
            <a:endParaRPr lang="en-GB" dirty="0"/>
          </a:p>
          <a:p>
            <a:r>
              <a:rPr lang="en-GB" dirty="0"/>
              <a:t>Extra for today</a:t>
            </a:r>
          </a:p>
          <a:p>
            <a:pPr lvl="1"/>
            <a:r>
              <a:rPr lang="en-US" dirty="0"/>
              <a:t>Comments on the entire three days</a:t>
            </a:r>
            <a:endParaRPr lang="en-GB" dirty="0"/>
          </a:p>
        </p:txBody>
      </p:sp>
    </p:spTree>
    <p:extLst>
      <p:ext uri="{BB962C8B-B14F-4D97-AF65-F5344CB8AC3E}">
        <p14:creationId xmlns:p14="http://schemas.microsoft.com/office/powerpoint/2010/main" val="41794186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a:t>Caroline Jarrett</a:t>
            </a:r>
          </a:p>
        </p:txBody>
      </p:sp>
      <p:sp>
        <p:nvSpPr>
          <p:cNvPr id="3" name="Content Placeholder 2"/>
          <p:cNvSpPr>
            <a:spLocks noGrp="1"/>
          </p:cNvSpPr>
          <p:nvPr>
            <p:ph idx="1"/>
          </p:nvPr>
        </p:nvSpPr>
        <p:spPr>
          <a:xfrm>
            <a:off x="814919" y="1782601"/>
            <a:ext cx="10515600" cy="4351338"/>
          </a:xfrm>
        </p:spPr>
        <p:txBody>
          <a:bodyPr/>
          <a:lstStyle/>
          <a:p>
            <a:pPr marL="0" indent="0">
              <a:buNone/>
              <a:defRPr/>
            </a:pPr>
            <a:r>
              <a:rPr lang="en-GB" sz="1867" dirty="0"/>
              <a:t>@cjforms  </a:t>
            </a:r>
          </a:p>
          <a:p>
            <a:pPr marL="0" indent="0">
              <a:buNone/>
              <a:defRPr/>
            </a:pPr>
            <a:r>
              <a:rPr lang="en-GB" sz="1867" dirty="0"/>
              <a:t>https://www.effortmark.co.uk</a:t>
            </a:r>
          </a:p>
          <a:p>
            <a:pPr marL="0" indent="0">
              <a:buNone/>
              <a:defRPr/>
            </a:pPr>
            <a:r>
              <a:rPr lang="en-GB" sz="1867" dirty="0">
                <a:hlinkClick r:id="rId3"/>
              </a:rPr>
              <a:t>carolinej@effortmark.co.uk</a:t>
            </a:r>
            <a:r>
              <a:rPr lang="en-GB" sz="1867" dirty="0"/>
              <a:t>  </a:t>
            </a:r>
          </a:p>
          <a:p>
            <a:pPr marL="0" indent="0" eaLnBrk="1" hangingPunct="1">
              <a:buNone/>
              <a:defRPr/>
            </a:pPr>
            <a:endParaRPr lang="en-GB" dirty="0"/>
          </a:p>
        </p:txBody>
      </p:sp>
      <p:pic>
        <p:nvPicPr>
          <p:cNvPr id="6150" name="Picture 14" descr="Book cover: Forms that 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19" y="4360984"/>
            <a:ext cx="1474071" cy="177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Book cover: User Interface Design and Evalu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7925" y="4360984"/>
            <a:ext cx="1474071" cy="177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ook cover: Surveys that Work - A Practical Guide for Designing Better Surveys by Caroline Jarrett, Rosenfeld 2021">
            <a:extLst>
              <a:ext uri="{FF2B5EF4-FFF2-40B4-BE49-F238E27FC236}">
                <a16:creationId xmlns:a16="http://schemas.microsoft.com/office/drawing/2014/main" id="{0F7FD9B9-824B-4097-820E-202EDAEA42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7846" y="0"/>
            <a:ext cx="4572000" cy="6858000"/>
          </a:xfrm>
          <a:prstGeom prst="rect">
            <a:avLst/>
          </a:prstGeom>
          <a:ln>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23B3-83B3-4A57-94E0-23C9F309F0D8}"/>
              </a:ext>
            </a:extLst>
          </p:cNvPr>
          <p:cNvSpPr>
            <a:spLocks noGrp="1"/>
          </p:cNvSpPr>
          <p:nvPr>
            <p:ph type="title"/>
          </p:nvPr>
        </p:nvSpPr>
        <p:spPr/>
        <p:txBody>
          <a:bodyPr/>
          <a:lstStyle/>
          <a:p>
            <a:r>
              <a:rPr lang="en-GB" dirty="0"/>
              <a:t>Datasets always need some cleaning</a:t>
            </a:r>
          </a:p>
        </p:txBody>
      </p:sp>
      <p:sp>
        <p:nvSpPr>
          <p:cNvPr id="3" name="Content Placeholder 2">
            <a:extLst>
              <a:ext uri="{FF2B5EF4-FFF2-40B4-BE49-F238E27FC236}">
                <a16:creationId xmlns:a16="http://schemas.microsoft.com/office/drawing/2014/main" id="{AFD02475-BA63-4809-8772-DA59A4AECC9D}"/>
              </a:ext>
            </a:extLst>
          </p:cNvPr>
          <p:cNvSpPr>
            <a:spLocks noGrp="1"/>
          </p:cNvSpPr>
          <p:nvPr>
            <p:ph idx="1"/>
          </p:nvPr>
        </p:nvSpPr>
        <p:spPr/>
        <p:txBody>
          <a:bodyPr/>
          <a:lstStyle/>
          <a:p>
            <a:pPr marL="0" indent="0">
              <a:buNone/>
            </a:pPr>
            <a:r>
              <a:rPr lang="en-GB" dirty="0"/>
              <a:t>Examples of problems within answers</a:t>
            </a:r>
          </a:p>
          <a:p>
            <a:pPr lvl="1"/>
            <a:r>
              <a:rPr lang="en-GB" dirty="0"/>
              <a:t>Leftover test data that has not been removed</a:t>
            </a:r>
          </a:p>
          <a:p>
            <a:pPr lvl="1"/>
            <a:r>
              <a:rPr lang="en-GB" dirty="0"/>
              <a:t>Curly quote ’ turned into ‰Ûªs</a:t>
            </a:r>
          </a:p>
          <a:p>
            <a:pPr lvl="1"/>
            <a:r>
              <a:rPr lang="en-GB" dirty="0"/>
              <a:t>“Not safe for work” language</a:t>
            </a:r>
          </a:p>
          <a:p>
            <a:pPr lvl="1"/>
            <a:r>
              <a:rPr lang="en-GB" dirty="0"/>
              <a:t>Names and email addresses of individuals in open box answers</a:t>
            </a:r>
          </a:p>
          <a:p>
            <a:pPr lvl="1"/>
            <a:r>
              <a:rPr lang="en-GB" dirty="0"/>
              <a:t>Numeric answers outside of plausible ranges</a:t>
            </a:r>
          </a:p>
          <a:p>
            <a:pPr marL="0" indent="0">
              <a:buNone/>
            </a:pPr>
            <a:r>
              <a:rPr lang="en-GB" dirty="0"/>
              <a:t>Examples of problems with whole responses</a:t>
            </a:r>
          </a:p>
          <a:p>
            <a:pPr lvl="1"/>
            <a:r>
              <a:rPr lang="en-GB" dirty="0"/>
              <a:t>Incomplete responses where people broke off</a:t>
            </a:r>
          </a:p>
          <a:p>
            <a:pPr lvl="1"/>
            <a:r>
              <a:rPr lang="en-GB" dirty="0"/>
              <a:t>Duplicate or multiple responses from the same person</a:t>
            </a:r>
          </a:p>
          <a:p>
            <a:pPr lvl="1"/>
            <a:r>
              <a:rPr lang="en-GB" dirty="0"/>
              <a:t>Responses clearly from outside the hoped-for group of users</a:t>
            </a:r>
          </a:p>
          <a:p>
            <a:pPr lvl="1"/>
            <a:endParaRPr lang="en-GB" dirty="0"/>
          </a:p>
        </p:txBody>
      </p:sp>
      <p:pic>
        <p:nvPicPr>
          <p:cNvPr id="12" name="Picture 2" descr="North Korean flag">
            <a:extLst>
              <a:ext uri="{FF2B5EF4-FFF2-40B4-BE49-F238E27FC236}">
                <a16:creationId xmlns:a16="http://schemas.microsoft.com/office/drawing/2014/main" id="{08B15F83-62E4-4FBA-84F5-82ADD0BB8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7219" y="5362222"/>
            <a:ext cx="1380067" cy="69003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descr="Responses">
            <a:extLst>
              <a:ext uri="{FF2B5EF4-FFF2-40B4-BE49-F238E27FC236}">
                <a16:creationId xmlns:a16="http://schemas.microsoft.com/office/drawing/2014/main" id="{109DC0C0-1EA9-4276-99C6-9791F9343EBB}"/>
              </a:ext>
            </a:extLst>
          </p:cNvPr>
          <p:cNvGrpSpPr/>
          <p:nvPr/>
        </p:nvGrpSpPr>
        <p:grpSpPr>
          <a:xfrm>
            <a:off x="10623015" y="120578"/>
            <a:ext cx="1448681" cy="463623"/>
            <a:chOff x="6175980" y="1891403"/>
            <a:chExt cx="1448681" cy="463623"/>
          </a:xfrm>
        </p:grpSpPr>
        <p:sp>
          <p:nvSpPr>
            <p:cNvPr id="5" name="Rectangle 4">
              <a:extLst>
                <a:ext uri="{FF2B5EF4-FFF2-40B4-BE49-F238E27FC236}">
                  <a16:creationId xmlns:a16="http://schemas.microsoft.com/office/drawing/2014/main" id="{01EC45E0-4D5F-4441-ABD2-4F3D7610EDC9}"/>
                </a:ext>
              </a:extLst>
            </p:cNvPr>
            <p:cNvSpPr/>
            <p:nvPr/>
          </p:nvSpPr>
          <p:spPr>
            <a:xfrm>
              <a:off x="6175980" y="1891403"/>
              <a:ext cx="1448681" cy="463623"/>
            </a:xfrm>
            <a:prstGeom prst="rect">
              <a:avLst/>
            </a:prstGeom>
            <a:gradFill>
              <a:gsLst>
                <a:gs pos="0">
                  <a:srgbClr val="0070C0"/>
                </a:gs>
                <a:gs pos="20000">
                  <a:schemeClr val="bg1"/>
                </a:gs>
                <a:gs pos="80000">
                  <a:schemeClr val="bg1"/>
                </a:gs>
                <a:gs pos="100000">
                  <a:schemeClr val="bg1">
                    <a:lumMod val="85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lIns="45964" tIns="35169" rIns="45964" bIns="35169" spcCol="1270" anchor="ctr"/>
            <a:lstStyle/>
            <a:p>
              <a:pPr algn="ctr" defTabSz="755632">
                <a:lnSpc>
                  <a:spcPct val="90000"/>
                </a:lnSpc>
                <a:spcAft>
                  <a:spcPct val="35000"/>
                </a:spcAft>
              </a:pPr>
              <a:endParaRPr lang="en-GB" sz="2000" dirty="0">
                <a:ln>
                  <a:solidFill>
                    <a:schemeClr val="bg1">
                      <a:lumMod val="75000"/>
                    </a:schemeClr>
                  </a:solidFill>
                </a:ln>
                <a:solidFill>
                  <a:schemeClr val="tx1"/>
                </a:solidFill>
              </a:endParaRPr>
            </a:p>
          </p:txBody>
        </p:sp>
        <p:sp>
          <p:nvSpPr>
            <p:cNvPr id="6" name="TextBox 5">
              <a:extLst>
                <a:ext uri="{FF2B5EF4-FFF2-40B4-BE49-F238E27FC236}">
                  <a16:creationId xmlns:a16="http://schemas.microsoft.com/office/drawing/2014/main" id="{AD782E93-69DD-4104-A75B-9B4F8D908649}"/>
                </a:ext>
              </a:extLst>
            </p:cNvPr>
            <p:cNvSpPr txBox="1"/>
            <p:nvPr/>
          </p:nvSpPr>
          <p:spPr>
            <a:xfrm>
              <a:off x="6175980" y="1972480"/>
              <a:ext cx="1423510" cy="338554"/>
            </a:xfrm>
            <a:prstGeom prst="rect">
              <a:avLst/>
            </a:prstGeom>
            <a:noFill/>
          </p:spPr>
          <p:txBody>
            <a:bodyPr wrap="square" rtlCol="0">
              <a:spAutoFit/>
            </a:bodyPr>
            <a:lstStyle/>
            <a:p>
              <a:pPr marL="0" lvl="1" algn="ctr"/>
              <a:r>
                <a:rPr lang="en-GB" sz="1600" dirty="0">
                  <a:latin typeface="Arial" panose="020B0604020202020204" pitchFamily="34" charset="0"/>
                  <a:cs typeface="Arial" panose="020B0604020202020204" pitchFamily="34" charset="0"/>
                </a:rPr>
                <a:t>Responses</a:t>
              </a:r>
            </a:p>
          </p:txBody>
        </p:sp>
      </p:grpSp>
      <p:sp>
        <p:nvSpPr>
          <p:cNvPr id="11" name="TextBox 10">
            <a:extLst>
              <a:ext uri="{FF2B5EF4-FFF2-40B4-BE49-F238E27FC236}">
                <a16:creationId xmlns:a16="http://schemas.microsoft.com/office/drawing/2014/main" id="{CF6415EB-F9D3-4E6E-BFF7-36F6261D4CA6}"/>
              </a:ext>
            </a:extLst>
          </p:cNvPr>
          <p:cNvSpPr txBox="1">
            <a:spLocks noChangeArrowheads="1"/>
          </p:cNvSpPr>
          <p:nvPr/>
        </p:nvSpPr>
        <p:spPr bwMode="auto">
          <a:xfrm>
            <a:off x="4625103" y="6388604"/>
            <a:ext cx="6269665" cy="261610"/>
          </a:xfrm>
          <a:prstGeom prst="rect">
            <a:avLst/>
          </a:prstGeom>
          <a:noFill/>
          <a:ln w="9525">
            <a:noFill/>
            <a:miter lim="800000"/>
            <a:headEnd/>
            <a:tailEnd/>
          </a:ln>
        </p:spPr>
        <p:txBody>
          <a:bodyPr wrap="none">
            <a:spAutoFit/>
          </a:bodyPr>
          <a:lstStyle/>
          <a:p>
            <a:r>
              <a:rPr lang="en-GB" sz="1100" dirty="0">
                <a:latin typeface="Arial" panose="020B0604020202020204" pitchFamily="34" charset="0"/>
                <a:cs typeface="Arial" panose="020B0604020202020204" pitchFamily="34" charset="0"/>
              </a:rPr>
              <a:t>Image credit: North Korean flag, http://commons.wikimedia.org/wiki/File:Flag_of_North_Korea.svg</a:t>
            </a:r>
          </a:p>
        </p:txBody>
      </p:sp>
    </p:spTree>
    <p:extLst>
      <p:ext uri="{BB962C8B-B14F-4D97-AF65-F5344CB8AC3E}">
        <p14:creationId xmlns:p14="http://schemas.microsoft.com/office/powerpoint/2010/main" val="498386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5587</TotalTime>
  <Words>3486</Words>
  <Application>Microsoft Office PowerPoint</Application>
  <PresentationFormat>Widescreen</PresentationFormat>
  <Paragraphs>680</Paragraphs>
  <Slides>84</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Arial Narrow</vt:lpstr>
      <vt:lpstr>Calibri</vt:lpstr>
      <vt:lpstr>Courier New</vt:lpstr>
      <vt:lpstr>Gotham Medium</vt:lpstr>
      <vt:lpstr>Roboto</vt:lpstr>
      <vt:lpstr>Office Theme</vt:lpstr>
      <vt:lpstr>PowerPoint Presentation</vt:lpstr>
      <vt:lpstr>Let’s have a quick reminder of the Survey Octopus</vt:lpstr>
      <vt:lpstr>Here are the 7 steps as a linear process</vt:lpstr>
      <vt:lpstr>Today we work with answers</vt:lpstr>
      <vt:lpstr>Cleaning data</vt:lpstr>
      <vt:lpstr>I use these terms (mostly)</vt:lpstr>
      <vt:lpstr>Cleaning data is about deciding what to use</vt:lpstr>
      <vt:lpstr>Clean your data</vt:lpstr>
      <vt:lpstr>Datasets always need some cleaning</vt:lpstr>
      <vt:lpstr>Think about – and maybe redact – personal data</vt:lpstr>
      <vt:lpstr>Start analysing when you have any responses</vt:lpstr>
      <vt:lpstr>Answers can also reveal problems with questions</vt:lpstr>
      <vt:lpstr>PowerPoint Presentation</vt:lpstr>
      <vt:lpstr>Look after your data</vt:lpstr>
      <vt:lpstr>My logs have dates, activity, worksheet</vt:lpstr>
      <vt:lpstr>Dealing with missing data</vt:lpstr>
      <vt:lpstr>Here is a dataset </vt:lpstr>
      <vt:lpstr>Have a go at data cleaning</vt:lpstr>
      <vt:lpstr>Decide what to do when people  have skipped questions or dropped out</vt:lpstr>
      <vt:lpstr>You can interpret data well – or poorly</vt:lpstr>
      <vt:lpstr>Dealing with numeric answers</vt:lpstr>
      <vt:lpstr>Explore your data and ask questions</vt:lpstr>
      <vt:lpstr>Explore your data and ask questions</vt:lpstr>
      <vt:lpstr>Use descriptive statistics  to explore numerical data</vt:lpstr>
      <vt:lpstr>Use descriptive statistics  to explore numerical data</vt:lpstr>
      <vt:lpstr>Standard deviations (SD) show spread</vt:lpstr>
      <vt:lpstr>Justin Matejka has a set of images, like this one</vt:lpstr>
      <vt:lpstr>He was inspired by Alberto Cairo’s dataset</vt:lpstr>
      <vt:lpstr>Aside: I highly recommend Cairo’s books</vt:lpstr>
      <vt:lpstr>Use graphs and charts to  understand relationships in the data</vt:lpstr>
      <vt:lpstr>Our dataset has this distribution of scores</vt:lpstr>
      <vt:lpstr>Grouping them a bit may help</vt:lpstr>
      <vt:lpstr>Break</vt:lpstr>
      <vt:lpstr>Scoring Likert items</vt:lpstr>
      <vt:lpstr>We get a lot of analysis challenges like this</vt:lpstr>
      <vt:lpstr>Dealing with rating questions</vt:lpstr>
      <vt:lpstr>There are many ways to combine ratings into  means and percentages</vt:lpstr>
      <vt:lpstr>Net Promoter Score®  has a special analysis method</vt:lpstr>
      <vt:lpstr>PowerPoint Presentation</vt:lpstr>
      <vt:lpstr>Dealing with open answers</vt:lpstr>
      <vt:lpstr>Typing in the answers is “coding”</vt:lpstr>
      <vt:lpstr>If you ask for answers,  plan to read them and think about them</vt:lpstr>
      <vt:lpstr>Name four things that appear in this picture</vt:lpstr>
      <vt:lpstr>This is from a case study on inter-coder reliability</vt:lpstr>
      <vt:lpstr>You can choose from many different coding frames</vt:lpstr>
      <vt:lpstr>CAQDAS tools can have hefty learning curves</vt:lpstr>
      <vt:lpstr>Word clouds can be rather uninteresting</vt:lpstr>
      <vt:lpstr>Or they can be handy to get a flavour of answers</vt:lpstr>
      <vt:lpstr>And contrasting with a different flavour of answers</vt:lpstr>
      <vt:lpstr>I do coding for each question in five steps</vt:lpstr>
      <vt:lpstr>What I ought to do is different</vt:lpstr>
      <vt:lpstr>You’re going to try my real-life method of coding</vt:lpstr>
      <vt:lpstr>Let’s see how that works on all the comments</vt:lpstr>
      <vt:lpstr>We’ve got to the final step</vt:lpstr>
      <vt:lpstr>What goes into your report: representativeness</vt:lpstr>
      <vt:lpstr>If you’re losing people,  have you still got representativeness?</vt:lpstr>
      <vt:lpstr>We want the final group to be representative</vt:lpstr>
      <vt:lpstr>Representativeness is the result of many choices</vt:lpstr>
      <vt:lpstr>Assess representativeness  using something that matters</vt:lpstr>
      <vt:lpstr>Assertion/evidence reports</vt:lpstr>
      <vt:lpstr>Slides with a single title sentence work better</vt:lpstr>
      <vt:lpstr>We see a lot of topic/subtopic slides</vt:lpstr>
      <vt:lpstr>Use assertion/evidence instead</vt:lpstr>
      <vt:lpstr>Example: we are reporting on survey results</vt:lpstr>
      <vt:lpstr>Write a better headline for this slide</vt:lpstr>
      <vt:lpstr>I chose to create percentages and a summary</vt:lpstr>
      <vt:lpstr>You might choose a chart</vt:lpstr>
      <vt:lpstr>Another approach: a strong image with a headline</vt:lpstr>
      <vt:lpstr>Break</vt:lpstr>
      <vt:lpstr>What’s the Least You Can Do™?</vt:lpstr>
      <vt:lpstr>Here are the 7 steps as a linear process</vt:lpstr>
      <vt:lpstr>The least you can do is about doing a little</vt:lpstr>
      <vt:lpstr>There are downloadable timetables</vt:lpstr>
      <vt:lpstr>Let’s have a look at the timetable: the morning</vt:lpstr>
      <vt:lpstr>Let’s have a look at the timetable: the afternoon</vt:lpstr>
      <vt:lpstr>Should I do this survey?</vt:lpstr>
      <vt:lpstr>All these errors add up to Total Survey Error</vt:lpstr>
      <vt:lpstr>The aim is to get the best number you can,  within the resources you have</vt:lpstr>
      <vt:lpstr>The aim is to minimise Total Survey Error</vt:lpstr>
      <vt:lpstr>Survey methodologists use more searchable terms</vt:lpstr>
      <vt:lpstr>PowerPoint Presentation</vt:lpstr>
      <vt:lpstr>Wrap</vt:lpstr>
      <vt:lpstr>Please do my final EasyRetro </vt:lpstr>
      <vt:lpstr>Caroline Jarrett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Jarrett</dc:creator>
  <cp:lastModifiedBy>Caroline Jarrett</cp:lastModifiedBy>
  <cp:revision>60</cp:revision>
  <dcterms:created xsi:type="dcterms:W3CDTF">2022-02-02T17:07:05Z</dcterms:created>
  <dcterms:modified xsi:type="dcterms:W3CDTF">2022-03-07T12:09:50Z</dcterms:modified>
</cp:coreProperties>
</file>