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1032" r:id="rId2"/>
    <p:sldId id="1029" r:id="rId3"/>
    <p:sldId id="1030" r:id="rId4"/>
    <p:sldId id="902" r:id="rId5"/>
    <p:sldId id="966" r:id="rId6"/>
    <p:sldId id="906" r:id="rId7"/>
    <p:sldId id="1000" r:id="rId8"/>
    <p:sldId id="1001" r:id="rId9"/>
    <p:sldId id="572" r:id="rId10"/>
    <p:sldId id="760" r:id="rId11"/>
    <p:sldId id="704" r:id="rId12"/>
    <p:sldId id="830" r:id="rId13"/>
    <p:sldId id="833" r:id="rId14"/>
    <p:sldId id="832" r:id="rId15"/>
    <p:sldId id="834" r:id="rId16"/>
    <p:sldId id="1003" r:id="rId17"/>
    <p:sldId id="836" r:id="rId18"/>
    <p:sldId id="837" r:id="rId19"/>
    <p:sldId id="1015" r:id="rId20"/>
    <p:sldId id="1002" r:id="rId21"/>
    <p:sldId id="1004" r:id="rId22"/>
    <p:sldId id="1017" r:id="rId23"/>
    <p:sldId id="835" r:id="rId24"/>
    <p:sldId id="705" r:id="rId25"/>
    <p:sldId id="1018" r:id="rId26"/>
    <p:sldId id="1019" r:id="rId27"/>
    <p:sldId id="713" r:id="rId28"/>
    <p:sldId id="714" r:id="rId29"/>
    <p:sldId id="715" r:id="rId30"/>
    <p:sldId id="1028" r:id="rId31"/>
    <p:sldId id="1005" r:id="rId32"/>
    <p:sldId id="924" r:id="rId33"/>
    <p:sldId id="933" r:id="rId34"/>
    <p:sldId id="936" r:id="rId35"/>
    <p:sldId id="935" r:id="rId36"/>
    <p:sldId id="1020" r:id="rId37"/>
    <p:sldId id="1021" r:id="rId38"/>
    <p:sldId id="1022" r:id="rId39"/>
    <p:sldId id="1024" r:id="rId40"/>
    <p:sldId id="941" r:id="rId41"/>
    <p:sldId id="1006" r:id="rId42"/>
    <p:sldId id="986" r:id="rId43"/>
    <p:sldId id="759" r:id="rId44"/>
    <p:sldId id="720" r:id="rId45"/>
    <p:sldId id="721" r:id="rId46"/>
    <p:sldId id="722" r:id="rId47"/>
    <p:sldId id="975" r:id="rId48"/>
    <p:sldId id="653" r:id="rId49"/>
    <p:sldId id="707" r:id="rId50"/>
    <p:sldId id="997" r:id="rId51"/>
    <p:sldId id="1025" r:id="rId52"/>
    <p:sldId id="1007" r:id="rId53"/>
    <p:sldId id="260" r:id="rId54"/>
    <p:sldId id="710" r:id="rId55"/>
    <p:sldId id="712" r:id="rId56"/>
    <p:sldId id="259" r:id="rId57"/>
    <p:sldId id="1008" r:id="rId58"/>
    <p:sldId id="1026" r:id="rId59"/>
    <p:sldId id="1010" r:id="rId60"/>
    <p:sldId id="982" r:id="rId61"/>
    <p:sldId id="983" r:id="rId62"/>
    <p:sldId id="984" r:id="rId63"/>
    <p:sldId id="1027" r:id="rId64"/>
    <p:sldId id="987" r:id="rId65"/>
    <p:sldId id="680" r:id="rId66"/>
    <p:sldId id="993" r:id="rId67"/>
    <p:sldId id="973" r:id="rId68"/>
    <p:sldId id="1012" r:id="rId69"/>
    <p:sldId id="970" r:id="rId70"/>
    <p:sldId id="768" r:id="rId71"/>
    <p:sldId id="770" r:id="rId72"/>
    <p:sldId id="972" r:id="rId73"/>
    <p:sldId id="971" r:id="rId74"/>
    <p:sldId id="771" r:id="rId75"/>
    <p:sldId id="976" r:id="rId76"/>
    <p:sldId id="932" r:id="rId77"/>
    <p:sldId id="772" r:id="rId78"/>
    <p:sldId id="930" r:id="rId79"/>
    <p:sldId id="931" r:id="rId80"/>
    <p:sldId id="996" r:id="rId81"/>
    <p:sldId id="923" r:id="rId82"/>
    <p:sldId id="994" r:id="rId83"/>
    <p:sldId id="922" r:id="rId84"/>
    <p:sldId id="1013" r:id="rId85"/>
    <p:sldId id="1014" r:id="rId86"/>
    <p:sldId id="913" r:id="rId87"/>
    <p:sldId id="851" r:id="rId88"/>
    <p:sldId id="999" r:id="rId89"/>
    <p:sldId id="980" r:id="rId90"/>
    <p:sldId id="978" r:id="rId91"/>
    <p:sldId id="1031" r:id="rId92"/>
    <p:sldId id="402"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6E632-C98F-4EBA-B887-D82095681C9A}" v="8" dt="2022-03-01T10:06:32.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6" autoAdjust="0"/>
  </p:normalViewPr>
  <p:slideViewPr>
    <p:cSldViewPr snapToGrid="0" showGuides="1">
      <p:cViewPr varScale="1">
        <p:scale>
          <a:sx n="85" d="100"/>
          <a:sy n="85" d="100"/>
        </p:scale>
        <p:origin x="1512" y="90"/>
      </p:cViewPr>
      <p:guideLst>
        <p:guide orient="horz"/>
        <p:guide pos="3840"/>
      </p:guideLst>
    </p:cSldViewPr>
  </p:slideViewPr>
  <p:notesTextViewPr>
    <p:cViewPr>
      <p:scale>
        <a:sx n="1" d="1"/>
        <a:sy n="1" d="1"/>
      </p:scale>
      <p:origin x="0" y="0"/>
    </p:cViewPr>
  </p:notesTextViewPr>
  <p:sorterViewPr>
    <p:cViewPr varScale="1">
      <p:scale>
        <a:sx n="100" d="100"/>
        <a:sy n="100" d="100"/>
      </p:scale>
      <p:origin x="0" y="-118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tthews" userId="dc340450f03d5840" providerId="LiveId" clId="{CD66E632-C98F-4EBA-B887-D82095681C9A}"/>
    <pc:docChg chg="custSel modSld">
      <pc:chgData name="jane matthews" userId="dc340450f03d5840" providerId="LiveId" clId="{CD66E632-C98F-4EBA-B887-D82095681C9A}" dt="2022-03-01T10:19:14.759" v="258" actId="478"/>
      <pc:docMkLst>
        <pc:docMk/>
      </pc:docMkLst>
      <pc:sldChg chg="addSp modSp mod">
        <pc:chgData name="jane matthews" userId="dc340450f03d5840" providerId="LiveId" clId="{CD66E632-C98F-4EBA-B887-D82095681C9A}" dt="2022-03-01T10:07:40.799" v="244" actId="962"/>
        <pc:sldMkLst>
          <pc:docMk/>
          <pc:sldMk cId="1659936100" sldId="259"/>
        </pc:sldMkLst>
        <pc:spChg chg="mod">
          <ac:chgData name="jane matthews" userId="dc340450f03d5840" providerId="LiveId" clId="{CD66E632-C98F-4EBA-B887-D82095681C9A}" dt="2022-03-01T10:06:32.433" v="192" actId="164"/>
          <ac:spMkLst>
            <pc:docMk/>
            <pc:sldMk cId="1659936100" sldId="259"/>
            <ac:spMk id="2" creationId="{9B5D040C-41C2-4444-88B9-55FC973CDE1F}"/>
          </ac:spMkLst>
        </pc:spChg>
        <pc:spChg chg="ord">
          <ac:chgData name="jane matthews" userId="dc340450f03d5840" providerId="LiveId" clId="{CD66E632-C98F-4EBA-B887-D82095681C9A}" dt="2022-03-01T10:05:47.393" v="191"/>
          <ac:spMkLst>
            <pc:docMk/>
            <pc:sldMk cId="1659936100" sldId="259"/>
            <ac:spMk id="3" creationId="{6D52942C-613E-4E47-B87E-916282F124F3}"/>
          </ac:spMkLst>
        </pc:spChg>
        <pc:spChg chg="mod">
          <ac:chgData name="jane matthews" userId="dc340450f03d5840" providerId="LiveId" clId="{CD66E632-C98F-4EBA-B887-D82095681C9A}" dt="2022-03-01T10:06:32.433" v="192" actId="164"/>
          <ac:spMkLst>
            <pc:docMk/>
            <pc:sldMk cId="1659936100" sldId="259"/>
            <ac:spMk id="5" creationId="{FC14CA36-A840-4FCB-B496-F41044A0052B}"/>
          </ac:spMkLst>
        </pc:spChg>
        <pc:spChg chg="mod">
          <ac:chgData name="jane matthews" userId="dc340450f03d5840" providerId="LiveId" clId="{CD66E632-C98F-4EBA-B887-D82095681C9A}" dt="2022-03-01T10:06:32.433" v="192" actId="164"/>
          <ac:spMkLst>
            <pc:docMk/>
            <pc:sldMk cId="1659936100" sldId="259"/>
            <ac:spMk id="6" creationId="{2CAF9ACF-311C-4A37-A792-D5A5BD07D713}"/>
          </ac:spMkLst>
        </pc:spChg>
        <pc:spChg chg="mod">
          <ac:chgData name="jane matthews" userId="dc340450f03d5840" providerId="LiveId" clId="{CD66E632-C98F-4EBA-B887-D82095681C9A}" dt="2022-03-01T10:06:32.433" v="192" actId="164"/>
          <ac:spMkLst>
            <pc:docMk/>
            <pc:sldMk cId="1659936100" sldId="259"/>
            <ac:spMk id="8" creationId="{40045D41-8D5E-41C1-8E67-90F63729BEEF}"/>
          </ac:spMkLst>
        </pc:spChg>
        <pc:spChg chg="mod">
          <ac:chgData name="jane matthews" userId="dc340450f03d5840" providerId="LiveId" clId="{CD66E632-C98F-4EBA-B887-D82095681C9A}" dt="2022-03-01T10:06:32.433" v="192" actId="164"/>
          <ac:spMkLst>
            <pc:docMk/>
            <pc:sldMk cId="1659936100" sldId="259"/>
            <ac:spMk id="9" creationId="{5BB7DDD9-536B-47FB-AF2C-AC72475AA98A}"/>
          </ac:spMkLst>
        </pc:spChg>
        <pc:spChg chg="mod">
          <ac:chgData name="jane matthews" userId="dc340450f03d5840" providerId="LiveId" clId="{CD66E632-C98F-4EBA-B887-D82095681C9A}" dt="2022-03-01T10:06:32.433" v="192" actId="164"/>
          <ac:spMkLst>
            <pc:docMk/>
            <pc:sldMk cId="1659936100" sldId="259"/>
            <ac:spMk id="11" creationId="{9E6B74D4-42DA-4BB2-837A-0DCF002CB119}"/>
          </ac:spMkLst>
        </pc:spChg>
        <pc:spChg chg="mod">
          <ac:chgData name="jane matthews" userId="dc340450f03d5840" providerId="LiveId" clId="{CD66E632-C98F-4EBA-B887-D82095681C9A}" dt="2022-03-01T10:06:32.433" v="192" actId="164"/>
          <ac:spMkLst>
            <pc:docMk/>
            <pc:sldMk cId="1659936100" sldId="259"/>
            <ac:spMk id="12" creationId="{FEDC65BA-CFF3-4770-ADFE-239AB1A6510A}"/>
          </ac:spMkLst>
        </pc:spChg>
        <pc:spChg chg="mod">
          <ac:chgData name="jane matthews" userId="dc340450f03d5840" providerId="LiveId" clId="{CD66E632-C98F-4EBA-B887-D82095681C9A}" dt="2022-03-01T10:06:32.433" v="192" actId="164"/>
          <ac:spMkLst>
            <pc:docMk/>
            <pc:sldMk cId="1659936100" sldId="259"/>
            <ac:spMk id="13" creationId="{2F251099-8A79-460E-B62F-23E1B9F10DD9}"/>
          </ac:spMkLst>
        </pc:spChg>
        <pc:grpChg chg="add mod">
          <ac:chgData name="jane matthews" userId="dc340450f03d5840" providerId="LiveId" clId="{CD66E632-C98F-4EBA-B887-D82095681C9A}" dt="2022-03-01T10:07:40.799" v="244" actId="962"/>
          <ac:grpSpMkLst>
            <pc:docMk/>
            <pc:sldMk cId="1659936100" sldId="259"/>
            <ac:grpSpMk id="4" creationId="{D5BBF493-86AA-46D7-B70E-C9B6E3B9711F}"/>
          </ac:grpSpMkLst>
        </pc:grpChg>
      </pc:sldChg>
      <pc:sldChg chg="modSp mod">
        <pc:chgData name="jane matthews" userId="dc340450f03d5840" providerId="LiveId" clId="{CD66E632-C98F-4EBA-B887-D82095681C9A}" dt="2022-03-01T10:10:55.889" v="248"/>
        <pc:sldMkLst>
          <pc:docMk/>
          <pc:sldMk cId="876339025" sldId="680"/>
        </pc:sldMkLst>
        <pc:spChg chg="ord">
          <ac:chgData name="jane matthews" userId="dc340450f03d5840" providerId="LiveId" clId="{CD66E632-C98F-4EBA-B887-D82095681C9A}" dt="2022-03-01T10:10:52.820" v="247"/>
          <ac:spMkLst>
            <pc:docMk/>
            <pc:sldMk cId="876339025" sldId="680"/>
            <ac:spMk id="2" creationId="{2502CC1A-3DAF-4978-A8A8-A3E9C6D858F3}"/>
          </ac:spMkLst>
        </pc:spChg>
        <pc:spChg chg="ord">
          <ac:chgData name="jane matthews" userId="dc340450f03d5840" providerId="LiveId" clId="{CD66E632-C98F-4EBA-B887-D82095681C9A}" dt="2022-03-01T10:10:55.889" v="248"/>
          <ac:spMkLst>
            <pc:docMk/>
            <pc:sldMk cId="876339025" sldId="680"/>
            <ac:spMk id="7" creationId="{E821D6A0-2B84-4269-8CEF-6A8858D5F06E}"/>
          </ac:spMkLst>
        </pc:spChg>
      </pc:sldChg>
      <pc:sldChg chg="modSp mod">
        <pc:chgData name="jane matthews" userId="dc340450f03d5840" providerId="LiveId" clId="{CD66E632-C98F-4EBA-B887-D82095681C9A}" dt="2022-03-01T09:42:42.274" v="17"/>
        <pc:sldMkLst>
          <pc:docMk/>
          <pc:sldMk cId="4212589245" sldId="704"/>
        </pc:sldMkLst>
        <pc:spChg chg="ord">
          <ac:chgData name="jane matthews" userId="dc340450f03d5840" providerId="LiveId" clId="{CD66E632-C98F-4EBA-B887-D82095681C9A}" dt="2022-03-01T09:42:23.900" v="11"/>
          <ac:spMkLst>
            <pc:docMk/>
            <pc:sldMk cId="4212589245" sldId="704"/>
            <ac:spMk id="2" creationId="{209CDE9E-137D-4F28-A7EA-A087BA38D302}"/>
          </ac:spMkLst>
        </pc:spChg>
        <pc:spChg chg="ord">
          <ac:chgData name="jane matthews" userId="dc340450f03d5840" providerId="LiveId" clId="{CD66E632-C98F-4EBA-B887-D82095681C9A}" dt="2022-03-01T09:42:27.391" v="13"/>
          <ac:spMkLst>
            <pc:docMk/>
            <pc:sldMk cId="4212589245" sldId="704"/>
            <ac:spMk id="9" creationId="{7F6A9910-94AD-4EFB-842A-C28C2615DD46}"/>
          </ac:spMkLst>
        </pc:spChg>
        <pc:spChg chg="ord">
          <ac:chgData name="jane matthews" userId="dc340450f03d5840" providerId="LiveId" clId="{CD66E632-C98F-4EBA-B887-D82095681C9A}" dt="2022-03-01T09:42:33.828" v="15"/>
          <ac:spMkLst>
            <pc:docMk/>
            <pc:sldMk cId="4212589245" sldId="704"/>
            <ac:spMk id="14" creationId="{9CD52DB3-2CC1-443F-A3D0-47B56DE638AF}"/>
          </ac:spMkLst>
        </pc:spChg>
        <pc:spChg chg="ord">
          <ac:chgData name="jane matthews" userId="dc340450f03d5840" providerId="LiveId" clId="{CD66E632-C98F-4EBA-B887-D82095681C9A}" dt="2022-03-01T09:42:42.274" v="17"/>
          <ac:spMkLst>
            <pc:docMk/>
            <pc:sldMk cId="4212589245" sldId="704"/>
            <ac:spMk id="15" creationId="{7B227064-F8F7-426F-893A-37D08CB8DAD1}"/>
          </ac:spMkLst>
        </pc:spChg>
      </pc:sldChg>
      <pc:sldChg chg="modSp mod">
        <pc:chgData name="jane matthews" userId="dc340450f03d5840" providerId="LiveId" clId="{CD66E632-C98F-4EBA-B887-D82095681C9A}" dt="2022-03-01T09:50:46.176" v="28"/>
        <pc:sldMkLst>
          <pc:docMk/>
          <pc:sldMk cId="39215808" sldId="705"/>
        </pc:sldMkLst>
        <pc:spChg chg="ord">
          <ac:chgData name="jane matthews" userId="dc340450f03d5840" providerId="LiveId" clId="{CD66E632-C98F-4EBA-B887-D82095681C9A}" dt="2022-03-01T09:50:21.766" v="22"/>
          <ac:spMkLst>
            <pc:docMk/>
            <pc:sldMk cId="39215808" sldId="705"/>
            <ac:spMk id="2" creationId="{9A7A3BBD-1543-4E7A-B7C7-1506B5FC4C61}"/>
          </ac:spMkLst>
        </pc:spChg>
        <pc:grpChg chg="ord">
          <ac:chgData name="jane matthews" userId="dc340450f03d5840" providerId="LiveId" clId="{CD66E632-C98F-4EBA-B887-D82095681C9A}" dt="2022-03-01T09:50:32.054" v="26"/>
          <ac:grpSpMkLst>
            <pc:docMk/>
            <pc:sldMk cId="39215808" sldId="705"/>
            <ac:grpSpMk id="8" creationId="{C8A7B0D9-6D4D-4BEF-A6B3-291EF628DAB0}"/>
          </ac:grpSpMkLst>
        </pc:grpChg>
        <pc:picChg chg="mod">
          <ac:chgData name="jane matthews" userId="dc340450f03d5840" providerId="LiveId" clId="{CD66E632-C98F-4EBA-B887-D82095681C9A}" dt="2022-03-01T09:50:46.176" v="28"/>
          <ac:picMkLst>
            <pc:docMk/>
            <pc:sldMk cId="39215808" sldId="705"/>
            <ac:picMk id="11" creationId="{EE289DC5-4955-4E86-B668-013C25E75854}"/>
          </ac:picMkLst>
        </pc:picChg>
      </pc:sldChg>
      <pc:sldChg chg="modSp mod">
        <pc:chgData name="jane matthews" userId="dc340450f03d5840" providerId="LiveId" clId="{CD66E632-C98F-4EBA-B887-D82095681C9A}" dt="2022-03-01T10:05:00.581" v="183"/>
        <pc:sldMkLst>
          <pc:docMk/>
          <pc:sldMk cId="2745124534" sldId="710"/>
        </pc:sldMkLst>
        <pc:picChg chg="ord">
          <ac:chgData name="jane matthews" userId="dc340450f03d5840" providerId="LiveId" clId="{CD66E632-C98F-4EBA-B887-D82095681C9A}" dt="2022-03-01T10:05:00.581" v="183"/>
          <ac:picMkLst>
            <pc:docMk/>
            <pc:sldMk cId="2745124534" sldId="710"/>
            <ac:picMk id="4" creationId="{CAF81A36-5A6A-4A2D-AE61-BC8D1CF1BB7B}"/>
          </ac:picMkLst>
        </pc:picChg>
      </pc:sldChg>
      <pc:sldChg chg="modSp mod">
        <pc:chgData name="jane matthews" userId="dc340450f03d5840" providerId="LiveId" clId="{CD66E632-C98F-4EBA-B887-D82095681C9A}" dt="2022-03-01T09:53:43.376" v="162"/>
        <pc:sldMkLst>
          <pc:docMk/>
          <pc:sldMk cId="1100541506" sldId="713"/>
        </pc:sldMkLst>
        <pc:spChg chg="ord">
          <ac:chgData name="jane matthews" userId="dc340450f03d5840" providerId="LiveId" clId="{CD66E632-C98F-4EBA-B887-D82095681C9A}" dt="2022-03-01T09:53:24.185" v="158"/>
          <ac:spMkLst>
            <pc:docMk/>
            <pc:sldMk cId="1100541506" sldId="713"/>
            <ac:spMk id="10" creationId="{87110A62-347A-478B-BF26-CF602A89F090}"/>
          </ac:spMkLst>
        </pc:spChg>
        <pc:picChg chg="ord">
          <ac:chgData name="jane matthews" userId="dc340450f03d5840" providerId="LiveId" clId="{CD66E632-C98F-4EBA-B887-D82095681C9A}" dt="2022-03-01T09:53:43.376" v="162"/>
          <ac:picMkLst>
            <pc:docMk/>
            <pc:sldMk cId="1100541506" sldId="713"/>
            <ac:picMk id="6" creationId="{00000000-0000-0000-0000-000000000000}"/>
          </ac:picMkLst>
        </pc:picChg>
        <pc:picChg chg="mod">
          <ac:chgData name="jane matthews" userId="dc340450f03d5840" providerId="LiveId" clId="{CD66E632-C98F-4EBA-B887-D82095681C9A}" dt="2022-03-01T09:53:38.471" v="161"/>
          <ac:picMkLst>
            <pc:docMk/>
            <pc:sldMk cId="1100541506" sldId="713"/>
            <ac:picMk id="9" creationId="{57126ADB-21F1-429A-8F51-0FB8D2B25E2E}"/>
          </ac:picMkLst>
        </pc:picChg>
      </pc:sldChg>
      <pc:sldChg chg="modSp mod">
        <pc:chgData name="jane matthews" userId="dc340450f03d5840" providerId="LiveId" clId="{CD66E632-C98F-4EBA-B887-D82095681C9A}" dt="2022-03-01T09:54:58.051" v="164"/>
        <pc:sldMkLst>
          <pc:docMk/>
          <pc:sldMk cId="4123832851" sldId="715"/>
        </pc:sldMkLst>
        <pc:spChg chg="ord">
          <ac:chgData name="jane matthews" userId="dc340450f03d5840" providerId="LiveId" clId="{CD66E632-C98F-4EBA-B887-D82095681C9A}" dt="2022-03-01T09:54:58.051" v="164"/>
          <ac:spMkLst>
            <pc:docMk/>
            <pc:sldMk cId="4123832851" sldId="715"/>
            <ac:spMk id="12" creationId="{7AFA63B5-8F16-48A4-B24B-58040FF8E806}"/>
          </ac:spMkLst>
        </pc:spChg>
        <pc:graphicFrameChg chg="ord">
          <ac:chgData name="jane matthews" userId="dc340450f03d5840" providerId="LiveId" clId="{CD66E632-C98F-4EBA-B887-D82095681C9A}" dt="2022-03-01T09:54:46.833" v="163"/>
          <ac:graphicFrameMkLst>
            <pc:docMk/>
            <pc:sldMk cId="4123832851" sldId="715"/>
            <ac:graphicFrameMk id="11" creationId="{A644E5F6-FD12-43CC-AEF3-F8814E96B2D6}"/>
          </ac:graphicFrameMkLst>
        </pc:graphicFrameChg>
      </pc:sldChg>
      <pc:sldChg chg="modSp mod">
        <pc:chgData name="jane matthews" userId="dc340450f03d5840" providerId="LiveId" clId="{CD66E632-C98F-4EBA-B887-D82095681C9A}" dt="2022-03-01T10:02:17.560" v="174"/>
        <pc:sldMkLst>
          <pc:docMk/>
          <pc:sldMk cId="2445442488" sldId="720"/>
        </pc:sldMkLst>
        <pc:spChg chg="ord">
          <ac:chgData name="jane matthews" userId="dc340450f03d5840" providerId="LiveId" clId="{CD66E632-C98F-4EBA-B887-D82095681C9A}" dt="2022-03-01T10:02:15.103" v="173"/>
          <ac:spMkLst>
            <pc:docMk/>
            <pc:sldMk cId="2445442488" sldId="720"/>
            <ac:spMk id="2" creationId="{EDAD4317-B77D-4B2F-8D6C-B55C85B164AE}"/>
          </ac:spMkLst>
        </pc:spChg>
        <pc:picChg chg="ord">
          <ac:chgData name="jane matthews" userId="dc340450f03d5840" providerId="LiveId" clId="{CD66E632-C98F-4EBA-B887-D82095681C9A}" dt="2022-03-01T10:02:17.560" v="174"/>
          <ac:picMkLst>
            <pc:docMk/>
            <pc:sldMk cId="2445442488" sldId="720"/>
            <ac:picMk id="3" creationId="{00000000-0000-0000-0000-000000000000}"/>
          </ac:picMkLst>
        </pc:picChg>
      </pc:sldChg>
      <pc:sldChg chg="modSp mod">
        <pc:chgData name="jane matthews" userId="dc340450f03d5840" providerId="LiveId" clId="{CD66E632-C98F-4EBA-B887-D82095681C9A}" dt="2022-03-01T10:02:49.366" v="179"/>
        <pc:sldMkLst>
          <pc:docMk/>
          <pc:sldMk cId="2813530414" sldId="721"/>
        </pc:sldMkLst>
        <pc:spChg chg="ord">
          <ac:chgData name="jane matthews" userId="dc340450f03d5840" providerId="LiveId" clId="{CD66E632-C98F-4EBA-B887-D82095681C9A}" dt="2022-03-01T10:02:36.121" v="177"/>
          <ac:spMkLst>
            <pc:docMk/>
            <pc:sldMk cId="2813530414" sldId="721"/>
            <ac:spMk id="2" creationId="{D24B1975-3F9F-4676-B3D9-12C026C95A4A}"/>
          </ac:spMkLst>
        </pc:spChg>
        <pc:grpChg chg="ord">
          <ac:chgData name="jane matthews" userId="dc340450f03d5840" providerId="LiveId" clId="{CD66E632-C98F-4EBA-B887-D82095681C9A}" dt="2022-03-01T10:02:49.366" v="179"/>
          <ac:grpSpMkLst>
            <pc:docMk/>
            <pc:sldMk cId="2813530414" sldId="721"/>
            <ac:grpSpMk id="12" creationId="{00000000-0000-0000-0000-000000000000}"/>
          </ac:grpSpMkLst>
        </pc:grpChg>
        <pc:picChg chg="ord">
          <ac:chgData name="jane matthews" userId="dc340450f03d5840" providerId="LiveId" clId="{CD66E632-C98F-4EBA-B887-D82095681C9A}" dt="2022-03-01T10:02:41.260" v="178"/>
          <ac:picMkLst>
            <pc:docMk/>
            <pc:sldMk cId="2813530414" sldId="721"/>
            <ac:picMk id="5" creationId="{00000000-0000-0000-0000-000000000000}"/>
          </ac:picMkLst>
        </pc:picChg>
      </pc:sldChg>
      <pc:sldChg chg="modSp mod">
        <pc:chgData name="jane matthews" userId="dc340450f03d5840" providerId="LiveId" clId="{CD66E632-C98F-4EBA-B887-D82095681C9A}" dt="2022-03-01T09:47:05.115" v="19" actId="962"/>
        <pc:sldMkLst>
          <pc:docMk/>
          <pc:sldMk cId="2998834424" sldId="834"/>
        </pc:sldMkLst>
        <pc:picChg chg="mod">
          <ac:chgData name="jane matthews" userId="dc340450f03d5840" providerId="LiveId" clId="{CD66E632-C98F-4EBA-B887-D82095681C9A}" dt="2022-03-01T09:47:05.115" v="19" actId="962"/>
          <ac:picMkLst>
            <pc:docMk/>
            <pc:sldMk cId="2998834424" sldId="834"/>
            <ac:picMk id="6" creationId="{00000000-0000-0000-0000-000000000000}"/>
          </ac:picMkLst>
        </pc:picChg>
      </pc:sldChg>
      <pc:sldChg chg="modSp mod">
        <pc:chgData name="jane matthews" userId="dc340450f03d5840" providerId="LiveId" clId="{CD66E632-C98F-4EBA-B887-D82095681C9A}" dt="2022-03-01T09:40:14.002" v="9"/>
        <pc:sldMkLst>
          <pc:docMk/>
          <pc:sldMk cId="62163312" sldId="906"/>
        </pc:sldMkLst>
        <pc:spChg chg="ord">
          <ac:chgData name="jane matthews" userId="dc340450f03d5840" providerId="LiveId" clId="{CD66E632-C98F-4EBA-B887-D82095681C9A}" dt="2022-03-01T09:40:05.518" v="7"/>
          <ac:spMkLst>
            <pc:docMk/>
            <pc:sldMk cId="62163312" sldId="906"/>
            <ac:spMk id="11" creationId="{4349F5D6-C1A1-40A6-BDDA-6FF00EFB9C68}"/>
          </ac:spMkLst>
        </pc:spChg>
        <pc:spChg chg="ord">
          <ac:chgData name="jane matthews" userId="dc340450f03d5840" providerId="LiveId" clId="{CD66E632-C98F-4EBA-B887-D82095681C9A}" dt="2022-03-01T09:40:09.376" v="8"/>
          <ac:spMkLst>
            <pc:docMk/>
            <pc:sldMk cId="62163312" sldId="906"/>
            <ac:spMk id="12" creationId="{F3E4826A-115D-402A-A442-086300E83BD8}"/>
          </ac:spMkLst>
        </pc:spChg>
        <pc:spChg chg="ord">
          <ac:chgData name="jane matthews" userId="dc340450f03d5840" providerId="LiveId" clId="{CD66E632-C98F-4EBA-B887-D82095681C9A}" dt="2022-03-01T09:40:14.002" v="9"/>
          <ac:spMkLst>
            <pc:docMk/>
            <pc:sldMk cId="62163312" sldId="906"/>
            <ac:spMk id="14" creationId="{A20F5726-127C-43BC-A297-1E599F4FDC75}"/>
          </ac:spMkLst>
        </pc:spChg>
        <pc:grpChg chg="ord">
          <ac:chgData name="jane matthews" userId="dc340450f03d5840" providerId="LiveId" clId="{CD66E632-C98F-4EBA-B887-D82095681C9A}" dt="2022-03-01T09:39:59.737" v="6"/>
          <ac:grpSpMkLst>
            <pc:docMk/>
            <pc:sldMk cId="62163312" sldId="906"/>
            <ac:grpSpMk id="15" creationId="{8FAE9183-4D04-49EF-82E9-6A513E92CBCE}"/>
          </ac:grpSpMkLst>
        </pc:grpChg>
      </pc:sldChg>
      <pc:sldChg chg="modSp mod">
        <pc:chgData name="jane matthews" userId="dc340450f03d5840" providerId="LiveId" clId="{CD66E632-C98F-4EBA-B887-D82095681C9A}" dt="2022-03-01T09:59:14.672" v="165"/>
        <pc:sldMkLst>
          <pc:docMk/>
          <pc:sldMk cId="330060581" sldId="936"/>
        </pc:sldMkLst>
        <pc:grpChg chg="ord">
          <ac:chgData name="jane matthews" userId="dc340450f03d5840" providerId="LiveId" clId="{CD66E632-C98F-4EBA-B887-D82095681C9A}" dt="2022-03-01T09:59:14.672" v="165"/>
          <ac:grpSpMkLst>
            <pc:docMk/>
            <pc:sldMk cId="330060581" sldId="936"/>
            <ac:grpSpMk id="8" creationId="{41254A34-69DC-4FBE-9168-98AF41504ABE}"/>
          </ac:grpSpMkLst>
        </pc:grpChg>
      </pc:sldChg>
      <pc:sldChg chg="modSp mod">
        <pc:chgData name="jane matthews" userId="dc340450f03d5840" providerId="LiveId" clId="{CD66E632-C98F-4EBA-B887-D82095681C9A}" dt="2022-03-01T10:01:43.124" v="171"/>
        <pc:sldMkLst>
          <pc:docMk/>
          <pc:sldMk cId="3156794229" sldId="941"/>
        </pc:sldMkLst>
        <pc:grpChg chg="ord">
          <ac:chgData name="jane matthews" userId="dc340450f03d5840" providerId="LiveId" clId="{CD66E632-C98F-4EBA-B887-D82095681C9A}" dt="2022-03-01T10:01:39.212" v="170"/>
          <ac:grpSpMkLst>
            <pc:docMk/>
            <pc:sldMk cId="3156794229" sldId="941"/>
            <ac:grpSpMk id="12" creationId="{ED85D592-A05D-4966-BFB0-6C7CF3F01712}"/>
          </ac:grpSpMkLst>
        </pc:grpChg>
        <pc:grpChg chg="ord">
          <ac:chgData name="jane matthews" userId="dc340450f03d5840" providerId="LiveId" clId="{CD66E632-C98F-4EBA-B887-D82095681C9A}" dt="2022-03-01T10:01:43.124" v="171"/>
          <ac:grpSpMkLst>
            <pc:docMk/>
            <pc:sldMk cId="3156794229" sldId="941"/>
            <ac:grpSpMk id="16" creationId="{6378E797-303B-4B39-8BCB-2E64020150F4}"/>
          </ac:grpSpMkLst>
        </pc:grpChg>
      </pc:sldChg>
      <pc:sldChg chg="addSp delSp modSp mod">
        <pc:chgData name="jane matthews" userId="dc340450f03d5840" providerId="LiveId" clId="{CD66E632-C98F-4EBA-B887-D82095681C9A}" dt="2022-03-01T10:19:14.759" v="258" actId="478"/>
        <pc:sldMkLst>
          <pc:docMk/>
          <pc:sldMk cId="1052584688" sldId="962"/>
        </pc:sldMkLst>
        <pc:spChg chg="del">
          <ac:chgData name="jane matthews" userId="dc340450f03d5840" providerId="LiveId" clId="{CD66E632-C98F-4EBA-B887-D82095681C9A}" dt="2022-03-01T10:18:55.529" v="255" actId="478"/>
          <ac:spMkLst>
            <pc:docMk/>
            <pc:sldMk cId="1052584688" sldId="962"/>
            <ac:spMk id="4" creationId="{CC1A3D3A-A3BC-4449-9608-F8428D14E8B9}"/>
          </ac:spMkLst>
        </pc:spChg>
        <pc:spChg chg="add del mod">
          <ac:chgData name="jane matthews" userId="dc340450f03d5840" providerId="LiveId" clId="{CD66E632-C98F-4EBA-B887-D82095681C9A}" dt="2022-03-01T10:19:14.759" v="258" actId="478"/>
          <ac:spMkLst>
            <pc:docMk/>
            <pc:sldMk cId="1052584688" sldId="962"/>
            <ac:spMk id="6" creationId="{E54B383A-AA56-4CDB-A267-496F2F3A08A1}"/>
          </ac:spMkLst>
        </pc:spChg>
      </pc:sldChg>
      <pc:sldChg chg="modSp mod">
        <pc:chgData name="jane matthews" userId="dc340450f03d5840" providerId="LiveId" clId="{CD66E632-C98F-4EBA-B887-D82095681C9A}" dt="2022-03-01T09:37:28.577" v="3"/>
        <pc:sldMkLst>
          <pc:docMk/>
          <pc:sldMk cId="0" sldId="963"/>
        </pc:sldMkLst>
        <pc:spChg chg="ord">
          <ac:chgData name="jane matthews" userId="dc340450f03d5840" providerId="LiveId" clId="{CD66E632-C98F-4EBA-B887-D82095681C9A}" dt="2022-03-01T09:36:54.072" v="1"/>
          <ac:spMkLst>
            <pc:docMk/>
            <pc:sldMk cId="0" sldId="963"/>
            <ac:spMk id="3" creationId="{DAAB68AA-56B4-4638-87DC-D1F359981CC1}"/>
          </ac:spMkLst>
        </pc:spChg>
        <pc:spChg chg="mod">
          <ac:chgData name="jane matthews" userId="dc340450f03d5840" providerId="LiveId" clId="{CD66E632-C98F-4EBA-B887-D82095681C9A}" dt="2022-03-01T09:36:48.758" v="0"/>
          <ac:spMkLst>
            <pc:docMk/>
            <pc:sldMk cId="0" sldId="963"/>
            <ac:spMk id="5122" creationId="{00000000-0000-0000-0000-000000000000}"/>
          </ac:spMkLst>
        </pc:spChg>
        <pc:picChg chg="ord">
          <ac:chgData name="jane matthews" userId="dc340450f03d5840" providerId="LiveId" clId="{CD66E632-C98F-4EBA-B887-D82095681C9A}" dt="2022-03-01T09:37:28.577" v="3"/>
          <ac:picMkLst>
            <pc:docMk/>
            <pc:sldMk cId="0" sldId="963"/>
            <ac:picMk id="5" creationId="{8E0D1331-B45F-4640-A8ED-74720F02D8C6}"/>
          </ac:picMkLst>
        </pc:picChg>
      </pc:sldChg>
      <pc:sldChg chg="modSp mod">
        <pc:chgData name="jane matthews" userId="dc340450f03d5840" providerId="LiveId" clId="{CD66E632-C98F-4EBA-B887-D82095681C9A}" dt="2022-03-01T10:12:13.133" v="252" actId="962"/>
        <pc:sldMkLst>
          <pc:docMk/>
          <pc:sldMk cId="4006579772" sldId="970"/>
        </pc:sldMkLst>
        <pc:spChg chg="ord">
          <ac:chgData name="jane matthews" userId="dc340450f03d5840" providerId="LiveId" clId="{CD66E632-C98F-4EBA-B887-D82095681C9A}" dt="2022-03-01T10:12:01.676" v="250"/>
          <ac:spMkLst>
            <pc:docMk/>
            <pc:sldMk cId="4006579772" sldId="970"/>
            <ac:spMk id="3" creationId="{CA6E2843-29C9-4F5A-A1D2-7DB5B30A2CAB}"/>
          </ac:spMkLst>
        </pc:spChg>
        <pc:picChg chg="mod">
          <ac:chgData name="jane matthews" userId="dc340450f03d5840" providerId="LiveId" clId="{CD66E632-C98F-4EBA-B887-D82095681C9A}" dt="2022-03-01T10:12:13.133" v="252" actId="962"/>
          <ac:picMkLst>
            <pc:docMk/>
            <pc:sldMk cId="4006579772" sldId="970"/>
            <ac:picMk id="10" creationId="{66EC0D6E-917B-4C27-9722-7D4537074A2A}"/>
          </ac:picMkLst>
        </pc:picChg>
      </pc:sldChg>
      <pc:sldChg chg="modSp mod">
        <pc:chgData name="jane matthews" userId="dc340450f03d5840" providerId="LiveId" clId="{CD66E632-C98F-4EBA-B887-D82095681C9A}" dt="2022-03-01T10:03:25.051" v="181"/>
        <pc:sldMkLst>
          <pc:docMk/>
          <pc:sldMk cId="2057994044" sldId="975"/>
        </pc:sldMkLst>
        <pc:spChg chg="ord">
          <ac:chgData name="jane matthews" userId="dc340450f03d5840" providerId="LiveId" clId="{CD66E632-C98F-4EBA-B887-D82095681C9A}" dt="2022-03-01T10:03:25.051" v="181"/>
          <ac:spMkLst>
            <pc:docMk/>
            <pc:sldMk cId="2057994044" sldId="975"/>
            <ac:spMk id="10" creationId="{B47ED027-2618-4470-BCAD-608BF7E65B86}"/>
          </ac:spMkLst>
        </pc:spChg>
      </pc:sldChg>
      <pc:sldChg chg="modSp mod">
        <pc:chgData name="jane matthews" userId="dc340450f03d5840" providerId="LiveId" clId="{CD66E632-C98F-4EBA-B887-D82095681C9A}" dt="2022-03-01T10:18:34.812" v="254" actId="962"/>
        <pc:sldMkLst>
          <pc:docMk/>
          <pc:sldMk cId="435963503" sldId="978"/>
        </pc:sldMkLst>
        <pc:picChg chg="mod">
          <ac:chgData name="jane matthews" userId="dc340450f03d5840" providerId="LiveId" clId="{CD66E632-C98F-4EBA-B887-D82095681C9A}" dt="2022-03-01T10:18:34.812" v="254" actId="962"/>
          <ac:picMkLst>
            <pc:docMk/>
            <pc:sldMk cId="435963503" sldId="978"/>
            <ac:picMk id="7" creationId="{FBF107A7-5F7C-40B7-AC06-1D58223C9EBB}"/>
          </ac:picMkLst>
        </pc:picChg>
      </pc:sldChg>
      <pc:sldChg chg="modSp mod">
        <pc:chgData name="jane matthews" userId="dc340450f03d5840" providerId="LiveId" clId="{CD66E632-C98F-4EBA-B887-D82095681C9A}" dt="2022-03-01T10:08:16.040" v="246" actId="20577"/>
        <pc:sldMkLst>
          <pc:docMk/>
          <pc:sldMk cId="1074608671" sldId="1008"/>
        </pc:sldMkLst>
        <pc:spChg chg="mod ord">
          <ac:chgData name="jane matthews" userId="dc340450f03d5840" providerId="LiveId" clId="{CD66E632-C98F-4EBA-B887-D82095681C9A}" dt="2022-03-01T10:08:16.040" v="246" actId="20577"/>
          <ac:spMkLst>
            <pc:docMk/>
            <pc:sldMk cId="1074608671" sldId="1008"/>
            <ac:spMk id="10" creationId="{2F6F7B5C-C34B-4432-9B25-89ADED0FACB1}"/>
          </ac:spMkLst>
        </pc:spChg>
      </pc:sldChg>
      <pc:sldChg chg="modSp mod">
        <pc:chgData name="jane matthews" userId="dc340450f03d5840" providerId="LiveId" clId="{CD66E632-C98F-4EBA-B887-D82095681C9A}" dt="2022-03-01T10:11:40.870" v="249"/>
        <pc:sldMkLst>
          <pc:docMk/>
          <pc:sldMk cId="1145910289" sldId="1012"/>
        </pc:sldMkLst>
        <pc:spChg chg="ord">
          <ac:chgData name="jane matthews" userId="dc340450f03d5840" providerId="LiveId" clId="{CD66E632-C98F-4EBA-B887-D82095681C9A}" dt="2022-03-01T10:11:40.870" v="249"/>
          <ac:spMkLst>
            <pc:docMk/>
            <pc:sldMk cId="1145910289" sldId="1012"/>
            <ac:spMk id="3" creationId="{CA6E2843-29C9-4F5A-A1D2-7DB5B30A2CAB}"/>
          </ac:spMkLst>
        </pc:spChg>
      </pc:sldChg>
      <pc:sldChg chg="modSp mod">
        <pc:chgData name="jane matthews" userId="dc340450f03d5840" providerId="LiveId" clId="{CD66E632-C98F-4EBA-B887-D82095681C9A}" dt="2022-03-01T09:49:39.455" v="20" actId="20577"/>
        <pc:sldMkLst>
          <pc:docMk/>
          <pc:sldMk cId="822665068" sldId="1017"/>
        </pc:sldMkLst>
        <pc:spChg chg="mod">
          <ac:chgData name="jane matthews" userId="dc340450f03d5840" providerId="LiveId" clId="{CD66E632-C98F-4EBA-B887-D82095681C9A}" dt="2022-03-01T09:49:39.455" v="20" actId="20577"/>
          <ac:spMkLst>
            <pc:docMk/>
            <pc:sldMk cId="822665068" sldId="1017"/>
            <ac:spMk id="2" creationId="{00000000-0000-0000-0000-000000000000}"/>
          </ac:spMkLst>
        </pc:spChg>
      </pc:sldChg>
      <pc:sldChg chg="modSp mod">
        <pc:chgData name="jane matthews" userId="dc340450f03d5840" providerId="LiveId" clId="{CD66E632-C98F-4EBA-B887-D82095681C9A}" dt="2022-03-01T09:53:11.327" v="157" actId="962"/>
        <pc:sldMkLst>
          <pc:docMk/>
          <pc:sldMk cId="3965851119" sldId="1019"/>
        </pc:sldMkLst>
        <pc:spChg chg="ord">
          <ac:chgData name="jane matthews" userId="dc340450f03d5840" providerId="LiveId" clId="{CD66E632-C98F-4EBA-B887-D82095681C9A}" dt="2022-03-01T09:51:42.808" v="29"/>
          <ac:spMkLst>
            <pc:docMk/>
            <pc:sldMk cId="3965851119" sldId="1019"/>
            <ac:spMk id="5" creationId="{AB4C5B80-FA92-491D-ADD7-3842E31E0023}"/>
          </ac:spMkLst>
        </pc:spChg>
        <pc:picChg chg="mod">
          <ac:chgData name="jane matthews" userId="dc340450f03d5840" providerId="LiveId" clId="{CD66E632-C98F-4EBA-B887-D82095681C9A}" dt="2022-03-01T09:53:11.327" v="157" actId="962"/>
          <ac:picMkLst>
            <pc:docMk/>
            <pc:sldMk cId="3965851119" sldId="1019"/>
            <ac:picMk id="9" creationId="{92B44919-ACDC-40C3-B908-4B53FFD05C4F}"/>
          </ac:picMkLst>
        </pc:picChg>
      </pc:sldChg>
      <pc:sldChg chg="modSp mod">
        <pc:chgData name="jane matthews" userId="dc340450f03d5840" providerId="LiveId" clId="{CD66E632-C98F-4EBA-B887-D82095681C9A}" dt="2022-03-01T10:00:38.461" v="166"/>
        <pc:sldMkLst>
          <pc:docMk/>
          <pc:sldMk cId="1267815391" sldId="1021"/>
        </pc:sldMkLst>
        <pc:spChg chg="ord">
          <ac:chgData name="jane matthews" userId="dc340450f03d5840" providerId="LiveId" clId="{CD66E632-C98F-4EBA-B887-D82095681C9A}" dt="2022-03-01T10:00:38.461" v="166"/>
          <ac:spMkLst>
            <pc:docMk/>
            <pc:sldMk cId="1267815391" sldId="1021"/>
            <ac:spMk id="9" creationId="{F4D53CC3-57FC-416F-8DF9-0EB1457FE4C2}"/>
          </ac:spMkLst>
        </pc:spChg>
      </pc:sldChg>
      <pc:sldChg chg="modSp mod">
        <pc:chgData name="jane matthews" userId="dc340450f03d5840" providerId="LiveId" clId="{CD66E632-C98F-4EBA-B887-D82095681C9A}" dt="2022-03-01T10:00:50.522" v="167"/>
        <pc:sldMkLst>
          <pc:docMk/>
          <pc:sldMk cId="2441559399" sldId="1022"/>
        </pc:sldMkLst>
        <pc:spChg chg="ord">
          <ac:chgData name="jane matthews" userId="dc340450f03d5840" providerId="LiveId" clId="{CD66E632-C98F-4EBA-B887-D82095681C9A}" dt="2022-03-01T10:00:50.522" v="167"/>
          <ac:spMkLst>
            <pc:docMk/>
            <pc:sldMk cId="2441559399" sldId="1022"/>
            <ac:spMk id="7" creationId="{7959A068-4342-4DDA-9ED0-BC79BF2F4E7E}"/>
          </ac:spMkLst>
        </pc:spChg>
      </pc:sldChg>
      <pc:sldChg chg="modSp">
        <pc:chgData name="jane matthews" userId="dc340450f03d5840" providerId="LiveId" clId="{CD66E632-C98F-4EBA-B887-D82095681C9A}" dt="2022-03-01T10:01:10.624" v="169"/>
        <pc:sldMkLst>
          <pc:docMk/>
          <pc:sldMk cId="1609332148" sldId="1024"/>
        </pc:sldMkLst>
        <pc:picChg chg="mod">
          <ac:chgData name="jane matthews" userId="dc340450f03d5840" providerId="LiveId" clId="{CD66E632-C98F-4EBA-B887-D82095681C9A}" dt="2022-03-01T10:01:10.624" v="169"/>
          <ac:picMkLst>
            <pc:docMk/>
            <pc:sldMk cId="1609332148" sldId="1024"/>
            <ac:picMk id="8" creationId="{C8D5079E-C957-4246-99DA-69E317B07FC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GB" sz="1600" b="0" dirty="0">
                <a:latin typeface="Arial" panose="020B0604020202020204" pitchFamily="34" charset="0"/>
                <a:cs typeface="Arial" panose="020B0604020202020204" pitchFamily="34" charset="0"/>
              </a:rPr>
              <a:t>Total incompletes across the 'main' section of the questionnaire </a:t>
            </a:r>
            <a:br>
              <a:rPr lang="en-GB" sz="1600" b="0"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(after the introduction stage)</a:t>
            </a:r>
          </a:p>
        </c:rich>
      </c:tx>
      <c:layout>
        <c:manualLayout>
          <c:xMode val="edge"/>
          <c:yMode val="edge"/>
          <c:x val="9.0498900290073209E-2"/>
          <c:y val="5.623184263939469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214954401616025"/>
          <c:y val="0.21914639901865976"/>
          <c:w val="0.43267478416048449"/>
          <c:h val="0.63200988585579976"/>
        </c:manualLayout>
      </c:layout>
      <c:pieChart>
        <c:varyColors val="1"/>
        <c:ser>
          <c:idx val="0"/>
          <c:order val="0"/>
          <c:tx>
            <c:strRef>
              <c:f>Sheet1!$A$2</c:f>
              <c:strCache>
                <c:ptCount val="1"/>
                <c:pt idx="0">
                  <c:v>Percemnt</c:v>
                </c:pt>
              </c:strCache>
            </c:strRef>
          </c:tx>
          <c:dPt>
            <c:idx val="0"/>
            <c:bubble3D val="0"/>
            <c:spPr>
              <a:solidFill>
                <a:schemeClr val="bg2"/>
              </a:solidFill>
              <a:ln w="6350" cap="flat" cmpd="sng" algn="ctr">
                <a:solidFill>
                  <a:schemeClr val="lt1"/>
                </a:solidFill>
                <a:prstDash val="solid"/>
                <a:round/>
              </a:ln>
              <a:effectLst/>
            </c:spPr>
            <c:extLst>
              <c:ext xmlns:c16="http://schemas.microsoft.com/office/drawing/2014/chart" uri="{C3380CC4-5D6E-409C-BE32-E72D297353CC}">
                <c16:uniqueId val="{00000000-40C0-437C-AA2D-560E067A9CC0}"/>
              </c:ext>
            </c:extLst>
          </c:dPt>
          <c:dPt>
            <c:idx val="1"/>
            <c:bubble3D val="0"/>
            <c:spPr>
              <a:solidFill>
                <a:srgbClr val="009999">
                  <a:alpha val="78039"/>
                </a:srgbClr>
              </a:solidFill>
              <a:ln w="6350" cap="flat" cmpd="sng" algn="ctr">
                <a:solidFill>
                  <a:schemeClr val="lt1"/>
                </a:solidFill>
                <a:prstDash val="solid"/>
                <a:round/>
              </a:ln>
              <a:effectLst/>
            </c:spPr>
            <c:extLst>
              <c:ext xmlns:c16="http://schemas.microsoft.com/office/drawing/2014/chart" uri="{C3380CC4-5D6E-409C-BE32-E72D297353CC}">
                <c16:uniqueId val="{00000001-40C0-437C-AA2D-560E067A9CC0}"/>
              </c:ext>
            </c:extLst>
          </c:dPt>
          <c:dPt>
            <c:idx val="2"/>
            <c:bubble3D val="0"/>
            <c:spPr>
              <a:solidFill>
                <a:srgbClr val="009999">
                  <a:alpha val="50196"/>
                </a:srgbClr>
              </a:solidFill>
              <a:ln w="6350" cap="flat" cmpd="sng" algn="ctr">
                <a:solidFill>
                  <a:schemeClr val="lt1"/>
                </a:solidFill>
                <a:prstDash val="solid"/>
                <a:round/>
              </a:ln>
              <a:effectLst/>
            </c:spPr>
            <c:extLst>
              <c:ext xmlns:c16="http://schemas.microsoft.com/office/drawing/2014/chart" uri="{C3380CC4-5D6E-409C-BE32-E72D297353CC}">
                <c16:uniqueId val="{00000002-40C0-437C-AA2D-560E067A9CC0}"/>
              </c:ext>
            </c:extLst>
          </c:dPt>
          <c:dPt>
            <c:idx val="3"/>
            <c:bubble3D val="0"/>
            <c:spPr>
              <a:solidFill>
                <a:schemeClr val="accent5">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1-FBC0-487A-B3F8-A4223DDF8158}"/>
              </c:ext>
            </c:extLst>
          </c:dPt>
          <c:dPt>
            <c:idx val="4"/>
            <c:bubble3D val="0"/>
            <c:spPr>
              <a:solidFill>
                <a:srgbClr val="009999">
                  <a:alpha val="20000"/>
                </a:srgbClr>
              </a:solidFill>
              <a:ln w="6350" cap="flat" cmpd="sng" algn="ctr">
                <a:solidFill>
                  <a:schemeClr val="lt1"/>
                </a:solidFill>
                <a:prstDash val="solid"/>
                <a:round/>
              </a:ln>
              <a:effectLst/>
            </c:spPr>
            <c:extLst>
              <c:ext xmlns:c16="http://schemas.microsoft.com/office/drawing/2014/chart" uri="{C3380CC4-5D6E-409C-BE32-E72D297353CC}">
                <c16:uniqueId val="{00000002-FBC0-487A-B3F8-A4223DDF8158}"/>
              </c:ext>
            </c:extLst>
          </c:dPt>
          <c:dPt>
            <c:idx val="5"/>
            <c:bubble3D val="0"/>
            <c:spPr>
              <a:solidFill>
                <a:srgbClr val="009999">
                  <a:alpha val="5098"/>
                </a:srgbClr>
              </a:solidFill>
              <a:ln w="6350" cap="flat" cmpd="sng" algn="ctr">
                <a:solidFill>
                  <a:schemeClr val="lt1"/>
                </a:solidFill>
                <a:prstDash val="solid"/>
                <a:round/>
              </a:ln>
              <a:effectLst/>
            </c:spPr>
            <c:extLst>
              <c:ext xmlns:c16="http://schemas.microsoft.com/office/drawing/2014/chart" uri="{C3380CC4-5D6E-409C-BE32-E72D297353CC}">
                <c16:uniqueId val="{00000003-40C0-437C-AA2D-560E067A9CC0}"/>
              </c:ext>
            </c:extLst>
          </c:dPt>
          <c:dLbls>
            <c:dLbl>
              <c:idx val="4"/>
              <c:layout>
                <c:manualLayout>
                  <c:x val="5.7022470787727965E-2"/>
                  <c:y val="0.10785303644906175"/>
                </c:manualLayout>
              </c:layout>
              <c:tx>
                <c:rich>
                  <a:bodyPr/>
                  <a:lstStyle/>
                  <a:p>
                    <a:r>
                      <a:rPr lang="en-US"/>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FBC0-487A-B3F8-A4223DDF815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Sheet1!$B$1:$G$1</c:f>
              <c:strCache>
                <c:ptCount val="6"/>
                <c:pt idx="0">
                  <c:v>Subject Matter</c:v>
                </c:pt>
                <c:pt idx="1">
                  <c:v>Media Downloads</c:v>
                </c:pt>
                <c:pt idx="2">
                  <c:v>Survey Length</c:v>
                </c:pt>
                <c:pt idx="3">
                  <c:v>Large Grids</c:v>
                </c:pt>
                <c:pt idx="4">
                  <c:v>Open Questions</c:v>
                </c:pt>
                <c:pt idx="5">
                  <c:v>Other</c:v>
                </c:pt>
              </c:strCache>
            </c:strRef>
          </c:cat>
          <c:val>
            <c:numRef>
              <c:f>Sheet1!$B$2:$G$2</c:f>
              <c:numCache>
                <c:formatCode>0%</c:formatCode>
                <c:ptCount val="6"/>
                <c:pt idx="0">
                  <c:v>0.35000000000000009</c:v>
                </c:pt>
                <c:pt idx="1">
                  <c:v>0.2</c:v>
                </c:pt>
                <c:pt idx="2">
                  <c:v>0.2</c:v>
                </c:pt>
                <c:pt idx="3">
                  <c:v>0.15000000000000005</c:v>
                </c:pt>
                <c:pt idx="4">
                  <c:v>5.000000000000001E-2</c:v>
                </c:pt>
                <c:pt idx="5">
                  <c:v>5.000000000000001E-2</c:v>
                </c:pt>
              </c:numCache>
            </c:numRef>
          </c:val>
          <c:extLst>
            <c:ext xmlns:c16="http://schemas.microsoft.com/office/drawing/2014/chart" uri="{C3380CC4-5D6E-409C-BE32-E72D297353CC}">
              <c16:uniqueId val="{00000003-FBC0-487A-B3F8-A4223DDF815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247603034684089"/>
          <c:y val="0.3262583988012997"/>
          <c:w val="0.29252724956229986"/>
          <c:h val="0.397337742253278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GB" sz="1600" b="0" dirty="0">
                <a:latin typeface="Arial" panose="020B0604020202020204" pitchFamily="34" charset="0"/>
                <a:cs typeface="Arial" panose="020B0604020202020204" pitchFamily="34" charset="0"/>
              </a:rPr>
              <a:t>Total incompletes across the 'main' section of the questionnaire </a:t>
            </a:r>
            <a:br>
              <a:rPr lang="en-GB" sz="1600" b="0"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(after the introduction stage)</a:t>
            </a:r>
          </a:p>
        </c:rich>
      </c:tx>
      <c:layout>
        <c:manualLayout>
          <c:xMode val="edge"/>
          <c:yMode val="edge"/>
          <c:x val="9.0498900290073209E-2"/>
          <c:y val="5.623184263939469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214954401616025"/>
          <c:y val="0.21914639901865976"/>
          <c:w val="0.43267478416048449"/>
          <c:h val="0.63200988585579976"/>
        </c:manualLayout>
      </c:layout>
      <c:pieChart>
        <c:varyColors val="1"/>
        <c:ser>
          <c:idx val="0"/>
          <c:order val="0"/>
          <c:tx>
            <c:strRef>
              <c:f>Sheet1!$A$2</c:f>
              <c:strCache>
                <c:ptCount val="1"/>
                <c:pt idx="0">
                  <c:v>Percemnt</c:v>
                </c:pt>
              </c:strCache>
            </c:strRef>
          </c:tx>
          <c:dPt>
            <c:idx val="0"/>
            <c:bubble3D val="0"/>
            <c:spPr>
              <a:solidFill>
                <a:schemeClr val="accent2"/>
              </a:solidFill>
              <a:ln w="6350" cap="flat" cmpd="sng" algn="ctr">
                <a:solidFill>
                  <a:schemeClr val="accent2"/>
                </a:solidFill>
                <a:prstDash val="solid"/>
                <a:round/>
              </a:ln>
              <a:effectLst/>
            </c:spPr>
            <c:extLst>
              <c:ext xmlns:c16="http://schemas.microsoft.com/office/drawing/2014/chart" uri="{C3380CC4-5D6E-409C-BE32-E72D297353CC}">
                <c16:uniqueId val="{00000001-AC0F-476C-839A-2C4A86603D39}"/>
              </c:ext>
            </c:extLst>
          </c:dPt>
          <c:dPt>
            <c:idx val="1"/>
            <c:bubble3D val="0"/>
            <c:spPr>
              <a:solidFill>
                <a:srgbClr val="009999">
                  <a:alpha val="78039"/>
                </a:srgbClr>
              </a:solidFill>
              <a:ln w="6350" cap="flat" cmpd="sng" algn="ctr">
                <a:solidFill>
                  <a:schemeClr val="lt1"/>
                </a:solidFill>
                <a:prstDash val="solid"/>
                <a:round/>
              </a:ln>
              <a:effectLst/>
            </c:spPr>
            <c:extLst>
              <c:ext xmlns:c16="http://schemas.microsoft.com/office/drawing/2014/chart" uri="{C3380CC4-5D6E-409C-BE32-E72D297353CC}">
                <c16:uniqueId val="{00000003-AC0F-476C-839A-2C4A86603D39}"/>
              </c:ext>
            </c:extLst>
          </c:dPt>
          <c:dPt>
            <c:idx val="2"/>
            <c:bubble3D val="0"/>
            <c:spPr>
              <a:solidFill>
                <a:srgbClr val="009999">
                  <a:alpha val="50196"/>
                </a:srgbClr>
              </a:solidFill>
              <a:ln w="6350" cap="flat" cmpd="sng" algn="ctr">
                <a:solidFill>
                  <a:schemeClr val="lt1"/>
                </a:solidFill>
                <a:prstDash val="solid"/>
                <a:round/>
              </a:ln>
              <a:effectLst/>
            </c:spPr>
            <c:extLst>
              <c:ext xmlns:c16="http://schemas.microsoft.com/office/drawing/2014/chart" uri="{C3380CC4-5D6E-409C-BE32-E72D297353CC}">
                <c16:uniqueId val="{00000005-AC0F-476C-839A-2C4A86603D39}"/>
              </c:ext>
            </c:extLst>
          </c:dPt>
          <c:dPt>
            <c:idx val="3"/>
            <c:bubble3D val="0"/>
            <c:spPr>
              <a:solidFill>
                <a:schemeClr val="accent5">
                  <a:tint val="90000"/>
                </a:schemeClr>
              </a:solidFill>
              <a:ln w="6350" cap="flat" cmpd="sng" algn="ctr">
                <a:solidFill>
                  <a:schemeClr val="lt1"/>
                </a:solidFill>
                <a:prstDash val="solid"/>
                <a:round/>
              </a:ln>
              <a:effectLst/>
            </c:spPr>
            <c:extLst>
              <c:ext xmlns:c16="http://schemas.microsoft.com/office/drawing/2014/chart" uri="{C3380CC4-5D6E-409C-BE32-E72D297353CC}">
                <c16:uniqueId val="{00000007-AC0F-476C-839A-2C4A86603D39}"/>
              </c:ext>
            </c:extLst>
          </c:dPt>
          <c:dPt>
            <c:idx val="4"/>
            <c:bubble3D val="0"/>
            <c:spPr>
              <a:solidFill>
                <a:srgbClr val="009999">
                  <a:alpha val="20000"/>
                </a:srgbClr>
              </a:solidFill>
              <a:ln w="6350" cap="flat" cmpd="sng" algn="ctr">
                <a:solidFill>
                  <a:schemeClr val="lt1"/>
                </a:solidFill>
                <a:prstDash val="solid"/>
                <a:round/>
              </a:ln>
              <a:effectLst/>
            </c:spPr>
            <c:extLst>
              <c:ext xmlns:c16="http://schemas.microsoft.com/office/drawing/2014/chart" uri="{C3380CC4-5D6E-409C-BE32-E72D297353CC}">
                <c16:uniqueId val="{00000009-AC0F-476C-839A-2C4A86603D39}"/>
              </c:ext>
            </c:extLst>
          </c:dPt>
          <c:dPt>
            <c:idx val="5"/>
            <c:bubble3D val="0"/>
            <c:spPr>
              <a:solidFill>
                <a:srgbClr val="009999">
                  <a:alpha val="5098"/>
                </a:srgbClr>
              </a:solidFill>
              <a:ln w="6350" cap="flat" cmpd="sng" algn="ctr">
                <a:solidFill>
                  <a:schemeClr val="lt1"/>
                </a:solidFill>
                <a:prstDash val="solid"/>
                <a:round/>
              </a:ln>
              <a:effectLst/>
            </c:spPr>
            <c:extLst>
              <c:ext xmlns:c16="http://schemas.microsoft.com/office/drawing/2014/chart" uri="{C3380CC4-5D6E-409C-BE32-E72D297353CC}">
                <c16:uniqueId val="{0000000B-AC0F-476C-839A-2C4A86603D39}"/>
              </c:ext>
            </c:extLst>
          </c:dPt>
          <c:dLbls>
            <c:dLbl>
              <c:idx val="4"/>
              <c:layout>
                <c:manualLayout>
                  <c:x val="5.7022470787727965E-2"/>
                  <c:y val="0.10785303644906175"/>
                </c:manualLayout>
              </c:layout>
              <c:tx>
                <c:rich>
                  <a:bodyPr/>
                  <a:lstStyle/>
                  <a:p>
                    <a:r>
                      <a:rPr lang="en-US"/>
                      <a:t>5%</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AC0F-476C-839A-2C4A86603D3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Sheet1!$B$1:$G$1</c:f>
              <c:strCache>
                <c:ptCount val="6"/>
                <c:pt idx="0">
                  <c:v>Subject Matter</c:v>
                </c:pt>
                <c:pt idx="1">
                  <c:v>Media Downloads</c:v>
                </c:pt>
                <c:pt idx="2">
                  <c:v>Survey Length</c:v>
                </c:pt>
                <c:pt idx="3">
                  <c:v>Large Grids</c:v>
                </c:pt>
                <c:pt idx="4">
                  <c:v>Open Questions</c:v>
                </c:pt>
                <c:pt idx="5">
                  <c:v>Other</c:v>
                </c:pt>
              </c:strCache>
            </c:strRef>
          </c:cat>
          <c:val>
            <c:numRef>
              <c:f>Sheet1!$B$2:$G$2</c:f>
              <c:numCache>
                <c:formatCode>0%</c:formatCode>
                <c:ptCount val="6"/>
                <c:pt idx="0">
                  <c:v>0.35000000000000009</c:v>
                </c:pt>
                <c:pt idx="1">
                  <c:v>0.2</c:v>
                </c:pt>
                <c:pt idx="2">
                  <c:v>0.2</c:v>
                </c:pt>
                <c:pt idx="3">
                  <c:v>0.15000000000000005</c:v>
                </c:pt>
                <c:pt idx="4">
                  <c:v>5.000000000000001E-2</c:v>
                </c:pt>
                <c:pt idx="5">
                  <c:v>5.000000000000001E-2</c:v>
                </c:pt>
              </c:numCache>
            </c:numRef>
          </c:val>
          <c:extLst>
            <c:ext xmlns:c16="http://schemas.microsoft.com/office/drawing/2014/chart" uri="{C3380CC4-5D6E-409C-BE32-E72D297353CC}">
              <c16:uniqueId val="{0000000C-AC0F-476C-839A-2C4A86603D3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247603034684089"/>
          <c:y val="0.3262583988012997"/>
          <c:w val="0.29252724956229986"/>
          <c:h val="0.3973377422532787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CD878-2933-492C-838D-53DDB122C60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835E96FE-477D-4C2A-B4DB-659EFE3401A9}">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Understand</a:t>
          </a:r>
        </a:p>
      </dgm:t>
    </dgm:pt>
    <dgm:pt modelId="{FED40232-7E54-486E-BD0D-A06BA7EC5860}" type="parTrans" cxnId="{D2E73A2B-7F1E-4D62-B2EC-56FEDB378382}">
      <dgm:prSet/>
      <dgm:spPr/>
      <dgm:t>
        <a:bodyPr/>
        <a:lstStyle/>
        <a:p>
          <a:endParaRPr lang="en-GB"/>
        </a:p>
      </dgm:t>
    </dgm:pt>
    <dgm:pt modelId="{9E08E6C3-DECA-47E1-859A-7F4B12D64225}" type="sibTrans" cxnId="{D2E73A2B-7F1E-4D62-B2EC-56FEDB378382}">
      <dgm:prSet/>
      <dgm:spPr/>
      <dgm:t>
        <a:bodyPr/>
        <a:lstStyle/>
        <a:p>
          <a:endParaRPr lang="en-GB"/>
        </a:p>
      </dgm:t>
    </dgm:pt>
    <dgm:pt modelId="{F85BCF0A-27AB-4191-8864-1C5B9400249C}">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Find</a:t>
          </a:r>
        </a:p>
      </dgm:t>
    </dgm:pt>
    <dgm:pt modelId="{713C9210-D199-458E-A6F5-DD9369E378E3}" type="parTrans" cxnId="{3A837C32-1DC8-499F-9396-E0367A0E5CBC}">
      <dgm:prSet/>
      <dgm:spPr/>
      <dgm:t>
        <a:bodyPr/>
        <a:lstStyle/>
        <a:p>
          <a:endParaRPr lang="en-GB"/>
        </a:p>
      </dgm:t>
    </dgm:pt>
    <dgm:pt modelId="{72A1B639-A36A-45BB-84B5-3B06385FB8B2}" type="sibTrans" cxnId="{3A837C32-1DC8-499F-9396-E0367A0E5CBC}">
      <dgm:prSet/>
      <dgm:spPr/>
      <dgm:t>
        <a:bodyPr/>
        <a:lstStyle/>
        <a:p>
          <a:endParaRPr lang="en-GB"/>
        </a:p>
      </dgm:t>
    </dgm:pt>
    <dgm:pt modelId="{36FE34E1-BA01-4FE8-AD33-E6AF97031CEB}">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Decide</a:t>
          </a:r>
        </a:p>
      </dgm:t>
      <dgm:extLst>
        <a:ext uri="{E40237B7-FDA0-4F09-8148-C483321AD2D9}">
          <dgm14:cNvPr xmlns:dgm14="http://schemas.microsoft.com/office/drawing/2010/diagram" id="0" name="" descr="The four steps are Understand, Find, Judge and Place"/>
        </a:ext>
      </dgm:extLst>
    </dgm:pt>
    <dgm:pt modelId="{5345EB66-45C6-4731-A443-50A9B5AD8845}" type="parTrans" cxnId="{C8E39313-7164-424D-A411-B471C2A53BCA}">
      <dgm:prSet/>
      <dgm:spPr/>
      <dgm:t>
        <a:bodyPr/>
        <a:lstStyle/>
        <a:p>
          <a:endParaRPr lang="en-GB"/>
        </a:p>
      </dgm:t>
    </dgm:pt>
    <dgm:pt modelId="{060CF591-5DF4-4B54-86F7-D96A87874E7F}" type="sibTrans" cxnId="{C8E39313-7164-424D-A411-B471C2A53BCA}">
      <dgm:prSet/>
      <dgm:spPr/>
      <dgm:t>
        <a:bodyPr/>
        <a:lstStyle/>
        <a:p>
          <a:endParaRPr lang="en-GB"/>
        </a:p>
      </dgm:t>
    </dgm:pt>
    <dgm:pt modelId="{35F3067E-F725-4425-8943-56463B87CD8E}">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Place</a:t>
          </a:r>
        </a:p>
      </dgm:t>
    </dgm:pt>
    <dgm:pt modelId="{F46901B3-D2ED-461D-AD0B-0A1068F0ACE3}" type="parTrans" cxnId="{F14799A2-B2F5-42C5-8E2D-D370C655251A}">
      <dgm:prSet/>
      <dgm:spPr/>
      <dgm:t>
        <a:bodyPr/>
        <a:lstStyle/>
        <a:p>
          <a:endParaRPr lang="en-GB"/>
        </a:p>
      </dgm:t>
    </dgm:pt>
    <dgm:pt modelId="{AB3EC030-4EAD-4650-AEB4-A4C48CFC5A83}" type="sibTrans" cxnId="{F14799A2-B2F5-42C5-8E2D-D370C655251A}">
      <dgm:prSet/>
      <dgm:spPr/>
      <dgm:t>
        <a:bodyPr/>
        <a:lstStyle/>
        <a:p>
          <a:endParaRPr lang="en-GB"/>
        </a:p>
      </dgm:t>
    </dgm:pt>
    <dgm:pt modelId="{4CD6DD1F-86CE-4C93-81DE-01E8C3EDF0AE}" type="pres">
      <dgm:prSet presAssocID="{193CD878-2933-492C-838D-53DDB122C60E}" presName="rootnode" presStyleCnt="0">
        <dgm:presLayoutVars>
          <dgm:chMax/>
          <dgm:chPref/>
          <dgm:dir/>
          <dgm:animLvl val="lvl"/>
        </dgm:presLayoutVars>
      </dgm:prSet>
      <dgm:spPr/>
    </dgm:pt>
    <dgm:pt modelId="{0CC5E194-31E2-4996-8040-93C8E2A3E277}" type="pres">
      <dgm:prSet presAssocID="{835E96FE-477D-4C2A-B4DB-659EFE3401A9}" presName="composite" presStyleCnt="0"/>
      <dgm:spPr/>
    </dgm:pt>
    <dgm:pt modelId="{728FDA51-097A-420D-BEF0-74AA65EFBF43}" type="pres">
      <dgm:prSet presAssocID="{835E96FE-477D-4C2A-B4DB-659EFE3401A9}" presName="bentUpArrow1" presStyleLbl="alignImgPlace1" presStyleIdx="0" presStyleCnt="3"/>
      <dgm:spPr>
        <a:solidFill>
          <a:schemeClr val="bg1">
            <a:lumMod val="85000"/>
          </a:schemeClr>
        </a:solidFill>
      </dgm:spPr>
    </dgm:pt>
    <dgm:pt modelId="{60991684-E308-4668-B52F-130AEFA7AE14}" type="pres">
      <dgm:prSet presAssocID="{835E96FE-477D-4C2A-B4DB-659EFE3401A9}" presName="ParentText" presStyleLbl="node1" presStyleIdx="0" presStyleCnt="4">
        <dgm:presLayoutVars>
          <dgm:chMax val="1"/>
          <dgm:chPref val="1"/>
          <dgm:bulletEnabled val="1"/>
        </dgm:presLayoutVars>
      </dgm:prSet>
      <dgm:spPr/>
    </dgm:pt>
    <dgm:pt modelId="{272C6C1D-151C-4C10-9242-F1E97691AC39}" type="pres">
      <dgm:prSet presAssocID="{835E96FE-477D-4C2A-B4DB-659EFE3401A9}" presName="ChildText" presStyleLbl="revTx" presStyleIdx="0" presStyleCnt="3">
        <dgm:presLayoutVars>
          <dgm:chMax val="0"/>
          <dgm:chPref val="0"/>
          <dgm:bulletEnabled val="1"/>
        </dgm:presLayoutVars>
      </dgm:prSet>
      <dgm:spPr/>
    </dgm:pt>
    <dgm:pt modelId="{847B513E-51F5-4A1F-9B90-A29E8DDF81AE}" type="pres">
      <dgm:prSet presAssocID="{9E08E6C3-DECA-47E1-859A-7F4B12D64225}" presName="sibTrans" presStyleCnt="0"/>
      <dgm:spPr/>
    </dgm:pt>
    <dgm:pt modelId="{9E633D6C-6C9C-4961-A0E5-1CE6CC6D1672}" type="pres">
      <dgm:prSet presAssocID="{F85BCF0A-27AB-4191-8864-1C5B9400249C}" presName="composite" presStyleCnt="0"/>
      <dgm:spPr/>
    </dgm:pt>
    <dgm:pt modelId="{DBE30945-AA3D-42A7-B8B6-CFB8F63B100A}" type="pres">
      <dgm:prSet presAssocID="{F85BCF0A-27AB-4191-8864-1C5B9400249C}" presName="bentUpArrow1" presStyleLbl="alignImgPlace1" presStyleIdx="1" presStyleCnt="3"/>
      <dgm:spPr>
        <a:solidFill>
          <a:schemeClr val="bg1">
            <a:lumMod val="85000"/>
          </a:schemeClr>
        </a:solidFill>
      </dgm:spPr>
    </dgm:pt>
    <dgm:pt modelId="{DEE2D952-20CE-4526-94F6-9C7E45AA8ECD}" type="pres">
      <dgm:prSet presAssocID="{F85BCF0A-27AB-4191-8864-1C5B9400249C}" presName="ParentText" presStyleLbl="node1" presStyleIdx="1" presStyleCnt="4">
        <dgm:presLayoutVars>
          <dgm:chMax val="1"/>
          <dgm:chPref val="1"/>
          <dgm:bulletEnabled val="1"/>
        </dgm:presLayoutVars>
      </dgm:prSet>
      <dgm:spPr/>
    </dgm:pt>
    <dgm:pt modelId="{F6DEE3AC-E01B-4ACC-8E6D-B008D9B80AA8}" type="pres">
      <dgm:prSet presAssocID="{F85BCF0A-27AB-4191-8864-1C5B9400249C}" presName="ChildText" presStyleLbl="revTx" presStyleIdx="1" presStyleCnt="3">
        <dgm:presLayoutVars>
          <dgm:chMax val="0"/>
          <dgm:chPref val="0"/>
          <dgm:bulletEnabled val="1"/>
        </dgm:presLayoutVars>
      </dgm:prSet>
      <dgm:spPr/>
    </dgm:pt>
    <dgm:pt modelId="{DF562FD0-580A-48AD-A692-A0133C275690}" type="pres">
      <dgm:prSet presAssocID="{72A1B639-A36A-45BB-84B5-3B06385FB8B2}" presName="sibTrans" presStyleCnt="0"/>
      <dgm:spPr/>
    </dgm:pt>
    <dgm:pt modelId="{95DE1C10-DC73-46BC-86B6-E347C8CAB16B}" type="pres">
      <dgm:prSet presAssocID="{36FE34E1-BA01-4FE8-AD33-E6AF97031CEB}" presName="composite" presStyleCnt="0"/>
      <dgm:spPr/>
    </dgm:pt>
    <dgm:pt modelId="{72B3632F-5D85-4EE3-AA64-66ABFC4C9A98}" type="pres">
      <dgm:prSet presAssocID="{36FE34E1-BA01-4FE8-AD33-E6AF97031CEB}" presName="bentUpArrow1" presStyleLbl="alignImgPlace1" presStyleIdx="2" presStyleCnt="3"/>
      <dgm:spPr>
        <a:solidFill>
          <a:schemeClr val="bg1">
            <a:lumMod val="85000"/>
          </a:schemeClr>
        </a:solidFill>
      </dgm:spPr>
    </dgm:pt>
    <dgm:pt modelId="{E541FAC8-7CC2-469F-BBD2-3B41944C35FA}" type="pres">
      <dgm:prSet presAssocID="{36FE34E1-BA01-4FE8-AD33-E6AF97031CEB}" presName="ParentText" presStyleLbl="node1" presStyleIdx="2" presStyleCnt="4">
        <dgm:presLayoutVars>
          <dgm:chMax val="1"/>
          <dgm:chPref val="1"/>
          <dgm:bulletEnabled val="1"/>
        </dgm:presLayoutVars>
      </dgm:prSet>
      <dgm:spPr/>
    </dgm:pt>
    <dgm:pt modelId="{C63EFA7F-BE75-469B-A03E-D9C0F8F562E8}" type="pres">
      <dgm:prSet presAssocID="{36FE34E1-BA01-4FE8-AD33-E6AF97031CEB}" presName="ChildText" presStyleLbl="revTx" presStyleIdx="2" presStyleCnt="3">
        <dgm:presLayoutVars>
          <dgm:chMax val="0"/>
          <dgm:chPref val="0"/>
          <dgm:bulletEnabled val="1"/>
        </dgm:presLayoutVars>
      </dgm:prSet>
      <dgm:spPr/>
    </dgm:pt>
    <dgm:pt modelId="{8130EC01-EA23-4BB7-AA2A-CCB5B13A047C}" type="pres">
      <dgm:prSet presAssocID="{060CF591-5DF4-4B54-86F7-D96A87874E7F}" presName="sibTrans" presStyleCnt="0"/>
      <dgm:spPr/>
    </dgm:pt>
    <dgm:pt modelId="{E09BF4D5-2E55-4EB9-906D-EBC91AD80061}" type="pres">
      <dgm:prSet presAssocID="{35F3067E-F725-4425-8943-56463B87CD8E}" presName="composite" presStyleCnt="0"/>
      <dgm:spPr/>
    </dgm:pt>
    <dgm:pt modelId="{63FA8D2A-8033-4F46-8099-0614BB3B8B2F}" type="pres">
      <dgm:prSet presAssocID="{35F3067E-F725-4425-8943-56463B87CD8E}" presName="ParentText" presStyleLbl="node1" presStyleIdx="3" presStyleCnt="4">
        <dgm:presLayoutVars>
          <dgm:chMax val="1"/>
          <dgm:chPref val="1"/>
          <dgm:bulletEnabled val="1"/>
        </dgm:presLayoutVars>
      </dgm:prSet>
      <dgm:spPr/>
    </dgm:pt>
  </dgm:ptLst>
  <dgm:cxnLst>
    <dgm:cxn modelId="{C8E39313-7164-424D-A411-B471C2A53BCA}" srcId="{193CD878-2933-492C-838D-53DDB122C60E}" destId="{36FE34E1-BA01-4FE8-AD33-E6AF97031CEB}" srcOrd="2" destOrd="0" parTransId="{5345EB66-45C6-4731-A443-50A9B5AD8845}" sibTransId="{060CF591-5DF4-4B54-86F7-D96A87874E7F}"/>
    <dgm:cxn modelId="{B76BB020-87E2-4CD8-B6E0-CB1F8087CE4F}" type="presOf" srcId="{835E96FE-477D-4C2A-B4DB-659EFE3401A9}" destId="{60991684-E308-4668-B52F-130AEFA7AE14}" srcOrd="0" destOrd="0" presId="urn:microsoft.com/office/officeart/2005/8/layout/StepDownProcess"/>
    <dgm:cxn modelId="{D2E73A2B-7F1E-4D62-B2EC-56FEDB378382}" srcId="{193CD878-2933-492C-838D-53DDB122C60E}" destId="{835E96FE-477D-4C2A-B4DB-659EFE3401A9}" srcOrd="0" destOrd="0" parTransId="{FED40232-7E54-486E-BD0D-A06BA7EC5860}" sibTransId="{9E08E6C3-DECA-47E1-859A-7F4B12D64225}"/>
    <dgm:cxn modelId="{3A837C32-1DC8-499F-9396-E0367A0E5CBC}" srcId="{193CD878-2933-492C-838D-53DDB122C60E}" destId="{F85BCF0A-27AB-4191-8864-1C5B9400249C}" srcOrd="1" destOrd="0" parTransId="{713C9210-D199-458E-A6F5-DD9369E378E3}" sibTransId="{72A1B639-A36A-45BB-84B5-3B06385FB8B2}"/>
    <dgm:cxn modelId="{79016177-46F0-44DB-80AD-D2C33B95C949}" type="presOf" srcId="{193CD878-2933-492C-838D-53DDB122C60E}" destId="{4CD6DD1F-86CE-4C93-81DE-01E8C3EDF0AE}" srcOrd="0" destOrd="0" presId="urn:microsoft.com/office/officeart/2005/8/layout/StepDownProcess"/>
    <dgm:cxn modelId="{12FC8977-7806-4957-972C-D1995EF87016}" type="presOf" srcId="{36FE34E1-BA01-4FE8-AD33-E6AF97031CEB}" destId="{E541FAC8-7CC2-469F-BBD2-3B41944C35FA}" srcOrd="0" destOrd="0" presId="urn:microsoft.com/office/officeart/2005/8/layout/StepDownProcess"/>
    <dgm:cxn modelId="{F14799A2-B2F5-42C5-8E2D-D370C655251A}" srcId="{193CD878-2933-492C-838D-53DDB122C60E}" destId="{35F3067E-F725-4425-8943-56463B87CD8E}" srcOrd="3" destOrd="0" parTransId="{F46901B3-D2ED-461D-AD0B-0A1068F0ACE3}" sibTransId="{AB3EC030-4EAD-4650-AEB4-A4C48CFC5A83}"/>
    <dgm:cxn modelId="{8FE049BF-51F8-4B2E-8C06-FE961305348E}" type="presOf" srcId="{F85BCF0A-27AB-4191-8864-1C5B9400249C}" destId="{DEE2D952-20CE-4526-94F6-9C7E45AA8ECD}" srcOrd="0" destOrd="0" presId="urn:microsoft.com/office/officeart/2005/8/layout/StepDownProcess"/>
    <dgm:cxn modelId="{30F33CC1-47B8-4077-A575-AE81419B7264}" type="presOf" srcId="{35F3067E-F725-4425-8943-56463B87CD8E}" destId="{63FA8D2A-8033-4F46-8099-0614BB3B8B2F}" srcOrd="0" destOrd="0" presId="urn:microsoft.com/office/officeart/2005/8/layout/StepDownProcess"/>
    <dgm:cxn modelId="{11CEDDD8-32F1-4833-87C2-44F6389E9788}" type="presParOf" srcId="{4CD6DD1F-86CE-4C93-81DE-01E8C3EDF0AE}" destId="{0CC5E194-31E2-4996-8040-93C8E2A3E277}" srcOrd="0" destOrd="0" presId="urn:microsoft.com/office/officeart/2005/8/layout/StepDownProcess"/>
    <dgm:cxn modelId="{E6F73AA1-238A-45AB-B1A1-C1E422E27FA6}" type="presParOf" srcId="{0CC5E194-31E2-4996-8040-93C8E2A3E277}" destId="{728FDA51-097A-420D-BEF0-74AA65EFBF43}" srcOrd="0" destOrd="0" presId="urn:microsoft.com/office/officeart/2005/8/layout/StepDownProcess"/>
    <dgm:cxn modelId="{CD3D8C87-8693-4E93-87C2-2FBC62369BAC}" type="presParOf" srcId="{0CC5E194-31E2-4996-8040-93C8E2A3E277}" destId="{60991684-E308-4668-B52F-130AEFA7AE14}" srcOrd="1" destOrd="0" presId="urn:microsoft.com/office/officeart/2005/8/layout/StepDownProcess"/>
    <dgm:cxn modelId="{D9F99039-8E63-4F46-A566-A7ADB410DDE4}" type="presParOf" srcId="{0CC5E194-31E2-4996-8040-93C8E2A3E277}" destId="{272C6C1D-151C-4C10-9242-F1E97691AC39}" srcOrd="2" destOrd="0" presId="urn:microsoft.com/office/officeart/2005/8/layout/StepDownProcess"/>
    <dgm:cxn modelId="{F388B254-C7A4-4C39-BA33-76CA628EE3BD}" type="presParOf" srcId="{4CD6DD1F-86CE-4C93-81DE-01E8C3EDF0AE}" destId="{847B513E-51F5-4A1F-9B90-A29E8DDF81AE}" srcOrd="1" destOrd="0" presId="urn:microsoft.com/office/officeart/2005/8/layout/StepDownProcess"/>
    <dgm:cxn modelId="{F5763E1A-F11F-4243-B2EC-5248D645D919}" type="presParOf" srcId="{4CD6DD1F-86CE-4C93-81DE-01E8C3EDF0AE}" destId="{9E633D6C-6C9C-4961-A0E5-1CE6CC6D1672}" srcOrd="2" destOrd="0" presId="urn:microsoft.com/office/officeart/2005/8/layout/StepDownProcess"/>
    <dgm:cxn modelId="{0B435383-5168-4FBF-AF07-0CDCB1DAAE4A}" type="presParOf" srcId="{9E633D6C-6C9C-4961-A0E5-1CE6CC6D1672}" destId="{DBE30945-AA3D-42A7-B8B6-CFB8F63B100A}" srcOrd="0" destOrd="0" presId="urn:microsoft.com/office/officeart/2005/8/layout/StepDownProcess"/>
    <dgm:cxn modelId="{D23A67CB-63D0-439F-83B5-9A75CA6B0E09}" type="presParOf" srcId="{9E633D6C-6C9C-4961-A0E5-1CE6CC6D1672}" destId="{DEE2D952-20CE-4526-94F6-9C7E45AA8ECD}" srcOrd="1" destOrd="0" presId="urn:microsoft.com/office/officeart/2005/8/layout/StepDownProcess"/>
    <dgm:cxn modelId="{24607E56-4D13-4739-8580-2D43FBEA6BB1}" type="presParOf" srcId="{9E633D6C-6C9C-4961-A0E5-1CE6CC6D1672}" destId="{F6DEE3AC-E01B-4ACC-8E6D-B008D9B80AA8}" srcOrd="2" destOrd="0" presId="urn:microsoft.com/office/officeart/2005/8/layout/StepDownProcess"/>
    <dgm:cxn modelId="{D55FE91F-15C1-48F6-876A-7C9719622ADC}" type="presParOf" srcId="{4CD6DD1F-86CE-4C93-81DE-01E8C3EDF0AE}" destId="{DF562FD0-580A-48AD-A692-A0133C275690}" srcOrd="3" destOrd="0" presId="urn:microsoft.com/office/officeart/2005/8/layout/StepDownProcess"/>
    <dgm:cxn modelId="{C3CF51B4-45D3-4590-861A-5BBD32C917D9}" type="presParOf" srcId="{4CD6DD1F-86CE-4C93-81DE-01E8C3EDF0AE}" destId="{95DE1C10-DC73-46BC-86B6-E347C8CAB16B}" srcOrd="4" destOrd="0" presId="urn:microsoft.com/office/officeart/2005/8/layout/StepDownProcess"/>
    <dgm:cxn modelId="{CDA6EF40-4B72-4349-B224-DCD81B90426B}" type="presParOf" srcId="{95DE1C10-DC73-46BC-86B6-E347C8CAB16B}" destId="{72B3632F-5D85-4EE3-AA64-66ABFC4C9A98}" srcOrd="0" destOrd="0" presId="urn:microsoft.com/office/officeart/2005/8/layout/StepDownProcess"/>
    <dgm:cxn modelId="{30A66E1B-88F0-47F3-8F8D-1BDD7E24407A}" type="presParOf" srcId="{95DE1C10-DC73-46BC-86B6-E347C8CAB16B}" destId="{E541FAC8-7CC2-469F-BBD2-3B41944C35FA}" srcOrd="1" destOrd="0" presId="urn:microsoft.com/office/officeart/2005/8/layout/StepDownProcess"/>
    <dgm:cxn modelId="{67FE4653-02C4-4969-8D03-3BB9C75DE551}" type="presParOf" srcId="{95DE1C10-DC73-46BC-86B6-E347C8CAB16B}" destId="{C63EFA7F-BE75-469B-A03E-D9C0F8F562E8}" srcOrd="2" destOrd="0" presId="urn:microsoft.com/office/officeart/2005/8/layout/StepDownProcess"/>
    <dgm:cxn modelId="{02F275B3-EACB-436B-95D4-B2A2D1AB2156}" type="presParOf" srcId="{4CD6DD1F-86CE-4C93-81DE-01E8C3EDF0AE}" destId="{8130EC01-EA23-4BB7-AA2A-CCB5B13A047C}" srcOrd="5" destOrd="0" presId="urn:microsoft.com/office/officeart/2005/8/layout/StepDownProcess"/>
    <dgm:cxn modelId="{CA267DE3-920C-47E4-A573-944AD24A7E48}" type="presParOf" srcId="{4CD6DD1F-86CE-4C93-81DE-01E8C3EDF0AE}" destId="{E09BF4D5-2E55-4EB9-906D-EBC91AD80061}" srcOrd="6" destOrd="0" presId="urn:microsoft.com/office/officeart/2005/8/layout/StepDownProcess"/>
    <dgm:cxn modelId="{7E270B45-1E09-4E12-B955-F63F901C1156}" type="presParOf" srcId="{E09BF4D5-2E55-4EB9-906D-EBC91AD80061}" destId="{63FA8D2A-8033-4F46-8099-0614BB3B8B2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CD878-2933-492C-838D-53DDB122C60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835E96FE-477D-4C2A-B4DB-659EFE3401A9}">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Understand</a:t>
          </a:r>
        </a:p>
      </dgm:t>
    </dgm:pt>
    <dgm:pt modelId="{FED40232-7E54-486E-BD0D-A06BA7EC5860}" type="parTrans" cxnId="{D2E73A2B-7F1E-4D62-B2EC-56FEDB378382}">
      <dgm:prSet/>
      <dgm:spPr/>
      <dgm:t>
        <a:bodyPr/>
        <a:lstStyle/>
        <a:p>
          <a:endParaRPr lang="en-GB"/>
        </a:p>
      </dgm:t>
    </dgm:pt>
    <dgm:pt modelId="{9E08E6C3-DECA-47E1-859A-7F4B12D64225}" type="sibTrans" cxnId="{D2E73A2B-7F1E-4D62-B2EC-56FEDB378382}">
      <dgm:prSet/>
      <dgm:spPr/>
      <dgm:t>
        <a:bodyPr/>
        <a:lstStyle/>
        <a:p>
          <a:endParaRPr lang="en-GB"/>
        </a:p>
      </dgm:t>
    </dgm:pt>
    <dgm:pt modelId="{F85BCF0A-27AB-4191-8864-1C5B9400249C}">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Find</a:t>
          </a:r>
        </a:p>
      </dgm:t>
    </dgm:pt>
    <dgm:pt modelId="{713C9210-D199-458E-A6F5-DD9369E378E3}" type="parTrans" cxnId="{3A837C32-1DC8-499F-9396-E0367A0E5CBC}">
      <dgm:prSet/>
      <dgm:spPr/>
      <dgm:t>
        <a:bodyPr/>
        <a:lstStyle/>
        <a:p>
          <a:endParaRPr lang="en-GB"/>
        </a:p>
      </dgm:t>
    </dgm:pt>
    <dgm:pt modelId="{72A1B639-A36A-45BB-84B5-3B06385FB8B2}" type="sibTrans" cxnId="{3A837C32-1DC8-499F-9396-E0367A0E5CBC}">
      <dgm:prSet/>
      <dgm:spPr/>
      <dgm:t>
        <a:bodyPr/>
        <a:lstStyle/>
        <a:p>
          <a:endParaRPr lang="en-GB"/>
        </a:p>
      </dgm:t>
    </dgm:pt>
    <dgm:pt modelId="{36FE34E1-BA01-4FE8-AD33-E6AF97031CEB}">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Decide</a:t>
          </a:r>
        </a:p>
      </dgm:t>
      <dgm:extLst>
        <a:ext uri="{E40237B7-FDA0-4F09-8148-C483321AD2D9}">
          <dgm14:cNvPr xmlns:dgm14="http://schemas.microsoft.com/office/drawing/2010/diagram" id="0" name="" descr="The four steps are Understand, Find, Judge and Place"/>
        </a:ext>
      </dgm:extLst>
    </dgm:pt>
    <dgm:pt modelId="{5345EB66-45C6-4731-A443-50A9B5AD8845}" type="parTrans" cxnId="{C8E39313-7164-424D-A411-B471C2A53BCA}">
      <dgm:prSet/>
      <dgm:spPr/>
      <dgm:t>
        <a:bodyPr/>
        <a:lstStyle/>
        <a:p>
          <a:endParaRPr lang="en-GB"/>
        </a:p>
      </dgm:t>
    </dgm:pt>
    <dgm:pt modelId="{060CF591-5DF4-4B54-86F7-D96A87874E7F}" type="sibTrans" cxnId="{C8E39313-7164-424D-A411-B471C2A53BCA}">
      <dgm:prSet/>
      <dgm:spPr/>
      <dgm:t>
        <a:bodyPr/>
        <a:lstStyle/>
        <a:p>
          <a:endParaRPr lang="en-GB"/>
        </a:p>
      </dgm:t>
    </dgm:pt>
    <dgm:pt modelId="{35F3067E-F725-4425-8943-56463B87CD8E}">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Place</a:t>
          </a:r>
        </a:p>
      </dgm:t>
    </dgm:pt>
    <dgm:pt modelId="{F46901B3-D2ED-461D-AD0B-0A1068F0ACE3}" type="parTrans" cxnId="{F14799A2-B2F5-42C5-8E2D-D370C655251A}">
      <dgm:prSet/>
      <dgm:spPr/>
      <dgm:t>
        <a:bodyPr/>
        <a:lstStyle/>
        <a:p>
          <a:endParaRPr lang="en-GB"/>
        </a:p>
      </dgm:t>
    </dgm:pt>
    <dgm:pt modelId="{AB3EC030-4EAD-4650-AEB4-A4C48CFC5A83}" type="sibTrans" cxnId="{F14799A2-B2F5-42C5-8E2D-D370C655251A}">
      <dgm:prSet/>
      <dgm:spPr/>
      <dgm:t>
        <a:bodyPr/>
        <a:lstStyle/>
        <a:p>
          <a:endParaRPr lang="en-GB"/>
        </a:p>
      </dgm:t>
    </dgm:pt>
    <dgm:pt modelId="{4CD6DD1F-86CE-4C93-81DE-01E8C3EDF0AE}" type="pres">
      <dgm:prSet presAssocID="{193CD878-2933-492C-838D-53DDB122C60E}" presName="rootnode" presStyleCnt="0">
        <dgm:presLayoutVars>
          <dgm:chMax/>
          <dgm:chPref/>
          <dgm:dir/>
          <dgm:animLvl val="lvl"/>
        </dgm:presLayoutVars>
      </dgm:prSet>
      <dgm:spPr/>
    </dgm:pt>
    <dgm:pt modelId="{0CC5E194-31E2-4996-8040-93C8E2A3E277}" type="pres">
      <dgm:prSet presAssocID="{835E96FE-477D-4C2A-B4DB-659EFE3401A9}" presName="composite" presStyleCnt="0"/>
      <dgm:spPr/>
    </dgm:pt>
    <dgm:pt modelId="{728FDA51-097A-420D-BEF0-74AA65EFBF43}" type="pres">
      <dgm:prSet presAssocID="{835E96FE-477D-4C2A-B4DB-659EFE3401A9}" presName="bentUpArrow1" presStyleLbl="alignImgPlace1" presStyleIdx="0" presStyleCnt="3"/>
      <dgm:spPr/>
    </dgm:pt>
    <dgm:pt modelId="{60991684-E308-4668-B52F-130AEFA7AE14}" type="pres">
      <dgm:prSet presAssocID="{835E96FE-477D-4C2A-B4DB-659EFE3401A9}" presName="ParentText" presStyleLbl="node1" presStyleIdx="0" presStyleCnt="4">
        <dgm:presLayoutVars>
          <dgm:chMax val="1"/>
          <dgm:chPref val="1"/>
          <dgm:bulletEnabled val="1"/>
        </dgm:presLayoutVars>
      </dgm:prSet>
      <dgm:spPr/>
    </dgm:pt>
    <dgm:pt modelId="{272C6C1D-151C-4C10-9242-F1E97691AC39}" type="pres">
      <dgm:prSet presAssocID="{835E96FE-477D-4C2A-B4DB-659EFE3401A9}" presName="ChildText" presStyleLbl="revTx" presStyleIdx="0" presStyleCnt="3">
        <dgm:presLayoutVars>
          <dgm:chMax val="0"/>
          <dgm:chPref val="0"/>
          <dgm:bulletEnabled val="1"/>
        </dgm:presLayoutVars>
      </dgm:prSet>
      <dgm:spPr/>
    </dgm:pt>
    <dgm:pt modelId="{847B513E-51F5-4A1F-9B90-A29E8DDF81AE}" type="pres">
      <dgm:prSet presAssocID="{9E08E6C3-DECA-47E1-859A-7F4B12D64225}" presName="sibTrans" presStyleCnt="0"/>
      <dgm:spPr/>
    </dgm:pt>
    <dgm:pt modelId="{9E633D6C-6C9C-4961-A0E5-1CE6CC6D1672}" type="pres">
      <dgm:prSet presAssocID="{F85BCF0A-27AB-4191-8864-1C5B9400249C}" presName="composite" presStyleCnt="0"/>
      <dgm:spPr/>
    </dgm:pt>
    <dgm:pt modelId="{DBE30945-AA3D-42A7-B8B6-CFB8F63B100A}" type="pres">
      <dgm:prSet presAssocID="{F85BCF0A-27AB-4191-8864-1C5B9400249C}" presName="bentUpArrow1" presStyleLbl="alignImgPlace1" presStyleIdx="1" presStyleCnt="3"/>
      <dgm:spPr/>
    </dgm:pt>
    <dgm:pt modelId="{DEE2D952-20CE-4526-94F6-9C7E45AA8ECD}" type="pres">
      <dgm:prSet presAssocID="{F85BCF0A-27AB-4191-8864-1C5B9400249C}" presName="ParentText" presStyleLbl="node1" presStyleIdx="1" presStyleCnt="4">
        <dgm:presLayoutVars>
          <dgm:chMax val="1"/>
          <dgm:chPref val="1"/>
          <dgm:bulletEnabled val="1"/>
        </dgm:presLayoutVars>
      </dgm:prSet>
      <dgm:spPr/>
    </dgm:pt>
    <dgm:pt modelId="{F6DEE3AC-E01B-4ACC-8E6D-B008D9B80AA8}" type="pres">
      <dgm:prSet presAssocID="{F85BCF0A-27AB-4191-8864-1C5B9400249C}" presName="ChildText" presStyleLbl="revTx" presStyleIdx="1" presStyleCnt="3">
        <dgm:presLayoutVars>
          <dgm:chMax val="0"/>
          <dgm:chPref val="0"/>
          <dgm:bulletEnabled val="1"/>
        </dgm:presLayoutVars>
      </dgm:prSet>
      <dgm:spPr/>
    </dgm:pt>
    <dgm:pt modelId="{DF562FD0-580A-48AD-A692-A0133C275690}" type="pres">
      <dgm:prSet presAssocID="{72A1B639-A36A-45BB-84B5-3B06385FB8B2}" presName="sibTrans" presStyleCnt="0"/>
      <dgm:spPr/>
    </dgm:pt>
    <dgm:pt modelId="{95DE1C10-DC73-46BC-86B6-E347C8CAB16B}" type="pres">
      <dgm:prSet presAssocID="{36FE34E1-BA01-4FE8-AD33-E6AF97031CEB}" presName="composite" presStyleCnt="0"/>
      <dgm:spPr/>
    </dgm:pt>
    <dgm:pt modelId="{72B3632F-5D85-4EE3-AA64-66ABFC4C9A98}" type="pres">
      <dgm:prSet presAssocID="{36FE34E1-BA01-4FE8-AD33-E6AF97031CEB}" presName="bentUpArrow1" presStyleLbl="alignImgPlace1" presStyleIdx="2" presStyleCnt="3"/>
      <dgm:spPr/>
    </dgm:pt>
    <dgm:pt modelId="{E541FAC8-7CC2-469F-BBD2-3B41944C35FA}" type="pres">
      <dgm:prSet presAssocID="{36FE34E1-BA01-4FE8-AD33-E6AF97031CEB}" presName="ParentText" presStyleLbl="node1" presStyleIdx="2" presStyleCnt="4">
        <dgm:presLayoutVars>
          <dgm:chMax val="1"/>
          <dgm:chPref val="1"/>
          <dgm:bulletEnabled val="1"/>
        </dgm:presLayoutVars>
      </dgm:prSet>
      <dgm:spPr/>
    </dgm:pt>
    <dgm:pt modelId="{C63EFA7F-BE75-469B-A03E-D9C0F8F562E8}" type="pres">
      <dgm:prSet presAssocID="{36FE34E1-BA01-4FE8-AD33-E6AF97031CEB}" presName="ChildText" presStyleLbl="revTx" presStyleIdx="2" presStyleCnt="3">
        <dgm:presLayoutVars>
          <dgm:chMax val="0"/>
          <dgm:chPref val="0"/>
          <dgm:bulletEnabled val="1"/>
        </dgm:presLayoutVars>
      </dgm:prSet>
      <dgm:spPr/>
    </dgm:pt>
    <dgm:pt modelId="{8130EC01-EA23-4BB7-AA2A-CCB5B13A047C}" type="pres">
      <dgm:prSet presAssocID="{060CF591-5DF4-4B54-86F7-D96A87874E7F}" presName="sibTrans" presStyleCnt="0"/>
      <dgm:spPr/>
    </dgm:pt>
    <dgm:pt modelId="{E09BF4D5-2E55-4EB9-906D-EBC91AD80061}" type="pres">
      <dgm:prSet presAssocID="{35F3067E-F725-4425-8943-56463B87CD8E}" presName="composite" presStyleCnt="0"/>
      <dgm:spPr/>
    </dgm:pt>
    <dgm:pt modelId="{63FA8D2A-8033-4F46-8099-0614BB3B8B2F}" type="pres">
      <dgm:prSet presAssocID="{35F3067E-F725-4425-8943-56463B87CD8E}" presName="ParentText" presStyleLbl="node1" presStyleIdx="3" presStyleCnt="4">
        <dgm:presLayoutVars>
          <dgm:chMax val="1"/>
          <dgm:chPref val="1"/>
          <dgm:bulletEnabled val="1"/>
        </dgm:presLayoutVars>
      </dgm:prSet>
      <dgm:spPr/>
    </dgm:pt>
  </dgm:ptLst>
  <dgm:cxnLst>
    <dgm:cxn modelId="{C8E39313-7164-424D-A411-B471C2A53BCA}" srcId="{193CD878-2933-492C-838D-53DDB122C60E}" destId="{36FE34E1-BA01-4FE8-AD33-E6AF97031CEB}" srcOrd="2" destOrd="0" parTransId="{5345EB66-45C6-4731-A443-50A9B5AD8845}" sibTransId="{060CF591-5DF4-4B54-86F7-D96A87874E7F}"/>
    <dgm:cxn modelId="{B76BB020-87E2-4CD8-B6E0-CB1F8087CE4F}" type="presOf" srcId="{835E96FE-477D-4C2A-B4DB-659EFE3401A9}" destId="{60991684-E308-4668-B52F-130AEFA7AE14}" srcOrd="0" destOrd="0" presId="urn:microsoft.com/office/officeart/2005/8/layout/StepDownProcess"/>
    <dgm:cxn modelId="{D2E73A2B-7F1E-4D62-B2EC-56FEDB378382}" srcId="{193CD878-2933-492C-838D-53DDB122C60E}" destId="{835E96FE-477D-4C2A-B4DB-659EFE3401A9}" srcOrd="0" destOrd="0" parTransId="{FED40232-7E54-486E-BD0D-A06BA7EC5860}" sibTransId="{9E08E6C3-DECA-47E1-859A-7F4B12D64225}"/>
    <dgm:cxn modelId="{3A837C32-1DC8-499F-9396-E0367A0E5CBC}" srcId="{193CD878-2933-492C-838D-53DDB122C60E}" destId="{F85BCF0A-27AB-4191-8864-1C5B9400249C}" srcOrd="1" destOrd="0" parTransId="{713C9210-D199-458E-A6F5-DD9369E378E3}" sibTransId="{72A1B639-A36A-45BB-84B5-3B06385FB8B2}"/>
    <dgm:cxn modelId="{79016177-46F0-44DB-80AD-D2C33B95C949}" type="presOf" srcId="{193CD878-2933-492C-838D-53DDB122C60E}" destId="{4CD6DD1F-86CE-4C93-81DE-01E8C3EDF0AE}" srcOrd="0" destOrd="0" presId="urn:microsoft.com/office/officeart/2005/8/layout/StepDownProcess"/>
    <dgm:cxn modelId="{12FC8977-7806-4957-972C-D1995EF87016}" type="presOf" srcId="{36FE34E1-BA01-4FE8-AD33-E6AF97031CEB}" destId="{E541FAC8-7CC2-469F-BBD2-3B41944C35FA}" srcOrd="0" destOrd="0" presId="urn:microsoft.com/office/officeart/2005/8/layout/StepDownProcess"/>
    <dgm:cxn modelId="{F14799A2-B2F5-42C5-8E2D-D370C655251A}" srcId="{193CD878-2933-492C-838D-53DDB122C60E}" destId="{35F3067E-F725-4425-8943-56463B87CD8E}" srcOrd="3" destOrd="0" parTransId="{F46901B3-D2ED-461D-AD0B-0A1068F0ACE3}" sibTransId="{AB3EC030-4EAD-4650-AEB4-A4C48CFC5A83}"/>
    <dgm:cxn modelId="{8FE049BF-51F8-4B2E-8C06-FE961305348E}" type="presOf" srcId="{F85BCF0A-27AB-4191-8864-1C5B9400249C}" destId="{DEE2D952-20CE-4526-94F6-9C7E45AA8ECD}" srcOrd="0" destOrd="0" presId="urn:microsoft.com/office/officeart/2005/8/layout/StepDownProcess"/>
    <dgm:cxn modelId="{30F33CC1-47B8-4077-A575-AE81419B7264}" type="presOf" srcId="{35F3067E-F725-4425-8943-56463B87CD8E}" destId="{63FA8D2A-8033-4F46-8099-0614BB3B8B2F}" srcOrd="0" destOrd="0" presId="urn:microsoft.com/office/officeart/2005/8/layout/StepDownProcess"/>
    <dgm:cxn modelId="{11CEDDD8-32F1-4833-87C2-44F6389E9788}" type="presParOf" srcId="{4CD6DD1F-86CE-4C93-81DE-01E8C3EDF0AE}" destId="{0CC5E194-31E2-4996-8040-93C8E2A3E277}" srcOrd="0" destOrd="0" presId="urn:microsoft.com/office/officeart/2005/8/layout/StepDownProcess"/>
    <dgm:cxn modelId="{E6F73AA1-238A-45AB-B1A1-C1E422E27FA6}" type="presParOf" srcId="{0CC5E194-31E2-4996-8040-93C8E2A3E277}" destId="{728FDA51-097A-420D-BEF0-74AA65EFBF43}" srcOrd="0" destOrd="0" presId="urn:microsoft.com/office/officeart/2005/8/layout/StepDownProcess"/>
    <dgm:cxn modelId="{CD3D8C87-8693-4E93-87C2-2FBC62369BAC}" type="presParOf" srcId="{0CC5E194-31E2-4996-8040-93C8E2A3E277}" destId="{60991684-E308-4668-B52F-130AEFA7AE14}" srcOrd="1" destOrd="0" presId="urn:microsoft.com/office/officeart/2005/8/layout/StepDownProcess"/>
    <dgm:cxn modelId="{D9F99039-8E63-4F46-A566-A7ADB410DDE4}" type="presParOf" srcId="{0CC5E194-31E2-4996-8040-93C8E2A3E277}" destId="{272C6C1D-151C-4C10-9242-F1E97691AC39}" srcOrd="2" destOrd="0" presId="urn:microsoft.com/office/officeart/2005/8/layout/StepDownProcess"/>
    <dgm:cxn modelId="{F388B254-C7A4-4C39-BA33-76CA628EE3BD}" type="presParOf" srcId="{4CD6DD1F-86CE-4C93-81DE-01E8C3EDF0AE}" destId="{847B513E-51F5-4A1F-9B90-A29E8DDF81AE}" srcOrd="1" destOrd="0" presId="urn:microsoft.com/office/officeart/2005/8/layout/StepDownProcess"/>
    <dgm:cxn modelId="{F5763E1A-F11F-4243-B2EC-5248D645D919}" type="presParOf" srcId="{4CD6DD1F-86CE-4C93-81DE-01E8C3EDF0AE}" destId="{9E633D6C-6C9C-4961-A0E5-1CE6CC6D1672}" srcOrd="2" destOrd="0" presId="urn:microsoft.com/office/officeart/2005/8/layout/StepDownProcess"/>
    <dgm:cxn modelId="{0B435383-5168-4FBF-AF07-0CDCB1DAAE4A}" type="presParOf" srcId="{9E633D6C-6C9C-4961-A0E5-1CE6CC6D1672}" destId="{DBE30945-AA3D-42A7-B8B6-CFB8F63B100A}" srcOrd="0" destOrd="0" presId="urn:microsoft.com/office/officeart/2005/8/layout/StepDownProcess"/>
    <dgm:cxn modelId="{D23A67CB-63D0-439F-83B5-9A75CA6B0E09}" type="presParOf" srcId="{9E633D6C-6C9C-4961-A0E5-1CE6CC6D1672}" destId="{DEE2D952-20CE-4526-94F6-9C7E45AA8ECD}" srcOrd="1" destOrd="0" presId="urn:microsoft.com/office/officeart/2005/8/layout/StepDownProcess"/>
    <dgm:cxn modelId="{24607E56-4D13-4739-8580-2D43FBEA6BB1}" type="presParOf" srcId="{9E633D6C-6C9C-4961-A0E5-1CE6CC6D1672}" destId="{F6DEE3AC-E01B-4ACC-8E6D-B008D9B80AA8}" srcOrd="2" destOrd="0" presId="urn:microsoft.com/office/officeart/2005/8/layout/StepDownProcess"/>
    <dgm:cxn modelId="{D55FE91F-15C1-48F6-876A-7C9719622ADC}" type="presParOf" srcId="{4CD6DD1F-86CE-4C93-81DE-01E8C3EDF0AE}" destId="{DF562FD0-580A-48AD-A692-A0133C275690}" srcOrd="3" destOrd="0" presId="urn:microsoft.com/office/officeart/2005/8/layout/StepDownProcess"/>
    <dgm:cxn modelId="{C3CF51B4-45D3-4590-861A-5BBD32C917D9}" type="presParOf" srcId="{4CD6DD1F-86CE-4C93-81DE-01E8C3EDF0AE}" destId="{95DE1C10-DC73-46BC-86B6-E347C8CAB16B}" srcOrd="4" destOrd="0" presId="urn:microsoft.com/office/officeart/2005/8/layout/StepDownProcess"/>
    <dgm:cxn modelId="{CDA6EF40-4B72-4349-B224-DCD81B90426B}" type="presParOf" srcId="{95DE1C10-DC73-46BC-86B6-E347C8CAB16B}" destId="{72B3632F-5D85-4EE3-AA64-66ABFC4C9A98}" srcOrd="0" destOrd="0" presId="urn:microsoft.com/office/officeart/2005/8/layout/StepDownProcess"/>
    <dgm:cxn modelId="{30A66E1B-88F0-47F3-8F8D-1BDD7E24407A}" type="presParOf" srcId="{95DE1C10-DC73-46BC-86B6-E347C8CAB16B}" destId="{E541FAC8-7CC2-469F-BBD2-3B41944C35FA}" srcOrd="1" destOrd="0" presId="urn:microsoft.com/office/officeart/2005/8/layout/StepDownProcess"/>
    <dgm:cxn modelId="{67FE4653-02C4-4969-8D03-3BB9C75DE551}" type="presParOf" srcId="{95DE1C10-DC73-46BC-86B6-E347C8CAB16B}" destId="{C63EFA7F-BE75-469B-A03E-D9C0F8F562E8}" srcOrd="2" destOrd="0" presId="urn:microsoft.com/office/officeart/2005/8/layout/StepDownProcess"/>
    <dgm:cxn modelId="{02F275B3-EACB-436B-95D4-B2A2D1AB2156}" type="presParOf" srcId="{4CD6DD1F-86CE-4C93-81DE-01E8C3EDF0AE}" destId="{8130EC01-EA23-4BB7-AA2A-CCB5B13A047C}" srcOrd="5" destOrd="0" presId="urn:microsoft.com/office/officeart/2005/8/layout/StepDownProcess"/>
    <dgm:cxn modelId="{CA267DE3-920C-47E4-A573-944AD24A7E48}" type="presParOf" srcId="{4CD6DD1F-86CE-4C93-81DE-01E8C3EDF0AE}" destId="{E09BF4D5-2E55-4EB9-906D-EBC91AD80061}" srcOrd="6" destOrd="0" presId="urn:microsoft.com/office/officeart/2005/8/layout/StepDownProcess"/>
    <dgm:cxn modelId="{7E270B45-1E09-4E12-B955-F63F901C1156}" type="presParOf" srcId="{E09BF4D5-2E55-4EB9-906D-EBC91AD80061}" destId="{63FA8D2A-8033-4F46-8099-0614BB3B8B2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CD878-2933-492C-838D-53DDB122C60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835E96FE-477D-4C2A-B4DB-659EFE3401A9}">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Understand</a:t>
          </a:r>
        </a:p>
      </dgm:t>
    </dgm:pt>
    <dgm:pt modelId="{FED40232-7E54-486E-BD0D-A06BA7EC5860}" type="parTrans" cxnId="{D2E73A2B-7F1E-4D62-B2EC-56FEDB378382}">
      <dgm:prSet/>
      <dgm:spPr/>
      <dgm:t>
        <a:bodyPr/>
        <a:lstStyle/>
        <a:p>
          <a:endParaRPr lang="en-GB"/>
        </a:p>
      </dgm:t>
    </dgm:pt>
    <dgm:pt modelId="{9E08E6C3-DECA-47E1-859A-7F4B12D64225}" type="sibTrans" cxnId="{D2E73A2B-7F1E-4D62-B2EC-56FEDB378382}">
      <dgm:prSet/>
      <dgm:spPr/>
      <dgm:t>
        <a:bodyPr/>
        <a:lstStyle/>
        <a:p>
          <a:endParaRPr lang="en-GB"/>
        </a:p>
      </dgm:t>
    </dgm:pt>
    <dgm:pt modelId="{F85BCF0A-27AB-4191-8864-1C5B9400249C}">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Find</a:t>
          </a:r>
        </a:p>
      </dgm:t>
    </dgm:pt>
    <dgm:pt modelId="{713C9210-D199-458E-A6F5-DD9369E378E3}" type="parTrans" cxnId="{3A837C32-1DC8-499F-9396-E0367A0E5CBC}">
      <dgm:prSet/>
      <dgm:spPr/>
      <dgm:t>
        <a:bodyPr/>
        <a:lstStyle/>
        <a:p>
          <a:endParaRPr lang="en-GB"/>
        </a:p>
      </dgm:t>
    </dgm:pt>
    <dgm:pt modelId="{72A1B639-A36A-45BB-84B5-3B06385FB8B2}" type="sibTrans" cxnId="{3A837C32-1DC8-499F-9396-E0367A0E5CBC}">
      <dgm:prSet/>
      <dgm:spPr/>
      <dgm:t>
        <a:bodyPr/>
        <a:lstStyle/>
        <a:p>
          <a:endParaRPr lang="en-GB"/>
        </a:p>
      </dgm:t>
    </dgm:pt>
    <dgm:pt modelId="{36FE34E1-BA01-4FE8-AD33-E6AF97031CEB}">
      <dgm:prSet phldrT="[Text]">
        <dgm:style>
          <a:lnRef idx="2">
            <a:schemeClr val="accent2"/>
          </a:lnRef>
          <a:fillRef idx="1">
            <a:schemeClr val="lt1"/>
          </a:fillRef>
          <a:effectRef idx="0">
            <a:schemeClr val="accent2"/>
          </a:effectRef>
          <a:fontRef idx="minor">
            <a:schemeClr val="dk1"/>
          </a:fontRef>
        </dgm:style>
      </dgm:prSet>
      <dgm:spPr/>
      <dgm:t>
        <a:bodyPr/>
        <a:lstStyle/>
        <a:p>
          <a:r>
            <a:rPr lang="en-GB" dirty="0">
              <a:latin typeface="Arial" panose="020B0604020202020204" pitchFamily="34" charset="0"/>
              <a:cs typeface="Arial" panose="020B0604020202020204" pitchFamily="34" charset="0"/>
            </a:rPr>
            <a:t>Decide</a:t>
          </a:r>
        </a:p>
      </dgm:t>
      <dgm:extLst>
        <a:ext uri="{E40237B7-FDA0-4F09-8148-C483321AD2D9}">
          <dgm14:cNvPr xmlns:dgm14="http://schemas.microsoft.com/office/drawing/2010/diagram" id="0" name="" descr="The four steps are Understand, Find, Judge and Place"/>
        </a:ext>
      </dgm:extLst>
    </dgm:pt>
    <dgm:pt modelId="{5345EB66-45C6-4731-A443-50A9B5AD8845}" type="parTrans" cxnId="{C8E39313-7164-424D-A411-B471C2A53BCA}">
      <dgm:prSet/>
      <dgm:spPr/>
      <dgm:t>
        <a:bodyPr/>
        <a:lstStyle/>
        <a:p>
          <a:endParaRPr lang="en-GB"/>
        </a:p>
      </dgm:t>
    </dgm:pt>
    <dgm:pt modelId="{060CF591-5DF4-4B54-86F7-D96A87874E7F}" type="sibTrans" cxnId="{C8E39313-7164-424D-A411-B471C2A53BCA}">
      <dgm:prSet/>
      <dgm:spPr/>
      <dgm:t>
        <a:bodyPr/>
        <a:lstStyle/>
        <a:p>
          <a:endParaRPr lang="en-GB"/>
        </a:p>
      </dgm:t>
    </dgm:pt>
    <dgm:pt modelId="{35F3067E-F725-4425-8943-56463B87CD8E}">
      <dgm:prSet phldrT="[Text]">
        <dgm:style>
          <a:lnRef idx="2">
            <a:schemeClr val="accent2"/>
          </a:lnRef>
          <a:fillRef idx="1">
            <a:schemeClr val="lt1"/>
          </a:fillRef>
          <a:effectRef idx="0">
            <a:schemeClr val="accent2"/>
          </a:effectRef>
          <a:fontRef idx="minor">
            <a:schemeClr val="dk1"/>
          </a:fontRef>
        </dgm:style>
      </dgm:prSet>
      <dgm:spPr/>
      <dgm:t>
        <a:bodyPr/>
        <a:lstStyle/>
        <a:p>
          <a:r>
            <a:rPr lang="en-GB">
              <a:latin typeface="Arial" panose="020B0604020202020204" pitchFamily="34" charset="0"/>
              <a:cs typeface="Arial" panose="020B0604020202020204" pitchFamily="34" charset="0"/>
            </a:rPr>
            <a:t>Place</a:t>
          </a:r>
        </a:p>
      </dgm:t>
    </dgm:pt>
    <dgm:pt modelId="{F46901B3-D2ED-461D-AD0B-0A1068F0ACE3}" type="parTrans" cxnId="{F14799A2-B2F5-42C5-8E2D-D370C655251A}">
      <dgm:prSet/>
      <dgm:spPr/>
      <dgm:t>
        <a:bodyPr/>
        <a:lstStyle/>
        <a:p>
          <a:endParaRPr lang="en-GB"/>
        </a:p>
      </dgm:t>
    </dgm:pt>
    <dgm:pt modelId="{AB3EC030-4EAD-4650-AEB4-A4C48CFC5A83}" type="sibTrans" cxnId="{F14799A2-B2F5-42C5-8E2D-D370C655251A}">
      <dgm:prSet/>
      <dgm:spPr/>
      <dgm:t>
        <a:bodyPr/>
        <a:lstStyle/>
        <a:p>
          <a:endParaRPr lang="en-GB"/>
        </a:p>
      </dgm:t>
    </dgm:pt>
    <dgm:pt modelId="{4CD6DD1F-86CE-4C93-81DE-01E8C3EDF0AE}" type="pres">
      <dgm:prSet presAssocID="{193CD878-2933-492C-838D-53DDB122C60E}" presName="rootnode" presStyleCnt="0">
        <dgm:presLayoutVars>
          <dgm:chMax/>
          <dgm:chPref/>
          <dgm:dir/>
          <dgm:animLvl val="lvl"/>
        </dgm:presLayoutVars>
      </dgm:prSet>
      <dgm:spPr/>
    </dgm:pt>
    <dgm:pt modelId="{0CC5E194-31E2-4996-8040-93C8E2A3E277}" type="pres">
      <dgm:prSet presAssocID="{835E96FE-477D-4C2A-B4DB-659EFE3401A9}" presName="composite" presStyleCnt="0"/>
      <dgm:spPr/>
    </dgm:pt>
    <dgm:pt modelId="{728FDA51-097A-420D-BEF0-74AA65EFBF43}" type="pres">
      <dgm:prSet presAssocID="{835E96FE-477D-4C2A-B4DB-659EFE3401A9}" presName="bentUpArrow1" presStyleLbl="alignImgPlace1" presStyleIdx="0" presStyleCnt="3"/>
      <dgm:spPr/>
    </dgm:pt>
    <dgm:pt modelId="{60991684-E308-4668-B52F-130AEFA7AE14}" type="pres">
      <dgm:prSet presAssocID="{835E96FE-477D-4C2A-B4DB-659EFE3401A9}" presName="ParentText" presStyleLbl="node1" presStyleIdx="0" presStyleCnt="4">
        <dgm:presLayoutVars>
          <dgm:chMax val="1"/>
          <dgm:chPref val="1"/>
          <dgm:bulletEnabled val="1"/>
        </dgm:presLayoutVars>
      </dgm:prSet>
      <dgm:spPr/>
    </dgm:pt>
    <dgm:pt modelId="{272C6C1D-151C-4C10-9242-F1E97691AC39}" type="pres">
      <dgm:prSet presAssocID="{835E96FE-477D-4C2A-B4DB-659EFE3401A9}" presName="ChildText" presStyleLbl="revTx" presStyleIdx="0" presStyleCnt="3">
        <dgm:presLayoutVars>
          <dgm:chMax val="0"/>
          <dgm:chPref val="0"/>
          <dgm:bulletEnabled val="1"/>
        </dgm:presLayoutVars>
      </dgm:prSet>
      <dgm:spPr/>
    </dgm:pt>
    <dgm:pt modelId="{847B513E-51F5-4A1F-9B90-A29E8DDF81AE}" type="pres">
      <dgm:prSet presAssocID="{9E08E6C3-DECA-47E1-859A-7F4B12D64225}" presName="sibTrans" presStyleCnt="0"/>
      <dgm:spPr/>
    </dgm:pt>
    <dgm:pt modelId="{9E633D6C-6C9C-4961-A0E5-1CE6CC6D1672}" type="pres">
      <dgm:prSet presAssocID="{F85BCF0A-27AB-4191-8864-1C5B9400249C}" presName="composite" presStyleCnt="0"/>
      <dgm:spPr/>
    </dgm:pt>
    <dgm:pt modelId="{DBE30945-AA3D-42A7-B8B6-CFB8F63B100A}" type="pres">
      <dgm:prSet presAssocID="{F85BCF0A-27AB-4191-8864-1C5B9400249C}" presName="bentUpArrow1" presStyleLbl="alignImgPlace1" presStyleIdx="1" presStyleCnt="3"/>
      <dgm:spPr/>
    </dgm:pt>
    <dgm:pt modelId="{DEE2D952-20CE-4526-94F6-9C7E45AA8ECD}" type="pres">
      <dgm:prSet presAssocID="{F85BCF0A-27AB-4191-8864-1C5B9400249C}" presName="ParentText" presStyleLbl="node1" presStyleIdx="1" presStyleCnt="4">
        <dgm:presLayoutVars>
          <dgm:chMax val="1"/>
          <dgm:chPref val="1"/>
          <dgm:bulletEnabled val="1"/>
        </dgm:presLayoutVars>
      </dgm:prSet>
      <dgm:spPr/>
    </dgm:pt>
    <dgm:pt modelId="{F6DEE3AC-E01B-4ACC-8E6D-B008D9B80AA8}" type="pres">
      <dgm:prSet presAssocID="{F85BCF0A-27AB-4191-8864-1C5B9400249C}" presName="ChildText" presStyleLbl="revTx" presStyleIdx="1" presStyleCnt="3">
        <dgm:presLayoutVars>
          <dgm:chMax val="0"/>
          <dgm:chPref val="0"/>
          <dgm:bulletEnabled val="1"/>
        </dgm:presLayoutVars>
      </dgm:prSet>
      <dgm:spPr/>
    </dgm:pt>
    <dgm:pt modelId="{DF562FD0-580A-48AD-A692-A0133C275690}" type="pres">
      <dgm:prSet presAssocID="{72A1B639-A36A-45BB-84B5-3B06385FB8B2}" presName="sibTrans" presStyleCnt="0"/>
      <dgm:spPr/>
    </dgm:pt>
    <dgm:pt modelId="{95DE1C10-DC73-46BC-86B6-E347C8CAB16B}" type="pres">
      <dgm:prSet presAssocID="{36FE34E1-BA01-4FE8-AD33-E6AF97031CEB}" presName="composite" presStyleCnt="0"/>
      <dgm:spPr/>
    </dgm:pt>
    <dgm:pt modelId="{72B3632F-5D85-4EE3-AA64-66ABFC4C9A98}" type="pres">
      <dgm:prSet presAssocID="{36FE34E1-BA01-4FE8-AD33-E6AF97031CEB}" presName="bentUpArrow1" presStyleLbl="alignImgPlace1" presStyleIdx="2" presStyleCnt="3"/>
      <dgm:spPr/>
    </dgm:pt>
    <dgm:pt modelId="{E541FAC8-7CC2-469F-BBD2-3B41944C35FA}" type="pres">
      <dgm:prSet presAssocID="{36FE34E1-BA01-4FE8-AD33-E6AF97031CEB}" presName="ParentText" presStyleLbl="node1" presStyleIdx="2" presStyleCnt="4">
        <dgm:presLayoutVars>
          <dgm:chMax val="1"/>
          <dgm:chPref val="1"/>
          <dgm:bulletEnabled val="1"/>
        </dgm:presLayoutVars>
      </dgm:prSet>
      <dgm:spPr/>
    </dgm:pt>
    <dgm:pt modelId="{C63EFA7F-BE75-469B-A03E-D9C0F8F562E8}" type="pres">
      <dgm:prSet presAssocID="{36FE34E1-BA01-4FE8-AD33-E6AF97031CEB}" presName="ChildText" presStyleLbl="revTx" presStyleIdx="2" presStyleCnt="3">
        <dgm:presLayoutVars>
          <dgm:chMax val="0"/>
          <dgm:chPref val="0"/>
          <dgm:bulletEnabled val="1"/>
        </dgm:presLayoutVars>
      </dgm:prSet>
      <dgm:spPr/>
    </dgm:pt>
    <dgm:pt modelId="{8130EC01-EA23-4BB7-AA2A-CCB5B13A047C}" type="pres">
      <dgm:prSet presAssocID="{060CF591-5DF4-4B54-86F7-D96A87874E7F}" presName="sibTrans" presStyleCnt="0"/>
      <dgm:spPr/>
    </dgm:pt>
    <dgm:pt modelId="{E09BF4D5-2E55-4EB9-906D-EBC91AD80061}" type="pres">
      <dgm:prSet presAssocID="{35F3067E-F725-4425-8943-56463B87CD8E}" presName="composite" presStyleCnt="0"/>
      <dgm:spPr/>
    </dgm:pt>
    <dgm:pt modelId="{63FA8D2A-8033-4F46-8099-0614BB3B8B2F}" type="pres">
      <dgm:prSet presAssocID="{35F3067E-F725-4425-8943-56463B87CD8E}" presName="ParentText" presStyleLbl="node1" presStyleIdx="3" presStyleCnt="4">
        <dgm:presLayoutVars>
          <dgm:chMax val="1"/>
          <dgm:chPref val="1"/>
          <dgm:bulletEnabled val="1"/>
        </dgm:presLayoutVars>
      </dgm:prSet>
      <dgm:spPr/>
    </dgm:pt>
  </dgm:ptLst>
  <dgm:cxnLst>
    <dgm:cxn modelId="{C8E39313-7164-424D-A411-B471C2A53BCA}" srcId="{193CD878-2933-492C-838D-53DDB122C60E}" destId="{36FE34E1-BA01-4FE8-AD33-E6AF97031CEB}" srcOrd="2" destOrd="0" parTransId="{5345EB66-45C6-4731-A443-50A9B5AD8845}" sibTransId="{060CF591-5DF4-4B54-86F7-D96A87874E7F}"/>
    <dgm:cxn modelId="{B76BB020-87E2-4CD8-B6E0-CB1F8087CE4F}" type="presOf" srcId="{835E96FE-477D-4C2A-B4DB-659EFE3401A9}" destId="{60991684-E308-4668-B52F-130AEFA7AE14}" srcOrd="0" destOrd="0" presId="urn:microsoft.com/office/officeart/2005/8/layout/StepDownProcess"/>
    <dgm:cxn modelId="{D2E73A2B-7F1E-4D62-B2EC-56FEDB378382}" srcId="{193CD878-2933-492C-838D-53DDB122C60E}" destId="{835E96FE-477D-4C2A-B4DB-659EFE3401A9}" srcOrd="0" destOrd="0" parTransId="{FED40232-7E54-486E-BD0D-A06BA7EC5860}" sibTransId="{9E08E6C3-DECA-47E1-859A-7F4B12D64225}"/>
    <dgm:cxn modelId="{3A837C32-1DC8-499F-9396-E0367A0E5CBC}" srcId="{193CD878-2933-492C-838D-53DDB122C60E}" destId="{F85BCF0A-27AB-4191-8864-1C5B9400249C}" srcOrd="1" destOrd="0" parTransId="{713C9210-D199-458E-A6F5-DD9369E378E3}" sibTransId="{72A1B639-A36A-45BB-84B5-3B06385FB8B2}"/>
    <dgm:cxn modelId="{79016177-46F0-44DB-80AD-D2C33B95C949}" type="presOf" srcId="{193CD878-2933-492C-838D-53DDB122C60E}" destId="{4CD6DD1F-86CE-4C93-81DE-01E8C3EDF0AE}" srcOrd="0" destOrd="0" presId="urn:microsoft.com/office/officeart/2005/8/layout/StepDownProcess"/>
    <dgm:cxn modelId="{12FC8977-7806-4957-972C-D1995EF87016}" type="presOf" srcId="{36FE34E1-BA01-4FE8-AD33-E6AF97031CEB}" destId="{E541FAC8-7CC2-469F-BBD2-3B41944C35FA}" srcOrd="0" destOrd="0" presId="urn:microsoft.com/office/officeart/2005/8/layout/StepDownProcess"/>
    <dgm:cxn modelId="{F14799A2-B2F5-42C5-8E2D-D370C655251A}" srcId="{193CD878-2933-492C-838D-53DDB122C60E}" destId="{35F3067E-F725-4425-8943-56463B87CD8E}" srcOrd="3" destOrd="0" parTransId="{F46901B3-D2ED-461D-AD0B-0A1068F0ACE3}" sibTransId="{AB3EC030-4EAD-4650-AEB4-A4C48CFC5A83}"/>
    <dgm:cxn modelId="{8FE049BF-51F8-4B2E-8C06-FE961305348E}" type="presOf" srcId="{F85BCF0A-27AB-4191-8864-1C5B9400249C}" destId="{DEE2D952-20CE-4526-94F6-9C7E45AA8ECD}" srcOrd="0" destOrd="0" presId="urn:microsoft.com/office/officeart/2005/8/layout/StepDownProcess"/>
    <dgm:cxn modelId="{30F33CC1-47B8-4077-A575-AE81419B7264}" type="presOf" srcId="{35F3067E-F725-4425-8943-56463B87CD8E}" destId="{63FA8D2A-8033-4F46-8099-0614BB3B8B2F}" srcOrd="0" destOrd="0" presId="urn:microsoft.com/office/officeart/2005/8/layout/StepDownProcess"/>
    <dgm:cxn modelId="{11CEDDD8-32F1-4833-87C2-44F6389E9788}" type="presParOf" srcId="{4CD6DD1F-86CE-4C93-81DE-01E8C3EDF0AE}" destId="{0CC5E194-31E2-4996-8040-93C8E2A3E277}" srcOrd="0" destOrd="0" presId="urn:microsoft.com/office/officeart/2005/8/layout/StepDownProcess"/>
    <dgm:cxn modelId="{E6F73AA1-238A-45AB-B1A1-C1E422E27FA6}" type="presParOf" srcId="{0CC5E194-31E2-4996-8040-93C8E2A3E277}" destId="{728FDA51-097A-420D-BEF0-74AA65EFBF43}" srcOrd="0" destOrd="0" presId="urn:microsoft.com/office/officeart/2005/8/layout/StepDownProcess"/>
    <dgm:cxn modelId="{CD3D8C87-8693-4E93-87C2-2FBC62369BAC}" type="presParOf" srcId="{0CC5E194-31E2-4996-8040-93C8E2A3E277}" destId="{60991684-E308-4668-B52F-130AEFA7AE14}" srcOrd="1" destOrd="0" presId="urn:microsoft.com/office/officeart/2005/8/layout/StepDownProcess"/>
    <dgm:cxn modelId="{D9F99039-8E63-4F46-A566-A7ADB410DDE4}" type="presParOf" srcId="{0CC5E194-31E2-4996-8040-93C8E2A3E277}" destId="{272C6C1D-151C-4C10-9242-F1E97691AC39}" srcOrd="2" destOrd="0" presId="urn:microsoft.com/office/officeart/2005/8/layout/StepDownProcess"/>
    <dgm:cxn modelId="{F388B254-C7A4-4C39-BA33-76CA628EE3BD}" type="presParOf" srcId="{4CD6DD1F-86CE-4C93-81DE-01E8C3EDF0AE}" destId="{847B513E-51F5-4A1F-9B90-A29E8DDF81AE}" srcOrd="1" destOrd="0" presId="urn:microsoft.com/office/officeart/2005/8/layout/StepDownProcess"/>
    <dgm:cxn modelId="{F5763E1A-F11F-4243-B2EC-5248D645D919}" type="presParOf" srcId="{4CD6DD1F-86CE-4C93-81DE-01E8C3EDF0AE}" destId="{9E633D6C-6C9C-4961-A0E5-1CE6CC6D1672}" srcOrd="2" destOrd="0" presId="urn:microsoft.com/office/officeart/2005/8/layout/StepDownProcess"/>
    <dgm:cxn modelId="{0B435383-5168-4FBF-AF07-0CDCB1DAAE4A}" type="presParOf" srcId="{9E633D6C-6C9C-4961-A0E5-1CE6CC6D1672}" destId="{DBE30945-AA3D-42A7-B8B6-CFB8F63B100A}" srcOrd="0" destOrd="0" presId="urn:microsoft.com/office/officeart/2005/8/layout/StepDownProcess"/>
    <dgm:cxn modelId="{D23A67CB-63D0-439F-83B5-9A75CA6B0E09}" type="presParOf" srcId="{9E633D6C-6C9C-4961-A0E5-1CE6CC6D1672}" destId="{DEE2D952-20CE-4526-94F6-9C7E45AA8ECD}" srcOrd="1" destOrd="0" presId="urn:microsoft.com/office/officeart/2005/8/layout/StepDownProcess"/>
    <dgm:cxn modelId="{24607E56-4D13-4739-8580-2D43FBEA6BB1}" type="presParOf" srcId="{9E633D6C-6C9C-4961-A0E5-1CE6CC6D1672}" destId="{F6DEE3AC-E01B-4ACC-8E6D-B008D9B80AA8}" srcOrd="2" destOrd="0" presId="urn:microsoft.com/office/officeart/2005/8/layout/StepDownProcess"/>
    <dgm:cxn modelId="{D55FE91F-15C1-48F6-876A-7C9719622ADC}" type="presParOf" srcId="{4CD6DD1F-86CE-4C93-81DE-01E8C3EDF0AE}" destId="{DF562FD0-580A-48AD-A692-A0133C275690}" srcOrd="3" destOrd="0" presId="urn:microsoft.com/office/officeart/2005/8/layout/StepDownProcess"/>
    <dgm:cxn modelId="{C3CF51B4-45D3-4590-861A-5BBD32C917D9}" type="presParOf" srcId="{4CD6DD1F-86CE-4C93-81DE-01E8C3EDF0AE}" destId="{95DE1C10-DC73-46BC-86B6-E347C8CAB16B}" srcOrd="4" destOrd="0" presId="urn:microsoft.com/office/officeart/2005/8/layout/StepDownProcess"/>
    <dgm:cxn modelId="{CDA6EF40-4B72-4349-B224-DCD81B90426B}" type="presParOf" srcId="{95DE1C10-DC73-46BC-86B6-E347C8CAB16B}" destId="{72B3632F-5D85-4EE3-AA64-66ABFC4C9A98}" srcOrd="0" destOrd="0" presId="urn:microsoft.com/office/officeart/2005/8/layout/StepDownProcess"/>
    <dgm:cxn modelId="{30A66E1B-88F0-47F3-8F8D-1BDD7E24407A}" type="presParOf" srcId="{95DE1C10-DC73-46BC-86B6-E347C8CAB16B}" destId="{E541FAC8-7CC2-469F-BBD2-3B41944C35FA}" srcOrd="1" destOrd="0" presId="urn:microsoft.com/office/officeart/2005/8/layout/StepDownProcess"/>
    <dgm:cxn modelId="{67FE4653-02C4-4969-8D03-3BB9C75DE551}" type="presParOf" srcId="{95DE1C10-DC73-46BC-86B6-E347C8CAB16B}" destId="{C63EFA7F-BE75-469B-A03E-D9C0F8F562E8}" srcOrd="2" destOrd="0" presId="urn:microsoft.com/office/officeart/2005/8/layout/StepDownProcess"/>
    <dgm:cxn modelId="{02F275B3-EACB-436B-95D4-B2A2D1AB2156}" type="presParOf" srcId="{4CD6DD1F-86CE-4C93-81DE-01E8C3EDF0AE}" destId="{8130EC01-EA23-4BB7-AA2A-CCB5B13A047C}" srcOrd="5" destOrd="0" presId="urn:microsoft.com/office/officeart/2005/8/layout/StepDownProcess"/>
    <dgm:cxn modelId="{CA267DE3-920C-47E4-A573-944AD24A7E48}" type="presParOf" srcId="{4CD6DD1F-86CE-4C93-81DE-01E8C3EDF0AE}" destId="{E09BF4D5-2E55-4EB9-906D-EBC91AD80061}" srcOrd="6" destOrd="0" presId="urn:microsoft.com/office/officeart/2005/8/layout/StepDownProcess"/>
    <dgm:cxn modelId="{7E270B45-1E09-4E12-B955-F63F901C1156}" type="presParOf" srcId="{E09BF4D5-2E55-4EB9-906D-EBC91AD80061}" destId="{63FA8D2A-8033-4F46-8099-0614BB3B8B2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DA51-097A-420D-BEF0-74AA65EFBF43}">
      <dsp:nvSpPr>
        <dsp:cNvPr id="0" name=""/>
        <dsp:cNvSpPr/>
      </dsp:nvSpPr>
      <dsp:spPr>
        <a:xfrm rot="5400000">
          <a:off x="711074" y="884572"/>
          <a:ext cx="776847" cy="884413"/>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91684-E308-4668-B52F-130AEFA7AE14}">
      <dsp:nvSpPr>
        <dsp:cNvPr id="0" name=""/>
        <dsp:cNvSpPr/>
      </dsp:nvSpPr>
      <dsp:spPr>
        <a:xfrm>
          <a:off x="505257" y="23422"/>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Understand</a:t>
          </a:r>
        </a:p>
      </dsp:txBody>
      <dsp:txXfrm>
        <a:off x="549950" y="68115"/>
        <a:ext cx="1218367" cy="825998"/>
      </dsp:txXfrm>
    </dsp:sp>
    <dsp:sp modelId="{272C6C1D-151C-4C10-9242-F1E97691AC39}">
      <dsp:nvSpPr>
        <dsp:cNvPr id="0" name=""/>
        <dsp:cNvSpPr/>
      </dsp:nvSpPr>
      <dsp:spPr>
        <a:xfrm>
          <a:off x="1813010" y="11072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DBE30945-AA3D-42A7-B8B6-CFB8F63B100A}">
      <dsp:nvSpPr>
        <dsp:cNvPr id="0" name=""/>
        <dsp:cNvSpPr/>
      </dsp:nvSpPr>
      <dsp:spPr>
        <a:xfrm rot="5400000">
          <a:off x="1795340" y="1912852"/>
          <a:ext cx="776847" cy="884413"/>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2D952-20CE-4526-94F6-9C7E45AA8ECD}">
      <dsp:nvSpPr>
        <dsp:cNvPr id="0" name=""/>
        <dsp:cNvSpPr/>
      </dsp:nvSpPr>
      <dsp:spPr>
        <a:xfrm>
          <a:off x="1589523" y="1051701"/>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Find</a:t>
          </a:r>
        </a:p>
      </dsp:txBody>
      <dsp:txXfrm>
        <a:off x="1634216" y="1096394"/>
        <a:ext cx="1218367" cy="825998"/>
      </dsp:txXfrm>
    </dsp:sp>
    <dsp:sp modelId="{F6DEE3AC-E01B-4ACC-8E6D-B008D9B80AA8}">
      <dsp:nvSpPr>
        <dsp:cNvPr id="0" name=""/>
        <dsp:cNvSpPr/>
      </dsp:nvSpPr>
      <dsp:spPr>
        <a:xfrm>
          <a:off x="2897276" y="113900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72B3632F-5D85-4EE3-AA64-66ABFC4C9A98}">
      <dsp:nvSpPr>
        <dsp:cNvPr id="0" name=""/>
        <dsp:cNvSpPr/>
      </dsp:nvSpPr>
      <dsp:spPr>
        <a:xfrm rot="5400000">
          <a:off x="2879607" y="2941131"/>
          <a:ext cx="776847" cy="884413"/>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1FAC8-7CC2-469F-BBD2-3B41944C35FA}">
      <dsp:nvSpPr>
        <dsp:cNvPr id="0" name=""/>
        <dsp:cNvSpPr/>
      </dsp:nvSpPr>
      <dsp:spPr>
        <a:xfrm>
          <a:off x="2673790" y="2079980"/>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Decide</a:t>
          </a:r>
        </a:p>
      </dsp:txBody>
      <dsp:txXfrm>
        <a:off x="2718483" y="2124673"/>
        <a:ext cx="1218367" cy="825998"/>
      </dsp:txXfrm>
    </dsp:sp>
    <dsp:sp modelId="{C63EFA7F-BE75-469B-A03E-D9C0F8F562E8}">
      <dsp:nvSpPr>
        <dsp:cNvPr id="0" name=""/>
        <dsp:cNvSpPr/>
      </dsp:nvSpPr>
      <dsp:spPr>
        <a:xfrm>
          <a:off x="3981543" y="2167283"/>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63FA8D2A-8033-4F46-8099-0614BB3B8B2F}">
      <dsp:nvSpPr>
        <dsp:cNvPr id="0" name=""/>
        <dsp:cNvSpPr/>
      </dsp:nvSpPr>
      <dsp:spPr>
        <a:xfrm>
          <a:off x="3758056" y="3108259"/>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Place</a:t>
          </a:r>
        </a:p>
      </dsp:txBody>
      <dsp:txXfrm>
        <a:off x="3802749" y="3152952"/>
        <a:ext cx="1218367" cy="825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DA51-097A-420D-BEF0-74AA65EFBF43}">
      <dsp:nvSpPr>
        <dsp:cNvPr id="0" name=""/>
        <dsp:cNvSpPr/>
      </dsp:nvSpPr>
      <dsp:spPr>
        <a:xfrm rot="5400000">
          <a:off x="711074" y="884572"/>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91684-E308-4668-B52F-130AEFA7AE14}">
      <dsp:nvSpPr>
        <dsp:cNvPr id="0" name=""/>
        <dsp:cNvSpPr/>
      </dsp:nvSpPr>
      <dsp:spPr>
        <a:xfrm>
          <a:off x="505257" y="23422"/>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Understand</a:t>
          </a:r>
        </a:p>
      </dsp:txBody>
      <dsp:txXfrm>
        <a:off x="549950" y="68115"/>
        <a:ext cx="1218367" cy="825998"/>
      </dsp:txXfrm>
    </dsp:sp>
    <dsp:sp modelId="{272C6C1D-151C-4C10-9242-F1E97691AC39}">
      <dsp:nvSpPr>
        <dsp:cNvPr id="0" name=""/>
        <dsp:cNvSpPr/>
      </dsp:nvSpPr>
      <dsp:spPr>
        <a:xfrm>
          <a:off x="1813010" y="11072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DBE30945-AA3D-42A7-B8B6-CFB8F63B100A}">
      <dsp:nvSpPr>
        <dsp:cNvPr id="0" name=""/>
        <dsp:cNvSpPr/>
      </dsp:nvSpPr>
      <dsp:spPr>
        <a:xfrm rot="5400000">
          <a:off x="1795340" y="1912852"/>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2D952-20CE-4526-94F6-9C7E45AA8ECD}">
      <dsp:nvSpPr>
        <dsp:cNvPr id="0" name=""/>
        <dsp:cNvSpPr/>
      </dsp:nvSpPr>
      <dsp:spPr>
        <a:xfrm>
          <a:off x="1589523" y="1051701"/>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Find</a:t>
          </a:r>
        </a:p>
      </dsp:txBody>
      <dsp:txXfrm>
        <a:off x="1634216" y="1096394"/>
        <a:ext cx="1218367" cy="825998"/>
      </dsp:txXfrm>
    </dsp:sp>
    <dsp:sp modelId="{F6DEE3AC-E01B-4ACC-8E6D-B008D9B80AA8}">
      <dsp:nvSpPr>
        <dsp:cNvPr id="0" name=""/>
        <dsp:cNvSpPr/>
      </dsp:nvSpPr>
      <dsp:spPr>
        <a:xfrm>
          <a:off x="2897276" y="113900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72B3632F-5D85-4EE3-AA64-66ABFC4C9A98}">
      <dsp:nvSpPr>
        <dsp:cNvPr id="0" name=""/>
        <dsp:cNvSpPr/>
      </dsp:nvSpPr>
      <dsp:spPr>
        <a:xfrm rot="5400000">
          <a:off x="2879607" y="2941131"/>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1FAC8-7CC2-469F-BBD2-3B41944C35FA}">
      <dsp:nvSpPr>
        <dsp:cNvPr id="0" name=""/>
        <dsp:cNvSpPr/>
      </dsp:nvSpPr>
      <dsp:spPr>
        <a:xfrm>
          <a:off x="2673790" y="2079980"/>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Decide</a:t>
          </a:r>
        </a:p>
      </dsp:txBody>
      <dsp:txXfrm>
        <a:off x="2718483" y="2124673"/>
        <a:ext cx="1218367" cy="825998"/>
      </dsp:txXfrm>
    </dsp:sp>
    <dsp:sp modelId="{C63EFA7F-BE75-469B-A03E-D9C0F8F562E8}">
      <dsp:nvSpPr>
        <dsp:cNvPr id="0" name=""/>
        <dsp:cNvSpPr/>
      </dsp:nvSpPr>
      <dsp:spPr>
        <a:xfrm>
          <a:off x="3981543" y="2167283"/>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63FA8D2A-8033-4F46-8099-0614BB3B8B2F}">
      <dsp:nvSpPr>
        <dsp:cNvPr id="0" name=""/>
        <dsp:cNvSpPr/>
      </dsp:nvSpPr>
      <dsp:spPr>
        <a:xfrm>
          <a:off x="3758056" y="3108259"/>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Place</a:t>
          </a:r>
        </a:p>
      </dsp:txBody>
      <dsp:txXfrm>
        <a:off x="3802749" y="3152952"/>
        <a:ext cx="1218367" cy="825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DA51-097A-420D-BEF0-74AA65EFBF43}">
      <dsp:nvSpPr>
        <dsp:cNvPr id="0" name=""/>
        <dsp:cNvSpPr/>
      </dsp:nvSpPr>
      <dsp:spPr>
        <a:xfrm rot="5400000">
          <a:off x="711074" y="884572"/>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91684-E308-4668-B52F-130AEFA7AE14}">
      <dsp:nvSpPr>
        <dsp:cNvPr id="0" name=""/>
        <dsp:cNvSpPr/>
      </dsp:nvSpPr>
      <dsp:spPr>
        <a:xfrm>
          <a:off x="505257" y="23422"/>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Understand</a:t>
          </a:r>
        </a:p>
      </dsp:txBody>
      <dsp:txXfrm>
        <a:off x="549950" y="68115"/>
        <a:ext cx="1218367" cy="825998"/>
      </dsp:txXfrm>
    </dsp:sp>
    <dsp:sp modelId="{272C6C1D-151C-4C10-9242-F1E97691AC39}">
      <dsp:nvSpPr>
        <dsp:cNvPr id="0" name=""/>
        <dsp:cNvSpPr/>
      </dsp:nvSpPr>
      <dsp:spPr>
        <a:xfrm>
          <a:off x="1813010" y="11072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DBE30945-AA3D-42A7-B8B6-CFB8F63B100A}">
      <dsp:nvSpPr>
        <dsp:cNvPr id="0" name=""/>
        <dsp:cNvSpPr/>
      </dsp:nvSpPr>
      <dsp:spPr>
        <a:xfrm rot="5400000">
          <a:off x="1795340" y="1912852"/>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E2D952-20CE-4526-94F6-9C7E45AA8ECD}">
      <dsp:nvSpPr>
        <dsp:cNvPr id="0" name=""/>
        <dsp:cNvSpPr/>
      </dsp:nvSpPr>
      <dsp:spPr>
        <a:xfrm>
          <a:off x="1589523" y="1051701"/>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Find</a:t>
          </a:r>
        </a:p>
      </dsp:txBody>
      <dsp:txXfrm>
        <a:off x="1634216" y="1096394"/>
        <a:ext cx="1218367" cy="825998"/>
      </dsp:txXfrm>
    </dsp:sp>
    <dsp:sp modelId="{F6DEE3AC-E01B-4ACC-8E6D-B008D9B80AA8}">
      <dsp:nvSpPr>
        <dsp:cNvPr id="0" name=""/>
        <dsp:cNvSpPr/>
      </dsp:nvSpPr>
      <dsp:spPr>
        <a:xfrm>
          <a:off x="2897276" y="1139004"/>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72B3632F-5D85-4EE3-AA64-66ABFC4C9A98}">
      <dsp:nvSpPr>
        <dsp:cNvPr id="0" name=""/>
        <dsp:cNvSpPr/>
      </dsp:nvSpPr>
      <dsp:spPr>
        <a:xfrm rot="5400000">
          <a:off x="2879607" y="2941131"/>
          <a:ext cx="776847" cy="88441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41FAC8-7CC2-469F-BBD2-3B41944C35FA}">
      <dsp:nvSpPr>
        <dsp:cNvPr id="0" name=""/>
        <dsp:cNvSpPr/>
      </dsp:nvSpPr>
      <dsp:spPr>
        <a:xfrm>
          <a:off x="2673790" y="2079980"/>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Decide</a:t>
          </a:r>
        </a:p>
      </dsp:txBody>
      <dsp:txXfrm>
        <a:off x="2718483" y="2124673"/>
        <a:ext cx="1218367" cy="825998"/>
      </dsp:txXfrm>
    </dsp:sp>
    <dsp:sp modelId="{C63EFA7F-BE75-469B-A03E-D9C0F8F562E8}">
      <dsp:nvSpPr>
        <dsp:cNvPr id="0" name=""/>
        <dsp:cNvSpPr/>
      </dsp:nvSpPr>
      <dsp:spPr>
        <a:xfrm>
          <a:off x="3981543" y="2167283"/>
          <a:ext cx="951135" cy="739854"/>
        </a:xfrm>
        <a:prstGeom prst="rect">
          <a:avLst/>
        </a:prstGeom>
        <a:noFill/>
        <a:ln>
          <a:noFill/>
        </a:ln>
        <a:effectLst/>
      </dsp:spPr>
      <dsp:style>
        <a:lnRef idx="0">
          <a:scrgbClr r="0" g="0" b="0"/>
        </a:lnRef>
        <a:fillRef idx="0">
          <a:scrgbClr r="0" g="0" b="0"/>
        </a:fillRef>
        <a:effectRef idx="0">
          <a:scrgbClr r="0" g="0" b="0"/>
        </a:effectRef>
        <a:fontRef idx="minor"/>
      </dsp:style>
    </dsp:sp>
    <dsp:sp modelId="{63FA8D2A-8033-4F46-8099-0614BB3B8B2F}">
      <dsp:nvSpPr>
        <dsp:cNvPr id="0" name=""/>
        <dsp:cNvSpPr/>
      </dsp:nvSpPr>
      <dsp:spPr>
        <a:xfrm>
          <a:off x="3758056" y="3108259"/>
          <a:ext cx="1307753" cy="915384"/>
        </a:xfrm>
        <a:prstGeom prst="roundRect">
          <a:avLst>
            <a:gd name="adj" fmla="val 1667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Place</a:t>
          </a:r>
        </a:p>
      </dsp:txBody>
      <dsp:txXfrm>
        <a:off x="3802749" y="3152952"/>
        <a:ext cx="1218367" cy="82599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A72A-E76E-4D56-B254-35F0FFD6A5F3}" type="datetimeFigureOut">
              <a:rPr lang="en-GB" smtClean="0"/>
              <a:t>07/Mar/2022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81A6-6158-4635-B0E2-DC2138523D0E}" type="slidenum">
              <a:rPr lang="en-GB" smtClean="0"/>
              <a:t>‹#›</a:t>
            </a:fld>
            <a:endParaRPr lang="en-GB"/>
          </a:p>
        </p:txBody>
      </p:sp>
    </p:spTree>
    <p:extLst>
      <p:ext uri="{BB962C8B-B14F-4D97-AF65-F5344CB8AC3E}">
        <p14:creationId xmlns:p14="http://schemas.microsoft.com/office/powerpoint/2010/main" val="47577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search@designcouncil.org.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06363" y="782638"/>
            <a:ext cx="6680200" cy="3757612"/>
          </a:xfrm>
          <a:ln/>
        </p:spPr>
      </p:sp>
      <p:sp>
        <p:nvSpPr>
          <p:cNvPr id="8195" name="Rectangle 3"/>
          <p:cNvSpPr>
            <a:spLocks noGrp="1" noChangeArrowheads="1"/>
          </p:cNvSpPr>
          <p:nvPr>
            <p:ph type="body" idx="1"/>
          </p:nvPr>
        </p:nvSpPr>
        <p:spPr>
          <a:xfrm>
            <a:off x="919163" y="4776788"/>
            <a:ext cx="5053012"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fld id="{3A3056E8-E52E-4580-9289-A0DDF5A900D3}" type="slidenum">
              <a:rPr lang="en-US" sz="1300">
                <a:solidFill>
                  <a:schemeClr val="tx1"/>
                </a:solidFill>
              </a:rPr>
              <a:pPr eaLnBrk="1" hangingPunct="1">
                <a:defRPr/>
              </a:pPr>
              <a:t>1</a:t>
            </a:fld>
            <a:endParaRPr lang="en-US" sz="1300">
              <a:solidFill>
                <a:schemeClr val="tx1"/>
              </a:solidFill>
            </a:endParaRPr>
          </a:p>
        </p:txBody>
      </p:sp>
      <p:sp>
        <p:nvSpPr>
          <p:cNvPr id="8197"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r>
              <a:rPr lang="en-GB" sz="1300">
                <a:solidFill>
                  <a:schemeClr val="tx1"/>
                </a:solidFill>
              </a:rPr>
              <a:t>             CHI 2010                                                                                    Caroline Jarrett</a:t>
            </a:r>
            <a:br>
              <a:rPr lang="en-GB" sz="1300">
                <a:solidFill>
                  <a:schemeClr val="tx1"/>
                </a:solidFill>
              </a:rPr>
            </a:br>
            <a:r>
              <a:rPr lang="en-GB" sz="1300">
                <a:solidFill>
                  <a:schemeClr val="tx1"/>
                </a:solidFill>
              </a:rPr>
              <a:t>    </a:t>
            </a:r>
            <a:endParaRPr lang="en-US" sz="13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24</a:t>
            </a:fld>
            <a:endParaRPr lang="en-GB"/>
          </a:p>
        </p:txBody>
      </p:sp>
    </p:spTree>
    <p:extLst>
      <p:ext uri="{BB962C8B-B14F-4D97-AF65-F5344CB8AC3E}">
        <p14:creationId xmlns:p14="http://schemas.microsoft.com/office/powerpoint/2010/main" val="227144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26</a:t>
            </a:fld>
            <a:endParaRPr lang="en-GB"/>
          </a:p>
        </p:txBody>
      </p:sp>
    </p:spTree>
    <p:extLst>
      <p:ext uri="{BB962C8B-B14F-4D97-AF65-F5344CB8AC3E}">
        <p14:creationId xmlns:p14="http://schemas.microsoft.com/office/powerpoint/2010/main" val="140875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AU"/>
          </a:p>
        </p:txBody>
      </p:sp>
    </p:spTree>
    <p:extLst>
      <p:ext uri="{BB962C8B-B14F-4D97-AF65-F5344CB8AC3E}">
        <p14:creationId xmlns:p14="http://schemas.microsoft.com/office/powerpoint/2010/main" val="321070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5"/>
          </p:nvPr>
        </p:nvSpPr>
        <p:spPr/>
        <p:txBody>
          <a:bodyPr/>
          <a:lstStyle/>
          <a:p>
            <a:pPr>
              <a:defRPr/>
            </a:pPr>
            <a:fld id="{D955DBE3-3499-488F-B103-A21EE03BCEA5}" type="slidenum">
              <a:rPr lang="en-US" smtClean="0"/>
              <a:pPr>
                <a:defRPr/>
              </a:pPr>
              <a:t>32</a:t>
            </a:fld>
            <a:endParaRPr lang="en-US" dirty="0"/>
          </a:p>
        </p:txBody>
      </p:sp>
    </p:spTree>
    <p:extLst>
      <p:ext uri="{BB962C8B-B14F-4D97-AF65-F5344CB8AC3E}">
        <p14:creationId xmlns:p14="http://schemas.microsoft.com/office/powerpoint/2010/main" val="287667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40</a:t>
            </a:fld>
            <a:endParaRPr lang="en-GB"/>
          </a:p>
        </p:txBody>
      </p:sp>
    </p:spTree>
    <p:extLst>
      <p:ext uri="{BB962C8B-B14F-4D97-AF65-F5344CB8AC3E}">
        <p14:creationId xmlns:p14="http://schemas.microsoft.com/office/powerpoint/2010/main" val="260103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43</a:t>
            </a:fld>
            <a:endParaRPr lang="en-US" dirty="0"/>
          </a:p>
        </p:txBody>
      </p:sp>
    </p:spTree>
    <p:extLst>
      <p:ext uri="{BB962C8B-B14F-4D97-AF65-F5344CB8AC3E}">
        <p14:creationId xmlns:p14="http://schemas.microsoft.com/office/powerpoint/2010/main" val="300262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questions from a survey:</a:t>
            </a:r>
          </a:p>
          <a:p>
            <a:endParaRPr lang="en-GB" dirty="0"/>
          </a:p>
          <a:p>
            <a:r>
              <a:rPr lang="en-GB" dirty="0"/>
              <a:t>'24: Do you use a Windows or Mac computer'?</a:t>
            </a:r>
          </a:p>
          <a:p>
            <a:r>
              <a:rPr lang="en-GB" dirty="0"/>
              <a:t>'25. What is your gender'?</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44</a:t>
            </a:fld>
            <a:endParaRPr lang="en-US" dirty="0"/>
          </a:p>
        </p:txBody>
      </p:sp>
    </p:spTree>
    <p:extLst>
      <p:ext uri="{BB962C8B-B14F-4D97-AF65-F5344CB8AC3E}">
        <p14:creationId xmlns:p14="http://schemas.microsoft.com/office/powerpoint/2010/main" val="1425411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45</a:t>
            </a:fld>
            <a:endParaRPr lang="en-US" dirty="0"/>
          </a:p>
        </p:txBody>
      </p:sp>
    </p:spTree>
    <p:extLst>
      <p:ext uri="{BB962C8B-B14F-4D97-AF65-F5344CB8AC3E}">
        <p14:creationId xmlns:p14="http://schemas.microsoft.com/office/powerpoint/2010/main" val="112158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model wears a t-shirt with Gender: 'Male' (crossed out), 'Female' (crossed out) and 'Other' (added and ticked'. </a:t>
            </a:r>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46</a:t>
            </a:fld>
            <a:endParaRPr lang="en-US" dirty="0"/>
          </a:p>
        </p:txBody>
      </p:sp>
    </p:spTree>
    <p:extLst>
      <p:ext uri="{BB962C8B-B14F-4D97-AF65-F5344CB8AC3E}">
        <p14:creationId xmlns:p14="http://schemas.microsoft.com/office/powerpoint/2010/main" val="2640885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53</a:t>
            </a:fld>
            <a:endParaRPr lang="en-GB"/>
          </a:p>
        </p:txBody>
      </p:sp>
    </p:spTree>
    <p:extLst>
      <p:ext uri="{BB962C8B-B14F-4D97-AF65-F5344CB8AC3E}">
        <p14:creationId xmlns:p14="http://schemas.microsoft.com/office/powerpoint/2010/main" val="211846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this is a survey invitation from 2022, but the hashtag relates to 2021. Also, increasing the response does not necessarily make it more representative. What happens if this attracts 20 designers, 200 engineers, and 2000 architects? What if the extra response comes from an extra 1000 engineers?</a:t>
            </a:r>
          </a:p>
        </p:txBody>
      </p:sp>
      <p:sp>
        <p:nvSpPr>
          <p:cNvPr id="4" name="Slide Number Placeholder 3"/>
          <p:cNvSpPr>
            <a:spLocks noGrp="1"/>
          </p:cNvSpPr>
          <p:nvPr>
            <p:ph type="sldNum" sz="quarter" idx="5"/>
          </p:nvPr>
        </p:nvSpPr>
        <p:spPr/>
        <p:txBody>
          <a:bodyPr/>
          <a:lstStyle/>
          <a:p>
            <a:fld id="{655781A6-6158-4635-B0E2-DC2138523D0E}" type="slidenum">
              <a:rPr lang="en-GB" smtClean="0"/>
              <a:t>2</a:t>
            </a:fld>
            <a:endParaRPr lang="en-GB"/>
          </a:p>
        </p:txBody>
      </p:sp>
    </p:spTree>
    <p:extLst>
      <p:ext uri="{BB962C8B-B14F-4D97-AF65-F5344CB8AC3E}">
        <p14:creationId xmlns:p14="http://schemas.microsoft.com/office/powerpoint/2010/main" val="198950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pPr marL="228305" indent="-228305">
              <a:buAutoNum type="alphaLcParenBoth"/>
            </a:pPr>
            <a:endParaRPr lang="en-GB" baseline="0" dirty="0"/>
          </a:p>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54</a:t>
            </a:fld>
            <a:endParaRPr lang="en-US" dirty="0"/>
          </a:p>
        </p:txBody>
      </p:sp>
    </p:spTree>
    <p:extLst>
      <p:ext uri="{BB962C8B-B14F-4D97-AF65-F5344CB8AC3E}">
        <p14:creationId xmlns:p14="http://schemas.microsoft.com/office/powerpoint/2010/main" val="182198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27">
              <a:defRPr/>
            </a:pPr>
            <a:r>
              <a:rPr lang="en-GB" dirty="0" err="1"/>
              <a:t>Krosnick</a:t>
            </a:r>
            <a:r>
              <a:rPr lang="en-GB" dirty="0"/>
              <a:t> and Presser refer to ~87 papers on response points.</a:t>
            </a:r>
          </a:p>
          <a:p>
            <a:pPr defTabSz="913227">
              <a:defRPr/>
            </a:pPr>
            <a:r>
              <a:rPr lang="en-GB" dirty="0"/>
              <a:t>This</a:t>
            </a:r>
            <a:r>
              <a:rPr lang="en-GB" baseline="0" dirty="0"/>
              <a:t> selection of questions from different surveys has:</a:t>
            </a:r>
          </a:p>
          <a:p>
            <a:pPr marL="171230" indent="-171230" defTabSz="913227">
              <a:buFontTx/>
              <a:buChar char="-"/>
              <a:defRPr/>
            </a:pPr>
            <a:r>
              <a:rPr lang="en-GB" baseline="0" dirty="0"/>
              <a:t>One with seven response points in the range</a:t>
            </a:r>
          </a:p>
          <a:p>
            <a:pPr marL="171230" indent="-171230" defTabSz="913227">
              <a:buFontTx/>
              <a:buChar char="-"/>
              <a:defRPr/>
            </a:pPr>
            <a:r>
              <a:rPr lang="en-GB" baseline="0" dirty="0"/>
              <a:t>One with two response points (yes/no)</a:t>
            </a:r>
          </a:p>
          <a:p>
            <a:pPr marL="171230" indent="-171230" defTabSz="913227">
              <a:buFontTx/>
              <a:buChar char="-"/>
              <a:defRPr/>
            </a:pPr>
            <a:r>
              <a:rPr lang="en-GB" baseline="0" dirty="0"/>
              <a:t>One with five response points plus ‘not applicable’</a:t>
            </a:r>
          </a:p>
          <a:p>
            <a:pPr marL="171230" indent="-171230" defTabSz="913227">
              <a:buFontTx/>
              <a:buChar char="-"/>
              <a:defRPr/>
            </a:pPr>
            <a:r>
              <a:rPr lang="en-GB" baseline="0" dirty="0"/>
              <a:t>One with three response points</a:t>
            </a:r>
          </a:p>
          <a:p>
            <a:pPr marL="171230" indent="-171230" defTabSz="913227">
              <a:buFontTx/>
              <a:buChar char="-"/>
              <a:defRPr/>
            </a:pPr>
            <a:r>
              <a:rPr lang="en-GB" baseline="0" dirty="0"/>
              <a:t>One with four response points plus a comment box</a:t>
            </a:r>
          </a:p>
          <a:p>
            <a:pPr marL="171230" indent="-171230" defTabSz="913227">
              <a:buFontTx/>
              <a:buChar char="-"/>
              <a:defRPr/>
            </a:pPr>
            <a:r>
              <a:rPr lang="en-GB" baseline="0" dirty="0"/>
              <a:t>One with four response points on their own</a:t>
            </a:r>
          </a:p>
          <a:p>
            <a:pPr marL="171230" indent="-171230" defTabSz="913227">
              <a:buFontTx/>
              <a:buChar char="-"/>
              <a:defRPr/>
            </a:pPr>
            <a:r>
              <a:rPr lang="en-GB" baseline="0" dirty="0"/>
              <a:t>One with 10 response points plus ‘Don’t Know’</a:t>
            </a:r>
            <a:endParaRPr lang="en-GB" dirty="0"/>
          </a:p>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55</a:t>
            </a:fld>
            <a:endParaRPr lang="en-US" dirty="0"/>
          </a:p>
        </p:txBody>
      </p:sp>
    </p:spTree>
    <p:extLst>
      <p:ext uri="{BB962C8B-B14F-4D97-AF65-F5344CB8AC3E}">
        <p14:creationId xmlns:p14="http://schemas.microsoft.com/office/powerpoint/2010/main" val="336067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58</a:t>
            </a:fld>
            <a:endParaRPr lang="en-GB"/>
          </a:p>
        </p:txBody>
      </p:sp>
    </p:spTree>
    <p:extLst>
      <p:ext uri="{BB962C8B-B14F-4D97-AF65-F5344CB8AC3E}">
        <p14:creationId xmlns:p14="http://schemas.microsoft.com/office/powerpoint/2010/main" val="2623719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70</a:t>
            </a:fld>
            <a:endParaRPr lang="en-US" dirty="0"/>
          </a:p>
        </p:txBody>
      </p:sp>
    </p:spTree>
    <p:extLst>
      <p:ext uri="{BB962C8B-B14F-4D97-AF65-F5344CB8AC3E}">
        <p14:creationId xmlns:p14="http://schemas.microsoft.com/office/powerpoint/2010/main" val="397144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r>
              <a:rPr lang="en-AU" dirty="0"/>
              <a:t>The four steps are:</a:t>
            </a:r>
          </a:p>
          <a:p>
            <a:pPr marL="228305" indent="-228305">
              <a:buAutoNum type="arabicPeriod"/>
            </a:pPr>
            <a:r>
              <a:rPr lang="en-AU" dirty="0"/>
              <a:t>Read and understand</a:t>
            </a:r>
            <a:r>
              <a:rPr lang="en-AU" baseline="0" dirty="0"/>
              <a:t> the question</a:t>
            </a:r>
          </a:p>
          <a:p>
            <a:pPr marL="228305" indent="-228305">
              <a:buAutoNum type="arabicPeriod"/>
            </a:pPr>
            <a:r>
              <a:rPr lang="en-AU" baseline="0" dirty="0"/>
              <a:t>Find the answer</a:t>
            </a:r>
          </a:p>
          <a:p>
            <a:pPr marL="228305" indent="-228305">
              <a:buAutoNum type="arabicPeriod"/>
            </a:pPr>
            <a:r>
              <a:rPr lang="en-AU" baseline="0" dirty="0"/>
              <a:t>Judge whether the answer you’ve found aligns with what you say and the way you want to portray yourself</a:t>
            </a:r>
          </a:p>
          <a:p>
            <a:pPr marL="228305" indent="-228305">
              <a:buAutoNum type="arabicPeriod"/>
            </a:pPr>
            <a:r>
              <a:rPr lang="en-AU" baseline="0" dirty="0"/>
              <a:t>Place the answer on the form (or give it to the interviewer)</a:t>
            </a:r>
          </a:p>
        </p:txBody>
      </p:sp>
    </p:spTree>
    <p:extLst>
      <p:ext uri="{BB962C8B-B14F-4D97-AF65-F5344CB8AC3E}">
        <p14:creationId xmlns:p14="http://schemas.microsoft.com/office/powerpoint/2010/main" val="241578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81</a:t>
            </a:fld>
            <a:endParaRPr lang="en-GB"/>
          </a:p>
        </p:txBody>
      </p:sp>
    </p:spTree>
    <p:extLst>
      <p:ext uri="{BB962C8B-B14F-4D97-AF65-F5344CB8AC3E}">
        <p14:creationId xmlns:p14="http://schemas.microsoft.com/office/powerpoint/2010/main" val="3473751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91</a:t>
            </a:fld>
            <a:endParaRPr lang="en-GB"/>
          </a:p>
        </p:txBody>
      </p:sp>
    </p:spTree>
    <p:extLst>
      <p:ext uri="{BB962C8B-B14F-4D97-AF65-F5344CB8AC3E}">
        <p14:creationId xmlns:p14="http://schemas.microsoft.com/office/powerpoint/2010/main" val="1617201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554038" y="650875"/>
            <a:ext cx="5794376" cy="3260725"/>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fld id="{81A68A2A-7619-4A86-B9D1-FE98BFCCC508}" type="slidenum">
              <a:rPr lang="en-US" sz="1000">
                <a:solidFill>
                  <a:schemeClr val="tx1"/>
                </a:solidFill>
              </a:rPr>
              <a:pPr eaLnBrk="1" hangingPunct="1">
                <a:defRPr/>
              </a:pPr>
              <a:t>92</a:t>
            </a:fld>
            <a:endParaRPr lang="en-US" sz="1000">
              <a:solidFill>
                <a:schemeClr val="tx1"/>
              </a:solidFill>
            </a:endParaRPr>
          </a:p>
        </p:txBody>
      </p:sp>
      <p:sp>
        <p:nvSpPr>
          <p:cNvPr id="9221"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r>
              <a:rPr lang="en-GB" sz="1000">
                <a:solidFill>
                  <a:schemeClr val="tx1"/>
                </a:solidFill>
              </a:rPr>
              <a:t>             CHI 2010                                                                                    Caroline Jarrett</a:t>
            </a:r>
            <a:br>
              <a:rPr lang="en-GB" sz="1000">
                <a:solidFill>
                  <a:schemeClr val="tx1"/>
                </a:solidFill>
              </a:rPr>
            </a:br>
            <a:r>
              <a:rPr lang="en-GB" sz="1000">
                <a:solidFill>
                  <a:schemeClr val="tx1"/>
                </a:solidFill>
              </a:rPr>
              <a:t>    </a:t>
            </a:r>
            <a:endParaRPr lang="en-US" sz="10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egoe UI" panose="020B0502040204020203" pitchFamily="34" charset="0"/>
              </a:rPr>
              <a:t>Calling all UK Designers, Architects, and Engineers</a:t>
            </a:r>
          </a:p>
          <a:p>
            <a:pPr algn="l"/>
            <a:r>
              <a:rPr lang="en-US" b="0" i="0" dirty="0">
                <a:solidFill>
                  <a:srgbClr val="FFFFFF"/>
                </a:solidFill>
                <a:effectLst/>
                <a:latin typeface="Segoe UI" panose="020B0502040204020203" pitchFamily="34" charset="0"/>
              </a:rPr>
              <a:t>Design Economy 2021 is  Design Council’s most ambitious research project to date. This three-year </a:t>
            </a:r>
            <a:r>
              <a:rPr lang="en-US" b="0" i="0" dirty="0" err="1">
                <a:solidFill>
                  <a:srgbClr val="FFFFFF"/>
                </a:solidFill>
                <a:effectLst/>
                <a:latin typeface="Segoe UI" panose="020B0502040204020203" pitchFamily="34" charset="0"/>
              </a:rPr>
              <a:t>programme</a:t>
            </a:r>
            <a:r>
              <a:rPr lang="en-US" b="0" i="0" dirty="0">
                <a:solidFill>
                  <a:srgbClr val="FFFFFF"/>
                </a:solidFill>
                <a:effectLst/>
                <a:latin typeface="Segoe UI" panose="020B0502040204020203" pitchFamily="34" charset="0"/>
              </a:rPr>
              <a:t> – with its interactive, digital format – will be a growing resource for policy makers, business leaders, public sector professionals, architects and designers.   </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0" i="0" dirty="0">
                <a:solidFill>
                  <a:srgbClr val="FFFFFF"/>
                </a:solidFill>
                <a:effectLst/>
                <a:latin typeface="Segoe UI" panose="020B0502040204020203" pitchFamily="34" charset="0"/>
              </a:rPr>
              <a:t>As well as assessing the </a:t>
            </a:r>
            <a:r>
              <a:rPr lang="en-US" b="1" i="0" dirty="0">
                <a:solidFill>
                  <a:srgbClr val="FFFFFF"/>
                </a:solidFill>
                <a:effectLst/>
                <a:latin typeface="Segoe UI" panose="020B0502040204020203" pitchFamily="34" charset="0"/>
              </a:rPr>
              <a:t>current state of design in the UK</a:t>
            </a:r>
            <a:r>
              <a:rPr lang="en-US" b="0" i="0" dirty="0">
                <a:solidFill>
                  <a:srgbClr val="FFFFFF"/>
                </a:solidFill>
                <a:effectLst/>
                <a:latin typeface="Segoe UI" panose="020B0502040204020203" pitchFamily="34" charset="0"/>
              </a:rPr>
              <a:t>, Design Economy 2021 will explore the role that design can play to ‘build back better’ and create a more just, healthy and regenerative world.    </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0" i="0" dirty="0">
                <a:solidFill>
                  <a:srgbClr val="FFFFFF"/>
                </a:solidFill>
                <a:effectLst/>
                <a:latin typeface="Segoe UI" panose="020B0502040204020203" pitchFamily="34" charset="0"/>
              </a:rPr>
              <a:t>Over the months ahead, Design Council will be curating new data, evidence, stories and toolkits to champion design and further its use. </a:t>
            </a:r>
            <a:r>
              <a:rPr lang="en-US" b="1" i="0" dirty="0">
                <a:solidFill>
                  <a:srgbClr val="FFFFFF"/>
                </a:solidFill>
                <a:effectLst/>
                <a:latin typeface="Segoe UI" panose="020B0502040204020203" pitchFamily="34" charset="0"/>
              </a:rPr>
              <a:t>Readers will be invited to become co-researchers and collaborators</a:t>
            </a:r>
            <a:r>
              <a:rPr lang="en-US" b="0" i="0" dirty="0">
                <a:solidFill>
                  <a:srgbClr val="FFFFFF"/>
                </a:solidFill>
                <a:effectLst/>
                <a:latin typeface="Segoe UI" panose="020B0502040204020203" pitchFamily="34" charset="0"/>
              </a:rPr>
              <a:t>, rather than simply recipients of the research.  </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0" i="0" dirty="0">
                <a:solidFill>
                  <a:srgbClr val="FFFFFF"/>
                </a:solidFill>
                <a:effectLst/>
                <a:latin typeface="Segoe UI" panose="020B0502040204020203" pitchFamily="34" charset="0"/>
              </a:rPr>
              <a:t>We’ll have an ongoing </a:t>
            </a:r>
            <a:r>
              <a:rPr lang="en-US" b="1" i="0" dirty="0">
                <a:solidFill>
                  <a:srgbClr val="FFFFFF"/>
                </a:solidFill>
                <a:effectLst/>
                <a:latin typeface="Segoe UI" panose="020B0502040204020203" pitchFamily="34" charset="0"/>
              </a:rPr>
              <a:t>focus on equality, diversity and inclusion</a:t>
            </a:r>
            <a:r>
              <a:rPr lang="en-US" b="0" i="0" dirty="0">
                <a:solidFill>
                  <a:srgbClr val="FFFFFF"/>
                </a:solidFill>
                <a:effectLst/>
                <a:latin typeface="Segoe UI" panose="020B0502040204020203" pitchFamily="34" charset="0"/>
              </a:rPr>
              <a:t>, encouraging questions about how well design is responding to people’s different wants and needs, its vital role in levelling up the UK’s regional economies, and the changes needed to ensure that design works for everyone.  </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0" i="0" dirty="0">
                <a:solidFill>
                  <a:srgbClr val="FFFFFF"/>
                </a:solidFill>
                <a:effectLst/>
                <a:latin typeface="Segoe UI" panose="020B0502040204020203" pitchFamily="34" charset="0"/>
              </a:rPr>
              <a:t>We want to make the Design Economy as representative of every designer as possible. Unfortunately, national datasets aren't always as inclusive as they could be. That's why we have decided to launch a new survey, to better understand who is a designer today, what their personal and professional backgrounds are, and what kind of design they </a:t>
            </a:r>
            <a:r>
              <a:rPr lang="en-US" b="0" i="0" dirty="0" err="1">
                <a:solidFill>
                  <a:srgbClr val="FFFFFF"/>
                </a:solidFill>
                <a:effectLst/>
                <a:latin typeface="Segoe UI" panose="020B0502040204020203" pitchFamily="34" charset="0"/>
              </a:rPr>
              <a:t>practise</a:t>
            </a:r>
            <a:r>
              <a:rPr lang="en-US" b="0" i="0" dirty="0">
                <a:solidFill>
                  <a:srgbClr val="FFFFFF"/>
                </a:solidFill>
                <a:effectLst/>
                <a:latin typeface="Segoe UI" panose="020B0502040204020203" pitchFamily="34" charset="0"/>
              </a:rPr>
              <a:t>.</a:t>
            </a:r>
            <a:br>
              <a:rPr lang="en-US" b="0" i="0" dirty="0">
                <a:solidFill>
                  <a:srgbClr val="FFFFFF"/>
                </a:solidFill>
                <a:effectLst/>
                <a:latin typeface="Segoe UI" panose="020B0502040204020203" pitchFamily="34" charset="0"/>
              </a:rPr>
            </a:br>
            <a:br>
              <a:rPr lang="en-US" b="1" i="1" dirty="0">
                <a:solidFill>
                  <a:srgbClr val="FFFFFF"/>
                </a:solidFill>
                <a:effectLst/>
                <a:latin typeface="Segoe UI" panose="020B0502040204020203" pitchFamily="34" charset="0"/>
              </a:rPr>
            </a:br>
            <a:r>
              <a:rPr lang="en-US" b="1" i="1" dirty="0">
                <a:solidFill>
                  <a:srgbClr val="FFFFFF"/>
                </a:solidFill>
                <a:effectLst/>
                <a:latin typeface="Segoe UI" panose="020B0502040204020203" pitchFamily="34" charset="0"/>
              </a:rPr>
              <a:t>Some of these questions are quite personal, and you are able to skip any that you would prefer not answering. </a:t>
            </a:r>
            <a:br>
              <a:rPr lang="en-US" b="0" i="0" dirty="0">
                <a:solidFill>
                  <a:srgbClr val="FFFFFF"/>
                </a:solidFill>
                <a:effectLst/>
                <a:latin typeface="Segoe UI" panose="020B0502040204020203" pitchFamily="34" charset="0"/>
              </a:rPr>
            </a:br>
            <a:r>
              <a:rPr lang="en-US" b="1" i="1" dirty="0">
                <a:solidFill>
                  <a:srgbClr val="FFFFFF"/>
                </a:solidFill>
                <a:effectLst/>
                <a:latin typeface="Segoe UI" panose="020B0502040204020203" pitchFamily="34" charset="0"/>
              </a:rPr>
              <a:t>**IT TAKES  ONLY FIVE MINUTES TO COMPLETE.**</a:t>
            </a:r>
            <a:br>
              <a:rPr lang="en-US" b="0" i="0" dirty="0">
                <a:solidFill>
                  <a:srgbClr val="FFFFFF"/>
                </a:solidFill>
                <a:effectLst/>
                <a:latin typeface="Segoe UI" panose="020B0502040204020203" pitchFamily="34" charset="0"/>
              </a:rPr>
            </a:br>
            <a:br>
              <a:rPr lang="en-US" b="0" i="1" dirty="0">
                <a:solidFill>
                  <a:srgbClr val="FFFFFF"/>
                </a:solidFill>
                <a:effectLst/>
                <a:latin typeface="Segoe UI" panose="020B0502040204020203" pitchFamily="34" charset="0"/>
              </a:rPr>
            </a:br>
            <a:r>
              <a:rPr lang="en-US" b="0" i="0" dirty="0">
                <a:solidFill>
                  <a:srgbClr val="FFFFFF"/>
                </a:solidFill>
                <a:effectLst/>
                <a:latin typeface="Segoe UI" panose="020B0502040204020203" pitchFamily="34" charset="0"/>
              </a:rPr>
              <a:t>We will share all results of this survey in May 2022.</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1" i="0" dirty="0">
                <a:solidFill>
                  <a:srgbClr val="FFFFFF"/>
                </a:solidFill>
                <a:effectLst/>
                <a:latin typeface="Segoe UI" panose="020B0502040204020203" pitchFamily="34" charset="0"/>
              </a:rPr>
              <a:t>When you've finished, could you forward this to other designers you know? We want to get as many responses from as many different designers as possible.</a:t>
            </a:r>
            <a:br>
              <a:rPr lang="en-US" b="0" i="0" dirty="0">
                <a:solidFill>
                  <a:srgbClr val="FFFFFF"/>
                </a:solidFill>
                <a:effectLst/>
                <a:latin typeface="Segoe UI" panose="020B0502040204020203" pitchFamily="34" charset="0"/>
              </a:rPr>
            </a:br>
            <a:br>
              <a:rPr lang="en-US" b="0" i="0" dirty="0">
                <a:solidFill>
                  <a:srgbClr val="FFFFFF"/>
                </a:solidFill>
                <a:effectLst/>
                <a:latin typeface="Segoe UI" panose="020B0502040204020203" pitchFamily="34" charset="0"/>
              </a:rPr>
            </a:br>
            <a:r>
              <a:rPr lang="en-US" b="0" i="1" dirty="0">
                <a:solidFill>
                  <a:srgbClr val="FFFFFF"/>
                </a:solidFill>
                <a:effectLst/>
                <a:latin typeface="Segoe UI" panose="020B0502040204020203" pitchFamily="34" charset="0"/>
              </a:rPr>
              <a:t>All the information we collect will be </a:t>
            </a:r>
            <a:r>
              <a:rPr lang="en-US" b="0" i="1" dirty="0" err="1">
                <a:solidFill>
                  <a:srgbClr val="FFFFFF"/>
                </a:solidFill>
                <a:effectLst/>
                <a:latin typeface="Segoe UI" panose="020B0502040204020203" pitchFamily="34" charset="0"/>
              </a:rPr>
              <a:t>anonymised</a:t>
            </a:r>
            <a:r>
              <a:rPr lang="en-US" b="0" i="1" dirty="0">
                <a:solidFill>
                  <a:srgbClr val="FFFFFF"/>
                </a:solidFill>
                <a:effectLst/>
                <a:latin typeface="Segoe UI" panose="020B0502040204020203" pitchFamily="34" charset="0"/>
              </a:rPr>
              <a:t> before data analysis, and will be kept confidential and secure in line with GDPR and our data privacy policy. If you want to get in touch with us about the survey, please contact </a:t>
            </a:r>
            <a:r>
              <a:rPr lang="en-US" b="0" i="1" u="sng" dirty="0">
                <a:solidFill>
                  <a:srgbClr val="FFFFFF"/>
                </a:solidFill>
                <a:effectLst/>
                <a:latin typeface="Segoe UI" panose="020B0502040204020203" pitchFamily="34" charset="0"/>
                <a:hlinkClick r:id="rId3"/>
              </a:rPr>
              <a:t>research@designcouncil.org.uk</a:t>
            </a:r>
            <a:r>
              <a:rPr lang="en-US" b="0" i="1" dirty="0">
                <a:solidFill>
                  <a:srgbClr val="FFFFFF"/>
                </a:solidFill>
                <a:effectLst/>
                <a:latin typeface="Segoe UI" panose="020B0502040204020203" pitchFamily="34" charset="0"/>
              </a:rPr>
              <a:t>.</a:t>
            </a:r>
            <a:endParaRPr lang="en-US" b="0" i="0" dirty="0">
              <a:solidFill>
                <a:srgbClr val="FFFFFF"/>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3</a:t>
            </a:fld>
            <a:endParaRPr lang="en-GB"/>
          </a:p>
        </p:txBody>
      </p:sp>
    </p:spTree>
    <p:extLst>
      <p:ext uri="{BB962C8B-B14F-4D97-AF65-F5344CB8AC3E}">
        <p14:creationId xmlns:p14="http://schemas.microsoft.com/office/powerpoint/2010/main" val="371483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9</a:t>
            </a:fld>
            <a:endParaRPr lang="en-US" dirty="0"/>
          </a:p>
        </p:txBody>
      </p:sp>
    </p:spTree>
    <p:extLst>
      <p:ext uri="{BB962C8B-B14F-4D97-AF65-F5344CB8AC3E}">
        <p14:creationId xmlns:p14="http://schemas.microsoft.com/office/powerpoint/2010/main" val="133833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10</a:t>
            </a:fld>
            <a:endParaRPr lang="en-US" dirty="0"/>
          </a:p>
        </p:txBody>
      </p:sp>
    </p:spTree>
    <p:extLst>
      <p:ext uri="{BB962C8B-B14F-4D97-AF65-F5344CB8AC3E}">
        <p14:creationId xmlns:p14="http://schemas.microsoft.com/office/powerpoint/2010/main" val="294419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AU" baseline="0" dirty="0"/>
          </a:p>
        </p:txBody>
      </p:sp>
    </p:spTree>
    <p:extLst>
      <p:ext uri="{BB962C8B-B14F-4D97-AF65-F5344CB8AC3E}">
        <p14:creationId xmlns:p14="http://schemas.microsoft.com/office/powerpoint/2010/main" val="21045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AU"/>
          </a:p>
        </p:txBody>
      </p:sp>
    </p:spTree>
    <p:extLst>
      <p:ext uri="{BB962C8B-B14F-4D97-AF65-F5344CB8AC3E}">
        <p14:creationId xmlns:p14="http://schemas.microsoft.com/office/powerpoint/2010/main" val="220436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835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w="9525"/>
        </p:spPr>
        <p:txBody>
          <a:bodyPr/>
          <a:lstStyle/>
          <a:p>
            <a:endParaRPr lang="en-AU" baseline="0" dirty="0"/>
          </a:p>
        </p:txBody>
      </p:sp>
    </p:spTree>
    <p:extLst>
      <p:ext uri="{BB962C8B-B14F-4D97-AF65-F5344CB8AC3E}">
        <p14:creationId xmlns:p14="http://schemas.microsoft.com/office/powerpoint/2010/main" val="356212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1A3C-E1F2-42E3-8FA0-6A7C5E3ECDD5}"/>
              </a:ext>
            </a:extLst>
          </p:cNvPr>
          <p:cNvSpPr>
            <a:spLocks noGrp="1"/>
          </p:cNvSpPr>
          <p:nvPr>
            <p:ph type="ctrTitle"/>
          </p:nvPr>
        </p:nvSpPr>
        <p:spPr>
          <a:xfrm>
            <a:off x="943707" y="1139948"/>
            <a:ext cx="10292861"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A3750-65BA-4DBD-A5DB-4581940E9C80}"/>
              </a:ext>
            </a:extLst>
          </p:cNvPr>
          <p:cNvSpPr>
            <a:spLocks noGrp="1"/>
          </p:cNvSpPr>
          <p:nvPr>
            <p:ph type="subTitle" idx="1"/>
          </p:nvPr>
        </p:nvSpPr>
        <p:spPr>
          <a:xfrm>
            <a:off x="943708" y="3645999"/>
            <a:ext cx="102928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164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p summary">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5"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3000">
              <a:solidFill>
                <a:schemeClr val="hlink"/>
              </a:solidFill>
            </a:endParaRPr>
          </a:p>
        </p:txBody>
      </p:sp>
      <p:sp>
        <p:nvSpPr>
          <p:cNvPr id="3" name="Content Placeholder 2"/>
          <p:cNvSpPr>
            <a:spLocks noGrp="1"/>
          </p:cNvSpPr>
          <p:nvPr>
            <p:ph idx="1"/>
          </p:nvPr>
        </p:nvSpPr>
        <p:spPr>
          <a:xfrm>
            <a:off x="4766733" y="273053"/>
            <a:ext cx="6815667" cy="585311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274111" y="263527"/>
            <a:ext cx="4011084" cy="4691063"/>
          </a:xfrm>
        </p:spPr>
        <p:txBody>
          <a:bodyPr/>
          <a:lstStyle>
            <a:lvl1pPr marL="0" indent="0">
              <a:buNone/>
              <a:defRPr sz="4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85DFDEA9-E74E-43C7-8160-24B53ADED2C5}"/>
              </a:ext>
            </a:extLst>
          </p:cNvPr>
          <p:cNvSpPr>
            <a:spLocks noGrp="1" noChangeArrowheads="1"/>
          </p:cNvSpPr>
          <p:nvPr>
            <p:ph type="sldNum" sz="quarter" idx="4"/>
          </p:nvPr>
        </p:nvSpPr>
        <p:spPr bwMode="auto">
          <a:xfrm>
            <a:off x="0" y="6527801"/>
            <a:ext cx="12192000" cy="332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100">
                <a:solidFill>
                  <a:schemeClr val="tx1"/>
                </a:solidFill>
                <a:cs typeface="+mn-cs"/>
              </a:defRPr>
            </a:lvl1pPr>
          </a:lstStyle>
          <a:p>
            <a:pPr>
              <a:tabLst>
                <a:tab pos="8877078" algn="r"/>
              </a:tabLst>
              <a:defRPr/>
            </a:pPr>
            <a:r>
              <a:rPr lang="en-GB"/>
              <a:t>Caroline Jarrett  @cjforms  </a:t>
            </a:r>
            <a:r>
              <a:rPr lang="en-GB">
                <a:hlinkClick r:id="rId2"/>
              </a:rPr>
              <a:t>(CC) BY SA-4.0</a:t>
            </a:r>
            <a:r>
              <a:rPr lang="en-GB"/>
              <a:t> 	</a:t>
            </a:r>
            <a:fld id="{E6BE35B7-A5DE-4A73-87D9-203EC1AB5B3F}" type="slidenum">
              <a:rPr lang="en-US" smtClean="0"/>
              <a:pPr>
                <a:tabLst>
                  <a:tab pos="8877078" algn="r"/>
                </a:tabLst>
                <a:defRPr/>
              </a:pPr>
              <a:t>‹#›</a:t>
            </a:fld>
            <a:endParaRPr lang="en-US" dirty="0"/>
          </a:p>
        </p:txBody>
      </p:sp>
    </p:spTree>
    <p:extLst>
      <p:ext uri="{BB962C8B-B14F-4D97-AF65-F5344CB8AC3E}">
        <p14:creationId xmlns:p14="http://schemas.microsoft.com/office/powerpoint/2010/main" val="126042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akea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87356D-21AC-44C8-8946-208B4566EF38}"/>
              </a:ext>
            </a:extLst>
          </p:cNvPr>
          <p:cNvSpPr>
            <a:spLocks noChangeArrowheads="1"/>
          </p:cNvSpPr>
          <p:nvPr userDrawn="1"/>
        </p:nvSpPr>
        <p:spPr bwMode="auto">
          <a:xfrm>
            <a:off x="2" y="0"/>
            <a:ext cx="4559300" cy="6372520"/>
          </a:xfrm>
          <a:prstGeom prst="rect">
            <a:avLst/>
          </a:prstGeom>
          <a:gradFill>
            <a:gsLst>
              <a:gs pos="0">
                <a:srgbClr val="009999">
                  <a:alpha val="52000"/>
                </a:srgbClr>
              </a:gs>
              <a:gs pos="100000">
                <a:schemeClr val="bg1"/>
              </a:gs>
            </a:gsLst>
            <a:lin ang="5400000" scaled="1"/>
          </a:gradFill>
          <a:ln w="9525">
            <a:noFill/>
            <a:miter lim="800000"/>
            <a:headEnd/>
            <a:tailEnd/>
          </a:ln>
          <a:effectLst/>
        </p:spPr>
        <p:txBody>
          <a:bodyPr wrap="none" anchor="ctr"/>
          <a:lstStyle/>
          <a:p>
            <a:pPr algn="ctr">
              <a:defRPr/>
            </a:pPr>
            <a:endParaRPr lang="en-US" sz="2400" dirty="0">
              <a:solidFill>
                <a:schemeClr val="hlink"/>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61CE6242-E93C-43F0-901B-9405B4CB5865}"/>
              </a:ext>
            </a:extLst>
          </p:cNvPr>
          <p:cNvSpPr>
            <a:spLocks noGrp="1"/>
          </p:cNvSpPr>
          <p:nvPr>
            <p:ph type="body" sz="half" idx="2"/>
          </p:nvPr>
        </p:nvSpPr>
        <p:spPr>
          <a:xfrm>
            <a:off x="274109" y="942109"/>
            <a:ext cx="4011084" cy="4012480"/>
          </a:xfrm>
        </p:spPr>
        <p:txBody>
          <a:bodyPr>
            <a:normAutofit/>
          </a:bodyPr>
          <a:lstStyle>
            <a:lvl1pPr marL="0" indent="0">
              <a:buNone/>
              <a:defRPr sz="3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0BF518D4-8419-4A16-88A9-81EEA3ACEC19}"/>
              </a:ext>
            </a:extLst>
          </p:cNvPr>
          <p:cNvSpPr>
            <a:spLocks noGrp="1"/>
          </p:cNvSpPr>
          <p:nvPr>
            <p:ph idx="1"/>
          </p:nvPr>
        </p:nvSpPr>
        <p:spPr>
          <a:xfrm>
            <a:off x="4766734" y="942109"/>
            <a:ext cx="7065048" cy="5184056"/>
          </a:xfrm>
        </p:spPr>
        <p:txBody>
          <a:bodyPr>
            <a:normAutofit/>
          </a:bodyPr>
          <a:lstStyle>
            <a:lvl1pPr marL="0" indent="0">
              <a:buNone/>
              <a:defRPr sz="4000"/>
            </a:lvl1pPr>
            <a:lvl2pPr>
              <a:defRPr sz="3200"/>
            </a:lvl2pPr>
            <a:lvl3pPr>
              <a:defRPr sz="3200"/>
            </a:lvl3pPr>
            <a:lvl4pPr>
              <a:defRPr sz="3200"/>
            </a:lvl4pPr>
            <a:lvl5pPr>
              <a:defRPr sz="32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86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27-8943-41DB-A980-239423682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8DF278-3D42-49C3-A950-4FD21BEF8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0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41F-4BD2-40C2-8D41-726136EA2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41DEB-E350-4F20-8F61-A28482947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8542C3-3C12-4CA1-A447-C4D0E1C31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0F12-1304-4F60-B924-8A193D18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E053-00F8-41B1-92A7-486916781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DD2E8-4B7B-4FE6-9D70-35E024439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93684-4279-4B8B-A77D-7AEBEBB28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29536-45FC-4BFD-AC46-8B5840A83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4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F626-497B-4FF8-A84A-32DB5DA51FD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35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9A5-EAB2-4815-AA5A-5CA95AB0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FB32-2F54-46AA-B4D5-FAF6D801D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65DA3-F731-4ADE-8683-E463A01E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87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45E66A-294A-425D-845D-6DE02BE8F97F}"/>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58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p summary">
    <p:spTree>
      <p:nvGrpSpPr>
        <p:cNvPr id="1" name=""/>
        <p:cNvGrpSpPr/>
        <p:nvPr/>
      </p:nvGrpSpPr>
      <p:grpSpPr>
        <a:xfrm>
          <a:off x="0" y="0"/>
          <a:ext cx="0" cy="0"/>
          <a:chOff x="0" y="0"/>
          <a:chExt cx="0" cy="0"/>
        </a:xfrm>
      </p:grpSpPr>
      <p:sp>
        <p:nvSpPr>
          <p:cNvPr id="8" name="Rectangle 7"/>
          <p:cNvSpPr>
            <a:spLocks noChangeArrowheads="1"/>
          </p:cNvSpPr>
          <p:nvPr/>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
        <p:nvSpPr>
          <p:cNvPr id="3" name="Content Placeholder 2"/>
          <p:cNvSpPr>
            <a:spLocks noGrp="1"/>
          </p:cNvSpPr>
          <p:nvPr>
            <p:ph idx="1"/>
          </p:nvPr>
        </p:nvSpPr>
        <p:spPr>
          <a:xfrm>
            <a:off x="4766733" y="273052"/>
            <a:ext cx="6815667" cy="5853113"/>
          </a:xfrm>
        </p:spPr>
        <p:txBody>
          <a:bodyPr/>
          <a:lstStyle>
            <a:lvl1pPr marL="0" indent="0">
              <a:buNone/>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274109" y="263526"/>
            <a:ext cx="4011084" cy="4691063"/>
          </a:xfrm>
        </p:spPr>
        <p:txBody>
          <a:bodyPr/>
          <a:lstStyle>
            <a:lvl1pPr marL="0" indent="0">
              <a:buNone/>
              <a:defRPr sz="53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5DFDEA9-E74E-43C7-8160-24B53ADED2C5}"/>
              </a:ext>
            </a:extLst>
          </p:cNvPr>
          <p:cNvSpPr>
            <a:spLocks noGrp="1" noChangeArrowheads="1"/>
          </p:cNvSpPr>
          <p:nvPr>
            <p:ph type="sldNum" sz="quarter" idx="4"/>
          </p:nvPr>
        </p:nvSpPr>
        <p:spPr bwMode="auto">
          <a:xfrm>
            <a:off x="0" y="6527800"/>
            <a:ext cx="12192000" cy="332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67">
                <a:solidFill>
                  <a:schemeClr val="tx1"/>
                </a:solidFill>
                <a:cs typeface="+mn-cs"/>
              </a:defRPr>
            </a:lvl1pPr>
          </a:lstStyle>
          <a:p>
            <a:pPr>
              <a:tabLst>
                <a:tab pos="11836104" algn="r"/>
              </a:tabLst>
              <a:defRPr/>
            </a:pPr>
            <a:r>
              <a:rPr lang="en-GB"/>
              <a:t>Caroline Jarrett  @cjforms  </a:t>
            </a:r>
            <a:r>
              <a:rPr lang="en-GB">
                <a:hlinkClick r:id="rId2"/>
              </a:rPr>
              <a:t>(CC) BY SA-4.0</a:t>
            </a:r>
            <a:r>
              <a:rPr lang="en-GB"/>
              <a:t> 	</a:t>
            </a:r>
            <a:fld id="{E6BE35B7-A5DE-4A73-87D9-203EC1AB5B3F}" type="slidenum">
              <a:rPr lang="en-US" smtClean="0"/>
              <a:pPr>
                <a:tabLst>
                  <a:tab pos="11836104" algn="r"/>
                </a:tabLst>
                <a:defRPr/>
              </a:pPr>
              <a:t>‹#›</a:t>
            </a:fld>
            <a:endParaRPr lang="en-US" dirty="0"/>
          </a:p>
        </p:txBody>
      </p:sp>
      <p:sp>
        <p:nvSpPr>
          <p:cNvPr id="6" name="Rectangle 5">
            <a:extLst>
              <a:ext uri="{FF2B5EF4-FFF2-40B4-BE49-F238E27FC236}">
                <a16:creationId xmlns:a16="http://schemas.microsoft.com/office/drawing/2014/main" id="{610CF88F-6AC8-4E33-AA60-88E91005296D}"/>
              </a:ext>
            </a:extLst>
          </p:cNvPr>
          <p:cNvSpPr>
            <a:spLocks noChangeArrowheads="1"/>
          </p:cNvSpPr>
          <p:nvPr userDrawn="1"/>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Tree>
    <p:extLst>
      <p:ext uri="{BB962C8B-B14F-4D97-AF65-F5344CB8AC3E}">
        <p14:creationId xmlns:p14="http://schemas.microsoft.com/office/powerpoint/2010/main" val="83092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creativecommons.org/licenses/by-sa/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D7343-C168-4690-B6AC-3844531AF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1DF4DE7-DEDF-43BB-BC5D-8B51F6C3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01597C81-6EBE-45B5-98D4-AB72A2E69CA5}"/>
              </a:ext>
            </a:extLst>
          </p:cNvPr>
          <p:cNvSpPr txBox="1"/>
          <p:nvPr userDrawn="1"/>
        </p:nvSpPr>
        <p:spPr>
          <a:xfrm>
            <a:off x="838200" y="6400412"/>
            <a:ext cx="522263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Caroline Jarrett  @cjforms  </a:t>
            </a:r>
            <a:r>
              <a:rPr lang="en-GB" sz="1200" dirty="0">
                <a:solidFill>
                  <a:srgbClr val="009999"/>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(CC) BY SA-4.0</a:t>
            </a:r>
            <a:endParaRPr lang="en-GB" sz="1200" dirty="0">
              <a:solidFill>
                <a:srgbClr val="0099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56EA9E-8371-48C3-9C16-C711AA17962C}"/>
              </a:ext>
            </a:extLst>
          </p:cNvPr>
          <p:cNvSpPr txBox="1"/>
          <p:nvPr userDrawn="1"/>
        </p:nvSpPr>
        <p:spPr>
          <a:xfrm>
            <a:off x="-225669" y="6400411"/>
            <a:ext cx="1063869" cy="276999"/>
          </a:xfrm>
          <a:prstGeom prst="rect">
            <a:avLst/>
          </a:prstGeom>
          <a:noFill/>
        </p:spPr>
        <p:txBody>
          <a:bodyPr wrap="square" rtlCol="0">
            <a:spAutoFit/>
          </a:bodyPr>
          <a:lstStyle/>
          <a:p>
            <a:pPr algn="r"/>
            <a:fld id="{DA279BC7-B0A2-49AE-A926-04B4B5BC506F}" type="slidenum">
              <a:rPr lang="en-GB" sz="1200" kern="1200" smtClean="0">
                <a:solidFill>
                  <a:schemeClr val="tx1"/>
                </a:solidFill>
                <a:latin typeface="Arial" panose="020B0604020202020204" pitchFamily="34" charset="0"/>
                <a:ea typeface="+mn-ea"/>
                <a:cs typeface="Arial" panose="020B0604020202020204" pitchFamily="34" charset="0"/>
              </a:rPr>
              <a:t>‹#›</a:t>
            </a:fld>
            <a:endParaRPr lang="en-GB"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3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rgbClr val="009999"/>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commons.wikimedia.org/wiki/File:Phone_photography.jpg#/media/File:Phone_photography.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effortmark.co.uk/no-yes-no-question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1.xml"/><Relationship Id="rId4" Type="http://schemas.openxmlformats.org/officeDocument/2006/relationships/image" Target="../media/image2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5.gif"/><Relationship Id="rId4" Type="http://schemas.openxmlformats.org/officeDocument/2006/relationships/image" Target="../media/image24.gif"/></Relationships>
</file>

<file path=ppt/slides/_rels/slide5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eb.stanford.edu/dept/communication/faculty/krosnick/docs/2010/2010%20Handbook%20of%20Survey%20Research.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hyperlink" Target="https://uxfirm.com/microsofts-product-reaction-cards-unlock-user-satisfaction-part-1/"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slideshare.net/cjforms" TargetMode="External"/><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hyperlink" Target="mailto:carolinej@effortmark.co.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e Survey Octopus peeks out of the corner of the page. We can see two tentacles:&#10;- the reason you're doing it&#10;- the questions you ask&#10;with a hint of a third">
            <a:extLst>
              <a:ext uri="{FF2B5EF4-FFF2-40B4-BE49-F238E27FC236}">
                <a16:creationId xmlns:a16="http://schemas.microsoft.com/office/drawing/2014/main" id="{8E0D1331-B45F-4640-A8ED-74720F02D8C6}"/>
              </a:ext>
            </a:extLst>
          </p:cNvPr>
          <p:cNvPicPr>
            <a:picLocks noChangeAspect="1"/>
          </p:cNvPicPr>
          <p:nvPr/>
        </p:nvPicPr>
        <p:blipFill rotWithShape="1">
          <a:blip r:embed="rId3">
            <a:extLst>
              <a:ext uri="{28A0092B-C50C-407E-A947-70E740481C1C}">
                <a14:useLocalDpi xmlns:a14="http://schemas.microsoft.com/office/drawing/2010/main" val="0"/>
              </a:ext>
            </a:extLst>
          </a:blip>
          <a:srcRect b="34405"/>
          <a:stretch/>
        </p:blipFill>
        <p:spPr>
          <a:xfrm>
            <a:off x="6900333" y="2359461"/>
            <a:ext cx="5291667" cy="4498540"/>
          </a:xfrm>
          <a:prstGeom prst="rect">
            <a:avLst/>
          </a:prstGeom>
        </p:spPr>
      </p:pic>
      <p:sp>
        <p:nvSpPr>
          <p:cNvPr id="5122" name="Text Box 3"/>
          <p:cNvSpPr txBox="1">
            <a:spLocks noChangeArrowheads="1"/>
          </p:cNvSpPr>
          <p:nvPr/>
        </p:nvSpPr>
        <p:spPr bwMode="auto">
          <a:xfrm>
            <a:off x="548219" y="543239"/>
            <a:ext cx="10695516" cy="27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11333" dirty="0">
                <a:solidFill>
                  <a:srgbClr val="009999"/>
                </a:solidFill>
                <a:latin typeface="Arial Narrow" pitchFamily="34" charset="0"/>
              </a:rPr>
              <a:t>Surveys that work</a:t>
            </a:r>
          </a:p>
          <a:p>
            <a:r>
              <a:rPr lang="en-GB" altLang="en-US" sz="5400" dirty="0">
                <a:solidFill>
                  <a:srgbClr val="009999"/>
                </a:solidFill>
                <a:latin typeface="Arial Narrow" pitchFamily="34" charset="0"/>
              </a:rPr>
              <a:t>Session 2 of 3</a:t>
            </a:r>
          </a:p>
        </p:txBody>
      </p:sp>
      <p:sp>
        <p:nvSpPr>
          <p:cNvPr id="3" name="TextBox 2">
            <a:extLst>
              <a:ext uri="{FF2B5EF4-FFF2-40B4-BE49-F238E27FC236}">
                <a16:creationId xmlns:a16="http://schemas.microsoft.com/office/drawing/2014/main" id="{DAAB68AA-56B4-4638-87DC-D1F359981CC1}"/>
              </a:ext>
            </a:extLst>
          </p:cNvPr>
          <p:cNvSpPr txBox="1"/>
          <p:nvPr/>
        </p:nvSpPr>
        <p:spPr>
          <a:xfrm>
            <a:off x="766439" y="3523354"/>
            <a:ext cx="4253087" cy="1569660"/>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An introduction </a:t>
            </a:r>
            <a:r>
              <a:rPr lang="en-US" sz="3200" dirty="0">
                <a:latin typeface="Arial" panose="020B0604020202020204" pitchFamily="34" charset="0"/>
                <a:cs typeface="Arial" panose="020B0604020202020204" pitchFamily="34" charset="0"/>
              </a:rPr>
              <a:t>to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Survey Octopus</a:t>
            </a:r>
          </a:p>
          <a:p>
            <a:r>
              <a:rPr lang="en-US" sz="3200" dirty="0">
                <a:latin typeface="Arial" panose="020B0604020202020204" pitchFamily="34" charset="0"/>
                <a:cs typeface="Arial" panose="020B0604020202020204" pitchFamily="34" charset="0"/>
              </a:rPr>
              <a:t>and Total Survey Error</a:t>
            </a:r>
            <a:endParaRPr lang="en-GB" sz="3200" dirty="0">
              <a:latin typeface="Arial" panose="020B0604020202020204" pitchFamily="34" charset="0"/>
              <a:cs typeface="Arial" panose="020B0604020202020204" pitchFamily="34" charset="0"/>
            </a:endParaRPr>
          </a:p>
        </p:txBody>
      </p:sp>
      <p:sp>
        <p:nvSpPr>
          <p:cNvPr id="5124" name="Text Box 3"/>
          <p:cNvSpPr txBox="1">
            <a:spLocks noChangeArrowheads="1"/>
          </p:cNvSpPr>
          <p:nvPr/>
        </p:nvSpPr>
        <p:spPr bwMode="auto">
          <a:xfrm>
            <a:off x="766439" y="5197569"/>
            <a:ext cx="5805360" cy="11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2133" dirty="0">
                <a:solidFill>
                  <a:srgbClr val="009999"/>
                </a:solidFill>
                <a:latin typeface="Arial Narrow" pitchFamily="34" charset="0"/>
              </a:rPr>
              <a:t>Caroline Jarrett</a:t>
            </a:r>
          </a:p>
          <a:p>
            <a:r>
              <a:rPr lang="en-GB" altLang="en-US" sz="2133" dirty="0">
                <a:solidFill>
                  <a:srgbClr val="009999"/>
                </a:solidFill>
                <a:latin typeface="Arial Narrow" pitchFamily="34" charset="0"/>
              </a:rPr>
              <a:t>@cjforms</a:t>
            </a:r>
          </a:p>
          <a:p>
            <a:r>
              <a:rPr lang="en-GB" sz="2133" dirty="0">
                <a:solidFill>
                  <a:srgbClr val="009999"/>
                </a:solidFill>
                <a:latin typeface="Arial Narrow" pitchFamily="34" charset="0"/>
              </a:rPr>
              <a:t>#surveysthatwork2022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Lack of validity is a mismatch between </a:t>
            </a:r>
            <a:br>
              <a:rPr lang="en-US" dirty="0"/>
            </a:br>
            <a:r>
              <a:rPr lang="en-US" dirty="0"/>
              <a:t>what you ask and what you need to know</a:t>
            </a:r>
          </a:p>
        </p:txBody>
      </p:sp>
      <p:pic>
        <p:nvPicPr>
          <p:cNvPr id="6" name="Picture 5"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483707AB-A659-406A-A9D7-F70961B61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1" y="1788971"/>
            <a:ext cx="5982933" cy="4451301"/>
          </a:xfrm>
          <a:prstGeom prst="rect">
            <a:avLst/>
          </a:prstGeom>
        </p:spPr>
      </p:pic>
      <p:cxnSp>
        <p:nvCxnSpPr>
          <p:cNvPr id="7" name="Straight Arrow Connector 6">
            <a:extLst>
              <a:ext uri="{FF2B5EF4-FFF2-40B4-BE49-F238E27FC236}">
                <a16:creationId xmlns:a16="http://schemas.microsoft.com/office/drawing/2014/main" id="{82615F4E-1C57-44D0-AA88-08049DC8DE37}"/>
              </a:ext>
            </a:extLst>
          </p:cNvPr>
          <p:cNvCxnSpPr>
            <a:cxnSpLocks/>
          </p:cNvCxnSpPr>
          <p:nvPr/>
        </p:nvCxnSpPr>
        <p:spPr>
          <a:xfrm>
            <a:off x="2220701" y="2436731"/>
            <a:ext cx="1028700"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3EED446-E9AB-4F04-9B91-7C0FDCB1D2CE}"/>
              </a:ext>
            </a:extLst>
          </p:cNvPr>
          <p:cNvSpPr/>
          <p:nvPr/>
        </p:nvSpPr>
        <p:spPr>
          <a:xfrm>
            <a:off x="695325" y="2087715"/>
            <a:ext cx="1823924" cy="6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(Lack of) validity</a:t>
            </a:r>
          </a:p>
        </p:txBody>
      </p:sp>
      <p:grpSp>
        <p:nvGrpSpPr>
          <p:cNvPr id="12" name="Group 11">
            <a:extLst>
              <a:ext uri="{FF2B5EF4-FFF2-40B4-BE49-F238E27FC236}">
                <a16:creationId xmlns:a16="http://schemas.microsoft.com/office/drawing/2014/main" id="{29A7873E-E2D3-4BB5-BC5E-A29871F526A9}"/>
              </a:ext>
            </a:extLst>
          </p:cNvPr>
          <p:cNvGrpSpPr/>
          <p:nvPr/>
        </p:nvGrpSpPr>
        <p:grpSpPr>
          <a:xfrm>
            <a:off x="10531758" y="133313"/>
            <a:ext cx="1468331" cy="463623"/>
            <a:chOff x="3147325" y="1891403"/>
            <a:chExt cx="1468330" cy="463623"/>
          </a:xfrm>
        </p:grpSpPr>
        <p:sp>
          <p:nvSpPr>
            <p:cNvPr id="14" name="Rectangle 13">
              <a:extLst>
                <a:ext uri="{FF2B5EF4-FFF2-40B4-BE49-F238E27FC236}">
                  <a16:creationId xmlns:a16="http://schemas.microsoft.com/office/drawing/2014/main" id="{27A5831A-C047-4470-A0E1-1662982CBEE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85673CB-56C3-450A-BFDA-3C716AC48055}"/>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28098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546340"/>
            <a:ext cx="10515600" cy="1325563"/>
          </a:xfrm>
        </p:spPr>
        <p:txBody>
          <a:bodyPr/>
          <a:lstStyle/>
          <a:p>
            <a:r>
              <a:rPr lang="en-US" dirty="0"/>
              <a:t>There are four steps to answer a question</a:t>
            </a:r>
          </a:p>
        </p:txBody>
      </p:sp>
      <p:graphicFrame>
        <p:nvGraphicFramePr>
          <p:cNvPr id="6" name="Diagram 5"/>
          <p:cNvGraphicFramePr/>
          <p:nvPr>
            <p:extLst>
              <p:ext uri="{D42A27DB-BD31-4B8C-83A1-F6EECF244321}">
                <p14:modId xmlns:p14="http://schemas.microsoft.com/office/powerpoint/2010/main" val="540405947"/>
              </p:ext>
            </p:extLst>
          </p:nvPr>
        </p:nvGraphicFramePr>
        <p:xfrm>
          <a:off x="519289" y="1698821"/>
          <a:ext cx="5571067" cy="404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09CDE9E-137D-4F28-A7EA-A087BA38D302}"/>
              </a:ext>
            </a:extLst>
          </p:cNvPr>
          <p:cNvSpPr txBox="1"/>
          <p:nvPr/>
        </p:nvSpPr>
        <p:spPr>
          <a:xfrm>
            <a:off x="2573868" y="1819647"/>
            <a:ext cx="500649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Read and (ideally) make sense of the question </a:t>
            </a:r>
          </a:p>
        </p:txBody>
      </p:sp>
      <p:sp>
        <p:nvSpPr>
          <p:cNvPr id="9" name="TextBox 8">
            <a:extLst>
              <a:ext uri="{FF2B5EF4-FFF2-40B4-BE49-F238E27FC236}">
                <a16:creationId xmlns:a16="http://schemas.microsoft.com/office/drawing/2014/main" id="{7F6A9910-94AD-4EFB-842A-C28C2615DD46}"/>
              </a:ext>
            </a:extLst>
          </p:cNvPr>
          <p:cNvSpPr txBox="1"/>
          <p:nvPr/>
        </p:nvSpPr>
        <p:spPr>
          <a:xfrm>
            <a:off x="3697112" y="2886764"/>
            <a:ext cx="792614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Know an answer, retrieve it from memory, look it up or puzzle something out</a:t>
            </a:r>
          </a:p>
        </p:txBody>
      </p:sp>
      <p:sp>
        <p:nvSpPr>
          <p:cNvPr id="14" name="TextBox 13">
            <a:extLst>
              <a:ext uri="{FF2B5EF4-FFF2-40B4-BE49-F238E27FC236}">
                <a16:creationId xmlns:a16="http://schemas.microsoft.com/office/drawing/2014/main" id="{9CD52DB3-2CC1-443F-A3D0-47B56DE638AF}"/>
              </a:ext>
            </a:extLst>
          </p:cNvPr>
          <p:cNvSpPr txBox="1"/>
          <p:nvPr/>
        </p:nvSpPr>
        <p:spPr>
          <a:xfrm>
            <a:off x="4961014" y="3942857"/>
            <a:ext cx="5775940"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Decide whether to reveal that answer to the questioner</a:t>
            </a:r>
          </a:p>
        </p:txBody>
      </p:sp>
      <p:sp>
        <p:nvSpPr>
          <p:cNvPr id="15" name="TextBox 14">
            <a:extLst>
              <a:ext uri="{FF2B5EF4-FFF2-40B4-BE49-F238E27FC236}">
                <a16:creationId xmlns:a16="http://schemas.microsoft.com/office/drawing/2014/main" id="{7B227064-F8F7-426F-893A-37D08CB8DAD1}"/>
              </a:ext>
            </a:extLst>
          </p:cNvPr>
          <p:cNvSpPr txBox="1"/>
          <p:nvPr/>
        </p:nvSpPr>
        <p:spPr>
          <a:xfrm>
            <a:off x="5869770" y="4986098"/>
            <a:ext cx="492961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Type, click or say the answer to the questioner</a:t>
            </a:r>
          </a:p>
        </p:txBody>
      </p:sp>
      <p:sp>
        <p:nvSpPr>
          <p:cNvPr id="5" name="Text Box 4"/>
          <p:cNvSpPr txBox="1">
            <a:spLocks noChangeArrowheads="1"/>
          </p:cNvSpPr>
          <p:nvPr/>
        </p:nvSpPr>
        <p:spPr bwMode="auto">
          <a:xfrm>
            <a:off x="4912891" y="6263324"/>
            <a:ext cx="5707132" cy="459102"/>
          </a:xfrm>
          <a:prstGeom prst="rect">
            <a:avLst/>
          </a:prstGeom>
          <a:noFill/>
          <a:ln w="12700">
            <a:noFill/>
            <a:miter lim="800000"/>
            <a:headEnd/>
            <a:tailEnd/>
          </a:ln>
        </p:spPr>
        <p:txBody>
          <a:bodyPr wrap="square" lIns="90488" tIns="44451" rIns="90488" bIns="44451">
            <a:spAutoFit/>
          </a:bodyPr>
          <a:lstStyle/>
          <a:p>
            <a:r>
              <a:rPr lang="en-GB" sz="1200" dirty="0"/>
              <a:t>Adapted from </a:t>
            </a:r>
            <a:r>
              <a:rPr lang="en-GB" sz="1200" dirty="0" err="1"/>
              <a:t>Tourangeau</a:t>
            </a:r>
            <a:r>
              <a:rPr lang="en-GB" sz="1200" dirty="0"/>
              <a:t>, R., Rips, L. J. and </a:t>
            </a:r>
            <a:r>
              <a:rPr lang="en-GB" sz="1200" dirty="0" err="1"/>
              <a:t>Rasinski</a:t>
            </a:r>
            <a:r>
              <a:rPr lang="en-GB" sz="1200" dirty="0"/>
              <a:t>, K. A. (2000)</a:t>
            </a:r>
            <a:br>
              <a:rPr lang="en-GB" sz="1200" dirty="0"/>
            </a:br>
            <a:r>
              <a:rPr lang="en-GB" sz="1200" dirty="0"/>
              <a:t>“The psychology of survey response”</a:t>
            </a:r>
          </a:p>
        </p:txBody>
      </p:sp>
      <p:grpSp>
        <p:nvGrpSpPr>
          <p:cNvPr id="11" name="Group 10">
            <a:extLst>
              <a:ext uri="{FF2B5EF4-FFF2-40B4-BE49-F238E27FC236}">
                <a16:creationId xmlns:a16="http://schemas.microsoft.com/office/drawing/2014/main" id="{57B2B83D-B204-45C1-99F4-FC2201650AF8}"/>
              </a:ext>
            </a:extLst>
          </p:cNvPr>
          <p:cNvGrpSpPr/>
          <p:nvPr/>
        </p:nvGrpSpPr>
        <p:grpSpPr>
          <a:xfrm>
            <a:off x="10531758" y="133313"/>
            <a:ext cx="1468331" cy="463623"/>
            <a:chOff x="3147325" y="1891403"/>
            <a:chExt cx="1468330" cy="463623"/>
          </a:xfrm>
        </p:grpSpPr>
        <p:sp>
          <p:nvSpPr>
            <p:cNvPr id="12" name="Rectangle 11">
              <a:extLst>
                <a:ext uri="{FF2B5EF4-FFF2-40B4-BE49-F238E27FC236}">
                  <a16:creationId xmlns:a16="http://schemas.microsoft.com/office/drawing/2014/main" id="{6FA46DB8-4BF8-4C85-A8DE-4730090B6874}"/>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70BB325-58F7-4B2A-B5F3-53CD7E71038A}"/>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4212589245"/>
      </p:ext>
    </p:extLst>
  </p:cSld>
  <p:clrMapOvr>
    <a:masterClrMapping/>
  </p:clrMapOvr>
  <p:transition advTm="3932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A good question is good in four ways</a:t>
            </a:r>
          </a:p>
        </p:txBody>
      </p:sp>
      <p:graphicFrame>
        <p:nvGraphicFramePr>
          <p:cNvPr id="6" name="Content Placeholder 5" descr="Definition of a good question at each of the four steps.&#10;A good question&#10;1. is legible and makes sense&#10;2. asks for answers that we know&#10;3. asks for answers we're happy to reveal&#10;4. offers appropriate spaces for the answers"/>
          <p:cNvGraphicFramePr>
            <a:graphicFrameLocks noGrp="1"/>
          </p:cNvGraphicFramePr>
          <p:nvPr>
            <p:ph idx="1"/>
            <p:extLst>
              <p:ext uri="{D42A27DB-BD31-4B8C-83A1-F6EECF244321}">
                <p14:modId xmlns:p14="http://schemas.microsoft.com/office/powerpoint/2010/main" val="3674012651"/>
              </p:ext>
            </p:extLst>
          </p:nvPr>
        </p:nvGraphicFramePr>
        <p:xfrm>
          <a:off x="838200" y="1825625"/>
          <a:ext cx="8504094" cy="2537520"/>
        </p:xfrm>
        <a:graphic>
          <a:graphicData uri="http://schemas.openxmlformats.org/drawingml/2006/table">
            <a:tbl>
              <a:tblPr firstRow="1" bandRow="1">
                <a:tableStyleId>{C083E6E3-FA7D-4D7B-A595-EF9225AFEA82}</a:tableStyleId>
              </a:tblPr>
              <a:tblGrid>
                <a:gridCol w="3136724">
                  <a:extLst>
                    <a:ext uri="{9D8B030D-6E8A-4147-A177-3AD203B41FA5}">
                      <a16:colId xmlns:a16="http://schemas.microsoft.com/office/drawing/2014/main" val="20000"/>
                    </a:ext>
                  </a:extLst>
                </a:gridCol>
                <a:gridCol w="5367370">
                  <a:extLst>
                    <a:ext uri="{9D8B030D-6E8A-4147-A177-3AD203B41FA5}">
                      <a16:colId xmlns:a16="http://schemas.microsoft.com/office/drawing/2014/main" val="20001"/>
                    </a:ext>
                  </a:extLst>
                </a:gridCol>
              </a:tblGrid>
              <a:tr h="507504">
                <a:tc>
                  <a:txBody>
                    <a:bodyPr/>
                    <a:lstStyle/>
                    <a:p>
                      <a:r>
                        <a:rPr lang="en-GB" sz="1900" dirty="0">
                          <a:solidFill>
                            <a:srgbClr val="009999"/>
                          </a:solidFill>
                          <a:latin typeface="Arial" panose="020B0604020202020204" pitchFamily="34" charset="0"/>
                          <a:cs typeface="Arial" panose="020B0604020202020204" pitchFamily="34" charset="0"/>
                        </a:rPr>
                        <a:t>Step</a:t>
                      </a:r>
                    </a:p>
                  </a:txBody>
                  <a:tcPr/>
                </a:tc>
                <a:tc>
                  <a:txBody>
                    <a:bodyPr/>
                    <a:lstStyle/>
                    <a:p>
                      <a:r>
                        <a:rPr lang="en-GB" sz="1900" dirty="0">
                          <a:solidFill>
                            <a:srgbClr val="009999"/>
                          </a:solidFill>
                          <a:latin typeface="Arial" panose="020B0604020202020204" pitchFamily="34" charset="0"/>
                          <a:cs typeface="Arial" panose="020B0604020202020204" pitchFamily="34" charset="0"/>
                        </a:rPr>
                        <a:t>A good question …</a:t>
                      </a:r>
                    </a:p>
                  </a:txBody>
                  <a:tcPr/>
                </a:tc>
                <a:extLst>
                  <a:ext uri="{0D108BD9-81ED-4DB2-BD59-A6C34878D82A}">
                    <a16:rowId xmlns:a16="http://schemas.microsoft.com/office/drawing/2014/main" val="10000"/>
                  </a:ext>
                </a:extLst>
              </a:tr>
              <a:tr h="507504">
                <a:tc>
                  <a:txBody>
                    <a:bodyPr/>
                    <a:lstStyle/>
                    <a:p>
                      <a:r>
                        <a:rPr lang="en-GB" sz="1900" dirty="0">
                          <a:latin typeface="Arial" panose="020B0604020202020204" pitchFamily="34" charset="0"/>
                          <a:cs typeface="Arial" panose="020B0604020202020204" pitchFamily="34" charset="0"/>
                        </a:rPr>
                        <a:t>1. Read and </a:t>
                      </a:r>
                      <a:r>
                        <a:rPr lang="en-GB" sz="1900" b="1" dirty="0">
                          <a:latin typeface="Arial" panose="020B0604020202020204" pitchFamily="34" charset="0"/>
                          <a:cs typeface="Arial" panose="020B0604020202020204" pitchFamily="34" charset="0"/>
                        </a:rPr>
                        <a:t>understand</a:t>
                      </a:r>
                    </a:p>
                  </a:txBody>
                  <a:tcPr/>
                </a:tc>
                <a:tc>
                  <a:txBody>
                    <a:bodyPr/>
                    <a:lstStyle/>
                    <a:p>
                      <a:r>
                        <a:rPr lang="en-GB" sz="1900" dirty="0">
                          <a:latin typeface="Arial" panose="020B0604020202020204" pitchFamily="34" charset="0"/>
                          <a:cs typeface="Arial" panose="020B0604020202020204" pitchFamily="34" charset="0"/>
                        </a:rPr>
                        <a:t>is legible and makes sense</a:t>
                      </a:r>
                    </a:p>
                  </a:txBody>
                  <a:tcPr/>
                </a:tc>
                <a:extLst>
                  <a:ext uri="{0D108BD9-81ED-4DB2-BD59-A6C34878D82A}">
                    <a16:rowId xmlns:a16="http://schemas.microsoft.com/office/drawing/2014/main" val="10001"/>
                  </a:ext>
                </a:extLst>
              </a:tr>
              <a:tr h="507504">
                <a:tc>
                  <a:txBody>
                    <a:bodyPr/>
                    <a:lstStyle/>
                    <a:p>
                      <a:r>
                        <a:rPr lang="en-GB" sz="1900" dirty="0">
                          <a:latin typeface="Arial" panose="020B0604020202020204" pitchFamily="34" charset="0"/>
                          <a:cs typeface="Arial" panose="020B0604020202020204" pitchFamily="34" charset="0"/>
                        </a:rPr>
                        <a:t>2. </a:t>
                      </a:r>
                      <a:r>
                        <a:rPr lang="en-GB" sz="1900" b="1" dirty="0">
                          <a:latin typeface="Arial" panose="020B0604020202020204" pitchFamily="34" charset="0"/>
                          <a:cs typeface="Arial" panose="020B0604020202020204" pitchFamily="34" charset="0"/>
                        </a:rPr>
                        <a:t>Find</a:t>
                      </a:r>
                      <a:r>
                        <a:rPr lang="en-GB" sz="1900" dirty="0">
                          <a:latin typeface="Arial" panose="020B0604020202020204" pitchFamily="34" charset="0"/>
                          <a:cs typeface="Arial" panose="020B0604020202020204" pitchFamily="34" charset="0"/>
                        </a:rPr>
                        <a:t> an answer</a:t>
                      </a:r>
                    </a:p>
                  </a:txBody>
                  <a:tcPr/>
                </a:tc>
                <a:tc>
                  <a:txBody>
                    <a:bodyPr/>
                    <a:lstStyle/>
                    <a:p>
                      <a:r>
                        <a:rPr lang="en-GB" sz="1900" dirty="0">
                          <a:latin typeface="Arial" panose="020B0604020202020204" pitchFamily="34" charset="0"/>
                          <a:cs typeface="Arial" panose="020B0604020202020204" pitchFamily="34" charset="0"/>
                        </a:rPr>
                        <a:t>asks for</a:t>
                      </a:r>
                      <a:r>
                        <a:rPr lang="en-GB" sz="1900" baseline="0" dirty="0">
                          <a:latin typeface="Arial" panose="020B0604020202020204" pitchFamily="34" charset="0"/>
                          <a:cs typeface="Arial" panose="020B0604020202020204" pitchFamily="34" charset="0"/>
                        </a:rPr>
                        <a:t> answers that we know or can find easily</a:t>
                      </a:r>
                      <a:endParaRPr lang="en-GB"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07504">
                <a:tc>
                  <a:txBody>
                    <a:bodyPr/>
                    <a:lstStyle/>
                    <a:p>
                      <a:r>
                        <a:rPr lang="en-GB" sz="1900" dirty="0">
                          <a:latin typeface="Arial" panose="020B0604020202020204" pitchFamily="34" charset="0"/>
                          <a:cs typeface="Arial" panose="020B0604020202020204" pitchFamily="34" charset="0"/>
                        </a:rPr>
                        <a:t>3.</a:t>
                      </a:r>
                      <a:r>
                        <a:rPr lang="en-GB" sz="1900" b="1" dirty="0">
                          <a:latin typeface="Arial" panose="020B0604020202020204" pitchFamily="34" charset="0"/>
                          <a:cs typeface="Arial" panose="020B0604020202020204" pitchFamily="34" charset="0"/>
                        </a:rPr>
                        <a:t> Decide </a:t>
                      </a:r>
                      <a:r>
                        <a:rPr lang="en-GB" sz="1900" dirty="0">
                          <a:latin typeface="Arial" panose="020B0604020202020204" pitchFamily="34" charset="0"/>
                          <a:cs typeface="Arial" panose="020B0604020202020204" pitchFamily="34" charset="0"/>
                        </a:rPr>
                        <a:t>on the answer</a:t>
                      </a:r>
                    </a:p>
                  </a:txBody>
                  <a:tcPr/>
                </a:tc>
                <a:tc>
                  <a:txBody>
                    <a:bodyPr/>
                    <a:lstStyle/>
                    <a:p>
                      <a:r>
                        <a:rPr lang="en-GB" sz="1900" dirty="0">
                          <a:latin typeface="Arial" panose="020B0604020202020204" pitchFamily="34" charset="0"/>
                          <a:cs typeface="Arial" panose="020B0604020202020204" pitchFamily="34" charset="0"/>
                        </a:rPr>
                        <a:t>asks for answers we’re happy to reveal</a:t>
                      </a:r>
                    </a:p>
                  </a:txBody>
                  <a:tcPr/>
                </a:tc>
                <a:extLst>
                  <a:ext uri="{0D108BD9-81ED-4DB2-BD59-A6C34878D82A}">
                    <a16:rowId xmlns:a16="http://schemas.microsoft.com/office/drawing/2014/main" val="10003"/>
                  </a:ext>
                </a:extLst>
              </a:tr>
              <a:tr h="507504">
                <a:tc>
                  <a:txBody>
                    <a:bodyPr/>
                    <a:lstStyle/>
                    <a:p>
                      <a:r>
                        <a:rPr lang="en-GB" sz="1900" dirty="0">
                          <a:latin typeface="Arial" panose="020B0604020202020204" pitchFamily="34" charset="0"/>
                          <a:cs typeface="Arial" panose="020B0604020202020204" pitchFamily="34" charset="0"/>
                        </a:rPr>
                        <a:t>4.</a:t>
                      </a:r>
                      <a:r>
                        <a:rPr lang="en-GB" sz="1900" b="1" dirty="0">
                          <a:latin typeface="Arial" panose="020B0604020202020204" pitchFamily="34" charset="0"/>
                          <a:cs typeface="Arial" panose="020B0604020202020204" pitchFamily="34" charset="0"/>
                        </a:rPr>
                        <a:t> Place </a:t>
                      </a:r>
                      <a:r>
                        <a:rPr lang="en-GB" sz="1900" dirty="0">
                          <a:latin typeface="Arial" panose="020B0604020202020204" pitchFamily="34" charset="0"/>
                          <a:cs typeface="Arial" panose="020B0604020202020204" pitchFamily="34" charset="0"/>
                        </a:rPr>
                        <a:t>the answer</a:t>
                      </a:r>
                    </a:p>
                  </a:txBody>
                  <a:tcPr/>
                </a:tc>
                <a:tc>
                  <a:txBody>
                    <a:bodyPr/>
                    <a:lstStyle/>
                    <a:p>
                      <a:r>
                        <a:rPr lang="en-GB" sz="1900" dirty="0">
                          <a:latin typeface="Arial" panose="020B0604020202020204" pitchFamily="34" charset="0"/>
                          <a:cs typeface="Arial" panose="020B0604020202020204" pitchFamily="34" charset="0"/>
                        </a:rPr>
                        <a:t>offers</a:t>
                      </a:r>
                      <a:r>
                        <a:rPr lang="en-GB" sz="1900" baseline="0" dirty="0">
                          <a:latin typeface="Arial" panose="020B0604020202020204" pitchFamily="34" charset="0"/>
                          <a:cs typeface="Arial" panose="020B0604020202020204" pitchFamily="34" charset="0"/>
                        </a:rPr>
                        <a:t> appropriate spaces for the answers</a:t>
                      </a:r>
                      <a:endParaRPr lang="en-GB"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5" name="Text Box 4"/>
          <p:cNvSpPr txBox="1">
            <a:spLocks noChangeArrowheads="1"/>
          </p:cNvSpPr>
          <p:nvPr/>
        </p:nvSpPr>
        <p:spPr bwMode="auto">
          <a:xfrm>
            <a:off x="5220514" y="6191112"/>
            <a:ext cx="5707132" cy="459102"/>
          </a:xfrm>
          <a:prstGeom prst="rect">
            <a:avLst/>
          </a:prstGeom>
          <a:noFill/>
          <a:ln w="12700">
            <a:noFill/>
            <a:miter lim="800000"/>
            <a:headEnd/>
            <a:tailEnd/>
          </a:ln>
        </p:spPr>
        <p:txBody>
          <a:bodyPr wrap="square" lIns="90488" tIns="44451" rIns="90488" bIns="44451">
            <a:spAutoFit/>
          </a:bodyPr>
          <a:lstStyle/>
          <a:p>
            <a:r>
              <a:rPr lang="en-GB" sz="1200" dirty="0"/>
              <a:t>Adapted from </a:t>
            </a:r>
            <a:r>
              <a:rPr lang="en-GB" sz="1200" dirty="0" err="1"/>
              <a:t>Tourangeau</a:t>
            </a:r>
            <a:r>
              <a:rPr lang="en-GB" sz="1200" dirty="0"/>
              <a:t>, R., Rips, L. J. and </a:t>
            </a:r>
            <a:r>
              <a:rPr lang="en-GB" sz="1200" dirty="0" err="1"/>
              <a:t>Rasinski</a:t>
            </a:r>
            <a:r>
              <a:rPr lang="en-GB" sz="1200" dirty="0"/>
              <a:t>, K. A. (2000)</a:t>
            </a:r>
            <a:br>
              <a:rPr lang="en-GB" sz="1200" dirty="0"/>
            </a:br>
            <a:r>
              <a:rPr lang="en-GB" sz="1200" dirty="0"/>
              <a:t>“The psychology of survey response”</a:t>
            </a:r>
          </a:p>
        </p:txBody>
      </p:sp>
      <p:grpSp>
        <p:nvGrpSpPr>
          <p:cNvPr id="7" name="Group 6">
            <a:extLst>
              <a:ext uri="{FF2B5EF4-FFF2-40B4-BE49-F238E27FC236}">
                <a16:creationId xmlns:a16="http://schemas.microsoft.com/office/drawing/2014/main" id="{72AF4B91-325D-4772-A4E0-269B5EB75BCA}"/>
              </a:ext>
            </a:extLst>
          </p:cNvPr>
          <p:cNvGrpSpPr/>
          <p:nvPr/>
        </p:nvGrpSpPr>
        <p:grpSpPr>
          <a:xfrm>
            <a:off x="10619634" y="133313"/>
            <a:ext cx="1468331" cy="463623"/>
            <a:chOff x="3147325" y="1891403"/>
            <a:chExt cx="1468330" cy="463623"/>
          </a:xfrm>
        </p:grpSpPr>
        <p:sp>
          <p:nvSpPr>
            <p:cNvPr id="8" name="Rectangle 7">
              <a:extLst>
                <a:ext uri="{FF2B5EF4-FFF2-40B4-BE49-F238E27FC236}">
                  <a16:creationId xmlns:a16="http://schemas.microsoft.com/office/drawing/2014/main" id="{1892BACA-37D6-4928-BC81-BDAAC2B1A3F8}"/>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EC78C7-0794-4344-8414-326E1C70EC08}"/>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481655127"/>
      </p:ext>
    </p:extLst>
  </p:cSld>
  <p:clrMapOvr>
    <a:masterClrMapping/>
  </p:clrMapOvr>
  <p:transition advTm="3932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step examples: 1: read and understand</a:t>
            </a:r>
          </a:p>
        </p:txBody>
      </p:sp>
      <p:pic>
        <p:nvPicPr>
          <p:cNvPr id="5" name="Content Placeholder 4" descr="An example of poor legibility in the design of a questionnaire because of the use of black text on a white background for the question, and then white text on black buttons for the answers. It also has an example of the 'Hermann grid illusion' where grey dots appear and disappear inside a gr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0139" y="1673225"/>
            <a:ext cx="6765711" cy="4525963"/>
          </a:xfrm>
        </p:spPr>
      </p:pic>
      <p:sp>
        <p:nvSpPr>
          <p:cNvPr id="6" name="TextBox 5"/>
          <p:cNvSpPr txBox="1"/>
          <p:nvPr/>
        </p:nvSpPr>
        <p:spPr>
          <a:xfrm>
            <a:off x="6388644" y="6323598"/>
            <a:ext cx="210826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Hermann grid illusion</a:t>
            </a:r>
          </a:p>
        </p:txBody>
      </p:sp>
      <p:grpSp>
        <p:nvGrpSpPr>
          <p:cNvPr id="7" name="Group 6">
            <a:extLst>
              <a:ext uri="{FF2B5EF4-FFF2-40B4-BE49-F238E27FC236}">
                <a16:creationId xmlns:a16="http://schemas.microsoft.com/office/drawing/2014/main" id="{0EB07F8E-BD77-46EA-A82E-F415FC4119B4}"/>
              </a:ext>
            </a:extLst>
          </p:cNvPr>
          <p:cNvGrpSpPr/>
          <p:nvPr/>
        </p:nvGrpSpPr>
        <p:grpSpPr>
          <a:xfrm>
            <a:off x="10531758" y="133313"/>
            <a:ext cx="1468331" cy="463623"/>
            <a:chOff x="3147325" y="1891403"/>
            <a:chExt cx="1468330" cy="463623"/>
          </a:xfrm>
        </p:grpSpPr>
        <p:sp>
          <p:nvSpPr>
            <p:cNvPr id="8" name="Rectangle 7">
              <a:extLst>
                <a:ext uri="{FF2B5EF4-FFF2-40B4-BE49-F238E27FC236}">
                  <a16:creationId xmlns:a16="http://schemas.microsoft.com/office/drawing/2014/main" id="{FBBADF49-E344-4B83-985C-8E8E27C5B3C1}"/>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7CB326-26C1-45EF-B11C-3702447B3115}"/>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52275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step examples: 1: read and understand</a:t>
            </a:r>
          </a:p>
        </p:txBody>
      </p:sp>
      <p:pic>
        <p:nvPicPr>
          <p:cNvPr id="5" name="Content Placeholder 4" descr="Question: Are you...?&#10;Hint text: Please select one response only&#10;Stylised images of figure wearing a tie and figure with shoulder-length hair&#10;Next butt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314" y="1694793"/>
            <a:ext cx="5953125" cy="4057651"/>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47019A6C-0453-40E5-A57E-D45F8950593C}"/>
              </a:ext>
            </a:extLst>
          </p:cNvPr>
          <p:cNvGrpSpPr/>
          <p:nvPr/>
        </p:nvGrpSpPr>
        <p:grpSpPr>
          <a:xfrm>
            <a:off x="10531758" y="133313"/>
            <a:ext cx="1468331" cy="463623"/>
            <a:chOff x="3147325" y="1891403"/>
            <a:chExt cx="1468330" cy="463623"/>
          </a:xfrm>
        </p:grpSpPr>
        <p:sp>
          <p:nvSpPr>
            <p:cNvPr id="7" name="Rectangle 6">
              <a:extLst>
                <a:ext uri="{FF2B5EF4-FFF2-40B4-BE49-F238E27FC236}">
                  <a16:creationId xmlns:a16="http://schemas.microsoft.com/office/drawing/2014/main" id="{9C431643-2F73-4BA6-82EF-793A96EEC938}"/>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A7ADA4A-282B-454E-B88D-80308B7FCA84}"/>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53683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Four step examples: 2: find the answer</a:t>
            </a:r>
          </a:p>
        </p:txBody>
      </p:sp>
      <p:pic>
        <p:nvPicPr>
          <p:cNvPr id="6" name="Picture 5" descr="An example of a question that is hard to answer. It is question 25 in a survey and asks respondents “In your last five days at work, what percentage of your work time do you estimate that you spent using publicly-available online services (not including email, instant messaging, and search) to do your work using a work computer or other device?“"/>
          <p:cNvPicPr>
            <a:picLocks noChangeAspect="1"/>
          </p:cNvPicPr>
          <p:nvPr/>
        </p:nvPicPr>
        <p:blipFill rotWithShape="1">
          <a:blip r:embed="rId2">
            <a:extLst>
              <a:ext uri="{28A0092B-C50C-407E-A947-70E740481C1C}">
                <a14:useLocalDpi xmlns:a14="http://schemas.microsoft.com/office/drawing/2010/main" val="0"/>
              </a:ext>
            </a:extLst>
          </a:blip>
          <a:srcRect b="32013"/>
          <a:stretch/>
        </p:blipFill>
        <p:spPr>
          <a:xfrm>
            <a:off x="964661" y="1970491"/>
            <a:ext cx="10262677" cy="1842332"/>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D69202F0-09E6-4806-AADE-A05FDE4309A9}"/>
              </a:ext>
            </a:extLst>
          </p:cNvPr>
          <p:cNvGrpSpPr/>
          <p:nvPr/>
        </p:nvGrpSpPr>
        <p:grpSpPr>
          <a:xfrm>
            <a:off x="10531758" y="133313"/>
            <a:ext cx="1468331" cy="463623"/>
            <a:chOff x="3147325" y="1891403"/>
            <a:chExt cx="1468330" cy="463623"/>
          </a:xfrm>
        </p:grpSpPr>
        <p:sp>
          <p:nvSpPr>
            <p:cNvPr id="8" name="Rectangle 7">
              <a:extLst>
                <a:ext uri="{FF2B5EF4-FFF2-40B4-BE49-F238E27FC236}">
                  <a16:creationId xmlns:a16="http://schemas.microsoft.com/office/drawing/2014/main" id="{DBA44701-0254-4976-9E17-A2DB8B535470}"/>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3017E20-8066-4633-8D7C-BD1E68E43037}"/>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99883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DC5288-F8AF-493F-872F-B7BECF4D5534}"/>
              </a:ext>
            </a:extLst>
          </p:cNvPr>
          <p:cNvSpPr>
            <a:spLocks noGrp="1"/>
          </p:cNvSpPr>
          <p:nvPr>
            <p:ph type="title"/>
          </p:nvPr>
        </p:nvSpPr>
        <p:spPr/>
        <p:txBody>
          <a:bodyPr/>
          <a:lstStyle/>
          <a:p>
            <a:r>
              <a:rPr lang="en-GB" dirty="0"/>
              <a:t>Do you say your name differently?</a:t>
            </a:r>
          </a:p>
        </p:txBody>
      </p:sp>
      <p:sp>
        <p:nvSpPr>
          <p:cNvPr id="9" name="Content Placeholder 8">
            <a:extLst>
              <a:ext uri="{FF2B5EF4-FFF2-40B4-BE49-F238E27FC236}">
                <a16:creationId xmlns:a16="http://schemas.microsoft.com/office/drawing/2014/main" id="{346340D6-6B8D-4203-B97B-784F3669550E}"/>
              </a:ext>
            </a:extLst>
          </p:cNvPr>
          <p:cNvSpPr>
            <a:spLocks noGrp="1"/>
          </p:cNvSpPr>
          <p:nvPr>
            <p:ph idx="1"/>
          </p:nvPr>
        </p:nvSpPr>
        <p:spPr/>
        <p:txBody>
          <a:bodyPr/>
          <a:lstStyle/>
          <a:p>
            <a:pPr marL="0" indent="0">
              <a:buNone/>
            </a:pPr>
            <a:r>
              <a:rPr lang="en-GB" dirty="0"/>
              <a:t>“What is your name?”</a:t>
            </a:r>
          </a:p>
          <a:p>
            <a:pPr lvl="1"/>
            <a:r>
              <a:rPr lang="en-GB" dirty="0"/>
              <a:t>In a formal context – applying for a job</a:t>
            </a:r>
          </a:p>
          <a:p>
            <a:pPr lvl="1"/>
            <a:r>
              <a:rPr lang="en-GB" dirty="0"/>
              <a:t>In a social context – meeting the friend of a friend</a:t>
            </a:r>
          </a:p>
          <a:p>
            <a:pPr lvl="1"/>
            <a:r>
              <a:rPr lang="en-GB" dirty="0"/>
              <a:t>On the phone – getting a delivery sorted out </a:t>
            </a:r>
          </a:p>
          <a:p>
            <a:endParaRPr lang="en-GB" dirty="0"/>
          </a:p>
          <a:p>
            <a:endParaRPr lang="en-GB" dirty="0"/>
          </a:p>
        </p:txBody>
      </p:sp>
      <p:pic>
        <p:nvPicPr>
          <p:cNvPr id="5" name="Picture 4" descr="pencil signifying an exercise for participants to complete">
            <a:extLst>
              <a:ext uri="{FF2B5EF4-FFF2-40B4-BE49-F238E27FC236}">
                <a16:creationId xmlns:a16="http://schemas.microsoft.com/office/drawing/2014/main" id="{4A53C140-EA37-41FC-AFFE-2285995723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5FD27FD9-CD2A-4060-897D-267B7424A456}"/>
              </a:ext>
            </a:extLst>
          </p:cNvPr>
          <p:cNvGrpSpPr/>
          <p:nvPr/>
        </p:nvGrpSpPr>
        <p:grpSpPr>
          <a:xfrm>
            <a:off x="10531758" y="133313"/>
            <a:ext cx="1468331" cy="463623"/>
            <a:chOff x="3147325" y="1891403"/>
            <a:chExt cx="1468330" cy="463623"/>
          </a:xfrm>
        </p:grpSpPr>
        <p:sp>
          <p:nvSpPr>
            <p:cNvPr id="10" name="Rectangle 9">
              <a:extLst>
                <a:ext uri="{FF2B5EF4-FFF2-40B4-BE49-F238E27FC236}">
                  <a16:creationId xmlns:a16="http://schemas.microsoft.com/office/drawing/2014/main" id="{C14A8A48-438E-4A40-86F8-FC6F9578AFC0}"/>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5D6B49A-4E69-49A2-8446-FE90DA8E3EF8}"/>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47510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step examples: 3: decide on the answer</a:t>
            </a:r>
          </a:p>
        </p:txBody>
      </p:sp>
      <p:pic>
        <p:nvPicPr>
          <p:cNvPr id="5" name="Content Placeholder 4" descr="*11: I think it is safe to challenge the way things are done in (xxxx)&#10;Response options:&#10;- Strongly agree&#10;- Agree&#10;- Neither&#10;- Disagree&#10;- Strongly disagre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365" y="2180960"/>
            <a:ext cx="7971353" cy="2791091"/>
          </a:xfrm>
        </p:spPr>
      </p:pic>
      <p:grpSp>
        <p:nvGrpSpPr>
          <p:cNvPr id="6" name="Group 5">
            <a:extLst>
              <a:ext uri="{FF2B5EF4-FFF2-40B4-BE49-F238E27FC236}">
                <a16:creationId xmlns:a16="http://schemas.microsoft.com/office/drawing/2014/main" id="{3113B72A-D60B-425A-AAF4-37E7F4093BA3}"/>
              </a:ext>
            </a:extLst>
          </p:cNvPr>
          <p:cNvGrpSpPr/>
          <p:nvPr/>
        </p:nvGrpSpPr>
        <p:grpSpPr>
          <a:xfrm>
            <a:off x="10531758" y="133313"/>
            <a:ext cx="1468331" cy="463623"/>
            <a:chOff x="3147325" y="1891403"/>
            <a:chExt cx="1468330" cy="463623"/>
          </a:xfrm>
        </p:grpSpPr>
        <p:sp>
          <p:nvSpPr>
            <p:cNvPr id="7" name="Rectangle 6">
              <a:extLst>
                <a:ext uri="{FF2B5EF4-FFF2-40B4-BE49-F238E27FC236}">
                  <a16:creationId xmlns:a16="http://schemas.microsoft.com/office/drawing/2014/main" id="{B3F90358-CA21-4253-8FAC-438A901D372D}"/>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D7629E-9687-40BA-863B-2D17C2982DE9}"/>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2171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step examples: </a:t>
            </a:r>
            <a:br>
              <a:rPr lang="en-GB" dirty="0"/>
            </a:br>
            <a:r>
              <a:rPr lang="en-GB" dirty="0"/>
              <a:t>4: place the answer</a:t>
            </a:r>
          </a:p>
        </p:txBody>
      </p:sp>
      <p:pic>
        <p:nvPicPr>
          <p:cNvPr id="5" name="Content Placeholder 4" descr="Where do you currently live? Please make a selection on the map. Image shows a map of the UK divided into areas that are hard to use if you live near the edge of an area."/>
          <p:cNvPicPr>
            <a:picLocks noGrp="1" noChangeAspect="1"/>
          </p:cNvPicPr>
          <p:nvPr>
            <p:ph idx="1"/>
          </p:nvPr>
        </p:nvPicPr>
        <p:blipFill rotWithShape="1">
          <a:blip r:embed="rId2">
            <a:extLst>
              <a:ext uri="{28A0092B-C50C-407E-A947-70E740481C1C}">
                <a14:useLocalDpi xmlns:a14="http://schemas.microsoft.com/office/drawing/2010/main" val="0"/>
              </a:ext>
            </a:extLst>
          </a:blip>
          <a:srcRect r="26951" b="10352"/>
          <a:stretch/>
        </p:blipFill>
        <p:spPr>
          <a:xfrm>
            <a:off x="6506199" y="159154"/>
            <a:ext cx="4558999" cy="6539692"/>
          </a:xfrm>
        </p:spPr>
      </p:pic>
      <p:grpSp>
        <p:nvGrpSpPr>
          <p:cNvPr id="6" name="Group 5">
            <a:extLst>
              <a:ext uri="{FF2B5EF4-FFF2-40B4-BE49-F238E27FC236}">
                <a16:creationId xmlns:a16="http://schemas.microsoft.com/office/drawing/2014/main" id="{779A3837-2E29-4897-AD6A-B1AF04105250}"/>
              </a:ext>
            </a:extLst>
          </p:cNvPr>
          <p:cNvGrpSpPr/>
          <p:nvPr/>
        </p:nvGrpSpPr>
        <p:grpSpPr>
          <a:xfrm>
            <a:off x="10531758" y="133313"/>
            <a:ext cx="1468331" cy="463623"/>
            <a:chOff x="3147325" y="1891403"/>
            <a:chExt cx="1468330" cy="463623"/>
          </a:xfrm>
        </p:grpSpPr>
        <p:sp>
          <p:nvSpPr>
            <p:cNvPr id="7" name="Rectangle 6">
              <a:extLst>
                <a:ext uri="{FF2B5EF4-FFF2-40B4-BE49-F238E27FC236}">
                  <a16:creationId xmlns:a16="http://schemas.microsoft.com/office/drawing/2014/main" id="{2D6BDF9A-EC3C-4460-91CC-69A067FFE877}"/>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7DBC0AC-038F-48E2-B17A-6784F205B832}"/>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31513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We’ve looked at four separate steps</a:t>
            </a:r>
          </a:p>
        </p:txBody>
      </p:sp>
      <p:graphicFrame>
        <p:nvGraphicFramePr>
          <p:cNvPr id="6" name="Diagram 5"/>
          <p:cNvGraphicFramePr/>
          <p:nvPr/>
        </p:nvGraphicFramePr>
        <p:xfrm>
          <a:off x="3014133" y="1727201"/>
          <a:ext cx="5571067" cy="404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4912891" y="6263324"/>
            <a:ext cx="5707132" cy="459102"/>
          </a:xfrm>
          <a:prstGeom prst="rect">
            <a:avLst/>
          </a:prstGeom>
          <a:noFill/>
          <a:ln w="12700">
            <a:noFill/>
            <a:miter lim="800000"/>
            <a:headEnd/>
            <a:tailEnd/>
          </a:ln>
        </p:spPr>
        <p:txBody>
          <a:bodyPr wrap="square" lIns="90488" tIns="44451" rIns="90488" bIns="44451">
            <a:spAutoFit/>
          </a:bodyPr>
          <a:lstStyle/>
          <a:p>
            <a:r>
              <a:rPr lang="en-GB" sz="1200" dirty="0"/>
              <a:t>Adapted from </a:t>
            </a:r>
            <a:r>
              <a:rPr lang="en-GB" sz="1200" dirty="0" err="1"/>
              <a:t>Tourangeau</a:t>
            </a:r>
            <a:r>
              <a:rPr lang="en-GB" sz="1200" dirty="0"/>
              <a:t>, R., Rips, L. J. and </a:t>
            </a:r>
            <a:r>
              <a:rPr lang="en-GB" sz="1200" dirty="0" err="1"/>
              <a:t>Rasinski</a:t>
            </a:r>
            <a:r>
              <a:rPr lang="en-GB" sz="1200" dirty="0"/>
              <a:t>, K. A. (2000)</a:t>
            </a:r>
            <a:br>
              <a:rPr lang="en-GB" sz="1200" dirty="0"/>
            </a:br>
            <a:r>
              <a:rPr lang="en-GB" sz="1200" dirty="0"/>
              <a:t>“The psychology of survey response”</a:t>
            </a:r>
          </a:p>
        </p:txBody>
      </p:sp>
      <p:grpSp>
        <p:nvGrpSpPr>
          <p:cNvPr id="14" name="Group 13">
            <a:extLst>
              <a:ext uri="{FF2B5EF4-FFF2-40B4-BE49-F238E27FC236}">
                <a16:creationId xmlns:a16="http://schemas.microsoft.com/office/drawing/2014/main" id="{3733A6E8-5B73-4DA9-9BB4-E03DD1C78AE9}"/>
              </a:ext>
            </a:extLst>
          </p:cNvPr>
          <p:cNvGrpSpPr/>
          <p:nvPr/>
        </p:nvGrpSpPr>
        <p:grpSpPr>
          <a:xfrm>
            <a:off x="10531758" y="133313"/>
            <a:ext cx="1468331" cy="463623"/>
            <a:chOff x="3147325" y="1891403"/>
            <a:chExt cx="1468330" cy="463623"/>
          </a:xfrm>
        </p:grpSpPr>
        <p:sp>
          <p:nvSpPr>
            <p:cNvPr id="15" name="Rectangle 14">
              <a:extLst>
                <a:ext uri="{FF2B5EF4-FFF2-40B4-BE49-F238E27FC236}">
                  <a16:creationId xmlns:a16="http://schemas.microsoft.com/office/drawing/2014/main" id="{2604CC73-E643-4C67-9295-AFE23F70F46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F0EB28C-662D-4752-8615-6F3A40513D89}"/>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885404944"/>
      </p:ext>
    </p:extLst>
  </p:cSld>
  <p:clrMapOvr>
    <a:masterClrMapping/>
  </p:clrMapOvr>
  <p:transition advTm="393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4960-AA7D-461E-A59E-C00C6272A588}"/>
              </a:ext>
            </a:extLst>
          </p:cNvPr>
          <p:cNvSpPr>
            <a:spLocks noGrp="1"/>
          </p:cNvSpPr>
          <p:nvPr>
            <p:ph type="title"/>
          </p:nvPr>
        </p:nvSpPr>
        <p:spPr/>
        <p:txBody>
          <a:bodyPr/>
          <a:lstStyle/>
          <a:p>
            <a:r>
              <a:rPr lang="en-GB" dirty="0"/>
              <a:t>Yesterday included representativeness (and this)</a:t>
            </a:r>
          </a:p>
        </p:txBody>
      </p:sp>
      <p:pic>
        <p:nvPicPr>
          <p:cNvPr id="5" name="Picture 4" descr="A tweet from @designcouncil.&#10;&quot;UK designers, engineers, and architects, why not show us some Valentines love by completing our #DesignEconomy21 survey? Your answers will help us understand who is a designer today, and will make it as representative as possible https://bit.ly/34vIhLF  #valueofdesign&quot;">
            <a:extLst>
              <a:ext uri="{FF2B5EF4-FFF2-40B4-BE49-F238E27FC236}">
                <a16:creationId xmlns:a16="http://schemas.microsoft.com/office/drawing/2014/main" id="{BA675157-3903-48F2-ACF9-0CAD8C534AA1}"/>
              </a:ext>
            </a:extLst>
          </p:cNvPr>
          <p:cNvPicPr>
            <a:picLocks noChangeAspect="1"/>
          </p:cNvPicPr>
          <p:nvPr/>
        </p:nvPicPr>
        <p:blipFill>
          <a:blip r:embed="rId3"/>
          <a:stretch>
            <a:fillRect/>
          </a:stretch>
        </p:blipFill>
        <p:spPr>
          <a:xfrm>
            <a:off x="750374" y="1776619"/>
            <a:ext cx="5904762" cy="3304762"/>
          </a:xfrm>
          <a:prstGeom prst="rect">
            <a:avLst/>
          </a:prstGeom>
        </p:spPr>
      </p:pic>
    </p:spTree>
    <p:extLst>
      <p:ext uri="{BB962C8B-B14F-4D97-AF65-F5344CB8AC3E}">
        <p14:creationId xmlns:p14="http://schemas.microsoft.com/office/powerpoint/2010/main" val="285701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5F9E-8DE0-4601-B389-55BD01A22059}"/>
              </a:ext>
            </a:extLst>
          </p:cNvPr>
          <p:cNvSpPr>
            <a:spLocks noGrp="1"/>
          </p:cNvSpPr>
          <p:nvPr>
            <p:ph type="title"/>
          </p:nvPr>
        </p:nvSpPr>
        <p:spPr/>
        <p:txBody>
          <a:bodyPr/>
          <a:lstStyle/>
          <a:p>
            <a:r>
              <a:rPr lang="en-GB" dirty="0"/>
              <a:t>The steps can happen instantly</a:t>
            </a:r>
          </a:p>
        </p:txBody>
      </p:sp>
      <p:sp>
        <p:nvSpPr>
          <p:cNvPr id="3" name="Text Placeholder 2">
            <a:extLst>
              <a:ext uri="{FF2B5EF4-FFF2-40B4-BE49-F238E27FC236}">
                <a16:creationId xmlns:a16="http://schemas.microsoft.com/office/drawing/2014/main" id="{748C4F47-97C6-495C-B851-6735416FAC35}"/>
              </a:ext>
            </a:extLst>
          </p:cNvPr>
          <p:cNvSpPr>
            <a:spLocks noGrp="1"/>
          </p:cNvSpPr>
          <p:nvPr>
            <p:ph idx="1"/>
          </p:nvPr>
        </p:nvSpPr>
        <p:spPr/>
        <p:txBody>
          <a:bodyPr/>
          <a:lstStyle/>
          <a:p>
            <a:r>
              <a:rPr lang="en-GB" b="0" dirty="0"/>
              <a:t>What is your name?</a:t>
            </a:r>
            <a:endParaRPr lang="en-GB" dirty="0"/>
          </a:p>
          <a:p>
            <a:r>
              <a:rPr lang="en-GB" b="0" dirty="0"/>
              <a:t>Can we ask you a few question</a:t>
            </a:r>
            <a:r>
              <a:rPr lang="en-GB" dirty="0"/>
              <a:t>s today?</a:t>
            </a:r>
          </a:p>
          <a:p>
            <a:endParaRPr lang="en-GB" b="0" dirty="0"/>
          </a:p>
        </p:txBody>
      </p:sp>
      <p:grpSp>
        <p:nvGrpSpPr>
          <p:cNvPr id="5" name="Group 4">
            <a:extLst>
              <a:ext uri="{FF2B5EF4-FFF2-40B4-BE49-F238E27FC236}">
                <a16:creationId xmlns:a16="http://schemas.microsoft.com/office/drawing/2014/main" id="{DB45F619-EBCC-472E-A79C-2D0C979DFD26}"/>
              </a:ext>
            </a:extLst>
          </p:cNvPr>
          <p:cNvGrpSpPr/>
          <p:nvPr/>
        </p:nvGrpSpPr>
        <p:grpSpPr>
          <a:xfrm>
            <a:off x="10531758" y="133313"/>
            <a:ext cx="1468331" cy="463623"/>
            <a:chOff x="3147325" y="1891403"/>
            <a:chExt cx="1468330" cy="463623"/>
          </a:xfrm>
        </p:grpSpPr>
        <p:sp>
          <p:nvSpPr>
            <p:cNvPr id="6" name="Rectangle 5">
              <a:extLst>
                <a:ext uri="{FF2B5EF4-FFF2-40B4-BE49-F238E27FC236}">
                  <a16:creationId xmlns:a16="http://schemas.microsoft.com/office/drawing/2014/main" id="{AC4E0EF7-9EC6-4167-8A1F-481ECD1139BA}"/>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72DD3-5542-4E91-BA31-C7CB9F327495}"/>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841242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5F9E-8DE0-4601-B389-55BD01A22059}"/>
              </a:ext>
            </a:extLst>
          </p:cNvPr>
          <p:cNvSpPr>
            <a:spLocks noGrp="1"/>
          </p:cNvSpPr>
          <p:nvPr>
            <p:ph type="title"/>
          </p:nvPr>
        </p:nvSpPr>
        <p:spPr/>
        <p:txBody>
          <a:bodyPr/>
          <a:lstStyle/>
          <a:p>
            <a:r>
              <a:rPr lang="en-GB" dirty="0"/>
              <a:t>Sometimes the four steps take a long time</a:t>
            </a:r>
          </a:p>
        </p:txBody>
      </p:sp>
      <p:sp>
        <p:nvSpPr>
          <p:cNvPr id="3" name="Text Placeholder 2">
            <a:extLst>
              <a:ext uri="{FF2B5EF4-FFF2-40B4-BE49-F238E27FC236}">
                <a16:creationId xmlns:a16="http://schemas.microsoft.com/office/drawing/2014/main" id="{748C4F47-97C6-495C-B851-6735416FAC35}"/>
              </a:ext>
            </a:extLst>
          </p:cNvPr>
          <p:cNvSpPr>
            <a:spLocks noGrp="1"/>
          </p:cNvSpPr>
          <p:nvPr>
            <p:ph idx="1"/>
          </p:nvPr>
        </p:nvSpPr>
        <p:spPr/>
        <p:txBody>
          <a:bodyPr/>
          <a:lstStyle/>
          <a:p>
            <a:r>
              <a:rPr lang="en-GB" dirty="0"/>
              <a:t>Tell us why you are a good candidate for this job</a:t>
            </a:r>
          </a:p>
          <a:p>
            <a:r>
              <a:rPr lang="en-GB" dirty="0"/>
              <a:t>Report your full taxable income</a:t>
            </a:r>
          </a:p>
          <a:p>
            <a:r>
              <a:rPr lang="en-GB" dirty="0"/>
              <a:t>Provide us with a cash-flow analysis for the next five years</a:t>
            </a:r>
          </a:p>
          <a:p>
            <a:endParaRPr lang="en-GB" dirty="0"/>
          </a:p>
          <a:p>
            <a:endParaRPr lang="en-GB" b="0" dirty="0"/>
          </a:p>
        </p:txBody>
      </p:sp>
      <p:grpSp>
        <p:nvGrpSpPr>
          <p:cNvPr id="5" name="Group 4">
            <a:extLst>
              <a:ext uri="{FF2B5EF4-FFF2-40B4-BE49-F238E27FC236}">
                <a16:creationId xmlns:a16="http://schemas.microsoft.com/office/drawing/2014/main" id="{54DA6183-C3FE-4820-AA59-D05BC4EBC556}"/>
              </a:ext>
            </a:extLst>
          </p:cNvPr>
          <p:cNvGrpSpPr/>
          <p:nvPr/>
        </p:nvGrpSpPr>
        <p:grpSpPr>
          <a:xfrm>
            <a:off x="10531758" y="133313"/>
            <a:ext cx="1468331" cy="463623"/>
            <a:chOff x="3147325" y="1891403"/>
            <a:chExt cx="1468330" cy="463623"/>
          </a:xfrm>
        </p:grpSpPr>
        <p:sp>
          <p:nvSpPr>
            <p:cNvPr id="6" name="Rectangle 5">
              <a:extLst>
                <a:ext uri="{FF2B5EF4-FFF2-40B4-BE49-F238E27FC236}">
                  <a16:creationId xmlns:a16="http://schemas.microsoft.com/office/drawing/2014/main" id="{E0D52E40-6593-415F-B4A7-B566D940F3FD}"/>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99B81D-CE05-4E19-99F7-82374464B616}"/>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87714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Estimating routine work tasks is really difficult</a:t>
            </a:r>
          </a:p>
        </p:txBody>
      </p:sp>
      <p:sp>
        <p:nvSpPr>
          <p:cNvPr id="2" name="Rectangle 1"/>
          <p:cNvSpPr/>
          <p:nvPr/>
        </p:nvSpPr>
        <p:spPr>
          <a:xfrm>
            <a:off x="1976839" y="1848027"/>
            <a:ext cx="7377416" cy="193899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In your last five days at work, </a:t>
            </a:r>
            <a:r>
              <a:rPr lang="en-GB" sz="2400" dirty="0">
                <a:solidFill>
                  <a:srgbClr val="FF0000"/>
                </a:solidFill>
                <a:latin typeface="Arial" panose="020B0604020202020204" pitchFamily="34" charset="0"/>
                <a:cs typeface="Arial" panose="020B0604020202020204" pitchFamily="34" charset="0"/>
              </a:rPr>
              <a:t>what percentage of your work time do you estimate </a:t>
            </a:r>
            <a:r>
              <a:rPr lang="en-GB" sz="2400" dirty="0">
                <a:latin typeface="Arial" panose="020B0604020202020204" pitchFamily="34" charset="0"/>
                <a:cs typeface="Arial" panose="020B0604020202020204" pitchFamily="34" charset="0"/>
              </a:rPr>
              <a:t>that you spent using publicly-available online services (not including email, instant messaging and search) to do your work using a work computer or other device?</a:t>
            </a:r>
          </a:p>
        </p:txBody>
      </p:sp>
      <p:grpSp>
        <p:nvGrpSpPr>
          <p:cNvPr id="7" name="Group 6">
            <a:extLst>
              <a:ext uri="{FF2B5EF4-FFF2-40B4-BE49-F238E27FC236}">
                <a16:creationId xmlns:a16="http://schemas.microsoft.com/office/drawing/2014/main" id="{D69202F0-09E6-4806-AADE-A05FDE4309A9}"/>
              </a:ext>
            </a:extLst>
          </p:cNvPr>
          <p:cNvGrpSpPr/>
          <p:nvPr/>
        </p:nvGrpSpPr>
        <p:grpSpPr>
          <a:xfrm>
            <a:off x="10531758" y="133313"/>
            <a:ext cx="1468331" cy="463623"/>
            <a:chOff x="3147325" y="1891403"/>
            <a:chExt cx="1468330" cy="463623"/>
          </a:xfrm>
        </p:grpSpPr>
        <p:sp>
          <p:nvSpPr>
            <p:cNvPr id="8" name="Rectangle 7">
              <a:extLst>
                <a:ext uri="{FF2B5EF4-FFF2-40B4-BE49-F238E27FC236}">
                  <a16:creationId xmlns:a16="http://schemas.microsoft.com/office/drawing/2014/main" id="{DBA44701-0254-4976-9E17-A2DB8B535470}"/>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3017E20-8066-4633-8D7C-BD1E68E43037}"/>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82266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descr="A graph: the vertical axis shows the line from perfect recall to gone; the horizontal axis moves from hour, day, week to month, year and onward.&#10;A major life event is shown as a line at the level of perfect recall for a year and beyond. Noticeable or occasional events are shown as a steep curved line from perfect recall at an hour to almost gone within a day or week. Unremarkable or repetitive events are shown as a line descending vertically from perfect recall to gone within an hour."/>
          <p:cNvSpPr>
            <a:spLocks noGrp="1"/>
          </p:cNvSpPr>
          <p:nvPr>
            <p:ph type="title"/>
          </p:nvPr>
        </p:nvSpPr>
        <p:spPr/>
        <p:txBody>
          <a:bodyPr/>
          <a:lstStyle/>
          <a:p>
            <a:r>
              <a:rPr lang="en-GB" dirty="0"/>
              <a:t>There is an approximate curve of forgetting</a:t>
            </a:r>
          </a:p>
        </p:txBody>
      </p:sp>
      <p:pic>
        <p:nvPicPr>
          <p:cNvPr id="1026" name="Picture 2" descr="A line graph showing the appproximate curve of forgetting. On the horizonal axis is length of time from one hour to one year. On the vertical axis is memory retention from prefect recall to gone. Only major life events are recalled over time. Recall of noticeable occasional events and unremarkable repetitive events is quickly g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868" y="1787953"/>
            <a:ext cx="7513637" cy="447685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4F2AE32-4F79-4D12-A692-498A426709F8}"/>
              </a:ext>
            </a:extLst>
          </p:cNvPr>
          <p:cNvGrpSpPr/>
          <p:nvPr/>
        </p:nvGrpSpPr>
        <p:grpSpPr>
          <a:xfrm>
            <a:off x="10531758" y="133313"/>
            <a:ext cx="1468331" cy="463623"/>
            <a:chOff x="3147325" y="1891403"/>
            <a:chExt cx="1468330" cy="463623"/>
          </a:xfrm>
        </p:grpSpPr>
        <p:sp>
          <p:nvSpPr>
            <p:cNvPr id="5" name="Rectangle 4">
              <a:extLst>
                <a:ext uri="{FF2B5EF4-FFF2-40B4-BE49-F238E27FC236}">
                  <a16:creationId xmlns:a16="http://schemas.microsoft.com/office/drawing/2014/main" id="{F9064E09-1ADC-478E-9A5E-0CE8F9B83576}"/>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DC133E6-E736-4673-93E6-CD842885CAF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61625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3BBD-1543-4E7A-B7C7-1506B5FC4C61}"/>
              </a:ext>
            </a:extLst>
          </p:cNvPr>
          <p:cNvSpPr>
            <a:spLocks noGrp="1"/>
          </p:cNvSpPr>
          <p:nvPr>
            <p:ph type="title"/>
          </p:nvPr>
        </p:nvSpPr>
        <p:spPr/>
        <p:txBody>
          <a:bodyPr/>
          <a:lstStyle/>
          <a:p>
            <a:r>
              <a:rPr lang="en-GB" dirty="0"/>
              <a:t>Let’s practice finding problems at each step</a:t>
            </a:r>
          </a:p>
        </p:txBody>
      </p:sp>
      <p:sp>
        <p:nvSpPr>
          <p:cNvPr id="6" name="TextBox 5"/>
          <p:cNvSpPr txBox="1"/>
          <p:nvPr/>
        </p:nvSpPr>
        <p:spPr>
          <a:xfrm>
            <a:off x="7676156" y="1947093"/>
            <a:ext cx="184731" cy="553998"/>
          </a:xfrm>
          <a:prstGeom prst="rect">
            <a:avLst/>
          </a:prstGeom>
          <a:solidFill>
            <a:schemeClr val="bg1"/>
          </a:solidFill>
        </p:spPr>
        <p:txBody>
          <a:bodyPr wrap="none" rtlCol="0">
            <a:spAutoFit/>
          </a:bodyPr>
          <a:lstStyle/>
          <a:p>
            <a:endParaRPr lang="en-GB"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699896-9992-48EF-A45C-8563E3B0439B}"/>
              </a:ext>
            </a:extLst>
          </p:cNvPr>
          <p:cNvSpPr>
            <a:spLocks noGrp="1"/>
          </p:cNvSpPr>
          <p:nvPr>
            <p:ph idx="1"/>
          </p:nvPr>
        </p:nvSpPr>
        <p:spPr/>
        <p:txBody>
          <a:bodyPr>
            <a:normAutofit/>
          </a:bodyPr>
          <a:lstStyle/>
          <a:p>
            <a:pPr marL="0" indent="0">
              <a:buNone/>
            </a:pPr>
            <a:r>
              <a:rPr lang="en-GB" dirty="0"/>
              <a:t>I’ve chosen two examples from my library</a:t>
            </a:r>
          </a:p>
          <a:p>
            <a:pPr marL="0" indent="0">
              <a:buNone/>
            </a:pPr>
            <a:r>
              <a:rPr lang="en-GB" dirty="0"/>
              <a:t>Have a look at them in your groups on Mural</a:t>
            </a:r>
            <a:endParaRPr lang="en-GB" sz="2000" dirty="0"/>
          </a:p>
          <a:p>
            <a:pPr marL="0" indent="0">
              <a:buNone/>
            </a:pPr>
            <a:r>
              <a:rPr lang="en-GB" dirty="0"/>
              <a:t>Make notes about any problems you spot at each of the four steps:</a:t>
            </a:r>
          </a:p>
          <a:p>
            <a:pPr lvl="1"/>
            <a:r>
              <a:rPr lang="en-GB" dirty="0"/>
              <a:t>Understand</a:t>
            </a:r>
          </a:p>
          <a:p>
            <a:pPr lvl="1"/>
            <a:r>
              <a:rPr lang="en-GB" dirty="0"/>
              <a:t>Find</a:t>
            </a:r>
          </a:p>
          <a:p>
            <a:pPr lvl="1"/>
            <a:r>
              <a:rPr lang="en-GB" dirty="0"/>
              <a:t>Decide</a:t>
            </a:r>
          </a:p>
          <a:p>
            <a:pPr lvl="1"/>
            <a:r>
              <a:rPr lang="en-GB" dirty="0"/>
              <a:t>Place</a:t>
            </a:r>
          </a:p>
          <a:p>
            <a:r>
              <a:rPr lang="en-GB" dirty="0"/>
              <a:t>5 minutes</a:t>
            </a:r>
          </a:p>
          <a:p>
            <a:endParaRPr lang="en-GB" dirty="0"/>
          </a:p>
        </p:txBody>
      </p:sp>
      <p:pic>
        <p:nvPicPr>
          <p:cNvPr id="14" name="Picture 13" descr="Very complicted question that is hard to read, hard to understand, and offers challenges to the respondent in all four steps of answering">
            <a:extLst>
              <a:ext uri="{FF2B5EF4-FFF2-40B4-BE49-F238E27FC236}">
                <a16:creationId xmlns:a16="http://schemas.microsoft.com/office/drawing/2014/main" id="{9702C708-AE9E-4A8C-ABC6-1C670C2EF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13" y="3874531"/>
            <a:ext cx="2943763" cy="1938648"/>
          </a:xfrm>
          <a:prstGeom prst="rect">
            <a:avLst/>
          </a:prstGeom>
        </p:spPr>
      </p:pic>
      <p:pic>
        <p:nvPicPr>
          <p:cNvPr id="15" name="Picture 14" descr="A page from a survey organised as a 'grid' of seven questions, each with 10 rating points plus a 'don't know'">
            <a:extLst>
              <a:ext uri="{FF2B5EF4-FFF2-40B4-BE49-F238E27FC236}">
                <a16:creationId xmlns:a16="http://schemas.microsoft.com/office/drawing/2014/main" id="{9959F2D5-F7C8-4BD6-885C-DB686F551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667" y="3874531"/>
            <a:ext cx="2828612" cy="1938648"/>
          </a:xfrm>
          <a:prstGeom prst="rect">
            <a:avLst/>
          </a:prstGeom>
        </p:spPr>
      </p:pic>
      <p:pic>
        <p:nvPicPr>
          <p:cNvPr id="11" name="Picture 10" descr="pencil signifying an exercise for participants to complete">
            <a:extLst>
              <a:ext uri="{FF2B5EF4-FFF2-40B4-BE49-F238E27FC236}">
                <a16:creationId xmlns:a16="http://schemas.microsoft.com/office/drawing/2014/main" id="{EE289DC5-4955-4E86-B668-013C25E758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C8A7B0D9-6D4D-4BEF-A6B3-291EF628DAB0}"/>
              </a:ext>
            </a:extLst>
          </p:cNvPr>
          <p:cNvGrpSpPr/>
          <p:nvPr/>
        </p:nvGrpSpPr>
        <p:grpSpPr>
          <a:xfrm>
            <a:off x="10531758" y="133313"/>
            <a:ext cx="1468331" cy="463623"/>
            <a:chOff x="3147325" y="1891403"/>
            <a:chExt cx="1468330" cy="463623"/>
          </a:xfrm>
        </p:grpSpPr>
        <p:sp>
          <p:nvSpPr>
            <p:cNvPr id="9" name="Rectangle 8">
              <a:extLst>
                <a:ext uri="{FF2B5EF4-FFF2-40B4-BE49-F238E27FC236}">
                  <a16:creationId xmlns:a16="http://schemas.microsoft.com/office/drawing/2014/main" id="{DBD40E29-2721-451A-8CA7-3A6F7CBD50A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987166-7693-4D6D-8BC0-E0036A00B80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9215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54AB9-87F8-4357-8A7D-2DBB7F145329}"/>
              </a:ext>
            </a:extLst>
          </p:cNvPr>
          <p:cNvSpPr>
            <a:spLocks noGrp="1"/>
          </p:cNvSpPr>
          <p:nvPr>
            <p:ph type="title"/>
          </p:nvPr>
        </p:nvSpPr>
        <p:spPr>
          <a:xfrm>
            <a:off x="839788" y="457200"/>
            <a:ext cx="2829101" cy="1600200"/>
          </a:xfrm>
        </p:spPr>
        <p:txBody>
          <a:bodyPr/>
          <a:lstStyle/>
          <a:p>
            <a:r>
              <a:rPr lang="en-GB" dirty="0"/>
              <a:t>What did we think of this one?</a:t>
            </a:r>
          </a:p>
        </p:txBody>
      </p:sp>
      <p:pic>
        <p:nvPicPr>
          <p:cNvPr id="3" name="Picture 2" descr="Very complicted question that is hard to read, hard to understand, and offers challenges to the respondent in all four steps of answering">
            <a:extLst>
              <a:ext uri="{FF2B5EF4-FFF2-40B4-BE49-F238E27FC236}">
                <a16:creationId xmlns:a16="http://schemas.microsoft.com/office/drawing/2014/main" id="{96B7A7D6-C80C-4C78-89A4-460BE10E2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815" y="365125"/>
            <a:ext cx="8279185" cy="5452351"/>
          </a:xfrm>
          <a:prstGeom prst="rect">
            <a:avLst/>
          </a:prstGeom>
        </p:spPr>
      </p:pic>
      <p:pic>
        <p:nvPicPr>
          <p:cNvPr id="7" name="Picture 6" descr="pencil signifying an exercise for participants to complete">
            <a:extLst>
              <a:ext uri="{FF2B5EF4-FFF2-40B4-BE49-F238E27FC236}">
                <a16:creationId xmlns:a16="http://schemas.microsoft.com/office/drawing/2014/main" id="{2D79D143-20B1-4541-820B-E557606EFB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657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C5B80-FA92-491D-ADD7-3842E31E0023}"/>
              </a:ext>
            </a:extLst>
          </p:cNvPr>
          <p:cNvSpPr>
            <a:spLocks noGrp="1"/>
          </p:cNvSpPr>
          <p:nvPr>
            <p:ph type="title"/>
          </p:nvPr>
        </p:nvSpPr>
        <p:spPr/>
        <p:txBody>
          <a:bodyPr/>
          <a:lstStyle/>
          <a:p>
            <a:r>
              <a:rPr lang="en-GB" dirty="0"/>
              <a:t>I got almost the same question last week</a:t>
            </a:r>
          </a:p>
        </p:txBody>
      </p:sp>
      <p:pic>
        <p:nvPicPr>
          <p:cNvPr id="9" name="Picture 8" descr="Another variation on the 'main income earner''s occupation">
            <a:extLst>
              <a:ext uri="{FF2B5EF4-FFF2-40B4-BE49-F238E27FC236}">
                <a16:creationId xmlns:a16="http://schemas.microsoft.com/office/drawing/2014/main" id="{92B44919-ACDC-40C3-B908-4B53FFD05C4F}"/>
              </a:ext>
            </a:extLst>
          </p:cNvPr>
          <p:cNvPicPr>
            <a:picLocks noChangeAspect="1"/>
          </p:cNvPicPr>
          <p:nvPr/>
        </p:nvPicPr>
        <p:blipFill rotWithShape="1">
          <a:blip r:embed="rId3"/>
          <a:srcRect l="22873" t="4161" r="25098" b="13343"/>
          <a:stretch/>
        </p:blipFill>
        <p:spPr>
          <a:xfrm>
            <a:off x="4222044" y="184199"/>
            <a:ext cx="7969956" cy="6489601"/>
          </a:xfrm>
          <a:prstGeom prst="rect">
            <a:avLst/>
          </a:prstGeom>
        </p:spPr>
      </p:pic>
    </p:spTree>
    <p:extLst>
      <p:ext uri="{BB962C8B-B14F-4D97-AF65-F5344CB8AC3E}">
        <p14:creationId xmlns:p14="http://schemas.microsoft.com/office/powerpoint/2010/main" val="396585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110A62-347A-478B-BF26-CF602A89F090}"/>
              </a:ext>
            </a:extLst>
          </p:cNvPr>
          <p:cNvSpPr>
            <a:spLocks noGrp="1"/>
          </p:cNvSpPr>
          <p:nvPr>
            <p:ph type="title"/>
          </p:nvPr>
        </p:nvSpPr>
        <p:spPr>
          <a:xfrm>
            <a:off x="175843" y="212019"/>
            <a:ext cx="3932237" cy="1600200"/>
          </a:xfrm>
        </p:spPr>
        <p:txBody>
          <a:bodyPr/>
          <a:lstStyle/>
          <a:p>
            <a:r>
              <a:rPr lang="en-GB" dirty="0"/>
              <a:t>And this one?</a:t>
            </a:r>
          </a:p>
        </p:txBody>
      </p:sp>
      <p:grpSp>
        <p:nvGrpSpPr>
          <p:cNvPr id="4" name="Group 3">
            <a:extLst>
              <a:ext uri="{FF2B5EF4-FFF2-40B4-BE49-F238E27FC236}">
                <a16:creationId xmlns:a16="http://schemas.microsoft.com/office/drawing/2014/main" id="{3A0B1AD9-E7DB-44A3-8656-8DD6E2CA822C}"/>
              </a:ext>
            </a:extLst>
          </p:cNvPr>
          <p:cNvGrpSpPr/>
          <p:nvPr/>
        </p:nvGrpSpPr>
        <p:grpSpPr>
          <a:xfrm>
            <a:off x="10619634" y="133313"/>
            <a:ext cx="1468331" cy="463623"/>
            <a:chOff x="3147325" y="1891403"/>
            <a:chExt cx="1468330" cy="463623"/>
          </a:xfrm>
        </p:grpSpPr>
        <p:sp>
          <p:nvSpPr>
            <p:cNvPr id="7" name="Rectangle 6">
              <a:extLst>
                <a:ext uri="{FF2B5EF4-FFF2-40B4-BE49-F238E27FC236}">
                  <a16:creationId xmlns:a16="http://schemas.microsoft.com/office/drawing/2014/main" id="{DD75D8FF-E39C-4502-BCDA-12F0D66E5845}"/>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939305-D720-4181-A020-FE76F0080CF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pic>
        <p:nvPicPr>
          <p:cNvPr id="6" name="Picture 5" descr="A page from a survey organised as a 'grid' of seven questions, each with 10 rating points plus a 'don't kn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42158"/>
            <a:ext cx="9505950" cy="6515100"/>
          </a:xfrm>
          <a:prstGeom prst="rect">
            <a:avLst/>
          </a:prstGeom>
        </p:spPr>
      </p:pic>
      <p:pic>
        <p:nvPicPr>
          <p:cNvPr id="9" name="Picture 8" descr="pencil signifying an exercise for participants to complete">
            <a:extLst>
              <a:ext uri="{FF2B5EF4-FFF2-40B4-BE49-F238E27FC236}">
                <a16:creationId xmlns:a16="http://schemas.microsoft.com/office/drawing/2014/main" id="{57126ADB-21F1-429A-8F51-0FB8D2B25E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1982" y="5019498"/>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54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Grids are a major cause of survey drop-out</a:t>
            </a:r>
          </a:p>
        </p:txBody>
      </p:sp>
      <p:graphicFrame>
        <p:nvGraphicFramePr>
          <p:cNvPr id="5" name="Object 10" descr="A pie chart showing the percentage of total incompletes across the main section of the questionnaire, as follows:&#10;subject matter - 35 percent&#10;media downloads - 20 percent&#10;survey length - 20 percent&#10;large grids - 15 percent&#10;open questions - 5 percent&#10;other - 5 percent"/>
          <p:cNvGraphicFramePr>
            <a:graphicFrameLocks noChangeAspect="1"/>
          </p:cNvGraphicFramePr>
          <p:nvPr>
            <p:extLst>
              <p:ext uri="{D42A27DB-BD31-4B8C-83A1-F6EECF244321}">
                <p14:modId xmlns:p14="http://schemas.microsoft.com/office/powerpoint/2010/main" val="3348559478"/>
              </p:ext>
            </p:extLst>
          </p:nvPr>
        </p:nvGraphicFramePr>
        <p:xfrm>
          <a:off x="2107321" y="1524160"/>
          <a:ext cx="7257823" cy="496871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6"/>
          <p:cNvSpPr>
            <a:spLocks noChangeArrowheads="1"/>
          </p:cNvSpPr>
          <p:nvPr/>
        </p:nvSpPr>
        <p:spPr bwMode="auto">
          <a:xfrm>
            <a:off x="4353809" y="6169146"/>
            <a:ext cx="6009391" cy="592137"/>
          </a:xfrm>
          <a:prstGeom prst="rect">
            <a:avLst/>
          </a:prstGeom>
          <a:solidFill>
            <a:schemeClr val="bg1"/>
          </a:solidFill>
          <a:ln w="9525">
            <a:noFill/>
            <a:miter lim="800000"/>
            <a:headEnd/>
            <a:tailEnd/>
          </a:ln>
        </p:spPr>
        <p:txBody>
          <a:bodyPr lIns="0" tIns="0" rIns="0" bIns="0"/>
          <a:lstStyle/>
          <a:p>
            <a:pPr>
              <a:spcBef>
                <a:spcPct val="20000"/>
              </a:spcBef>
              <a:buClr>
                <a:srgbClr val="5F5F5F"/>
              </a:buClr>
              <a:tabLst>
                <a:tab pos="5918052" algn="l"/>
              </a:tabLst>
            </a:pPr>
            <a:r>
              <a:rPr lang="en-US" sz="1200" dirty="0">
                <a:solidFill>
                  <a:schemeClr val="bg2">
                    <a:lumMod val="50000"/>
                  </a:schemeClr>
                </a:solidFill>
                <a:latin typeface="Arial" panose="020B0604020202020204" pitchFamily="34" charset="0"/>
                <a:cs typeface="Arial" panose="020B0604020202020204" pitchFamily="34" charset="0"/>
              </a:rPr>
              <a:t>Source: Database of 3 million+ web surveys conducted by </a:t>
            </a:r>
            <a:r>
              <a:rPr lang="en-US" sz="1200" dirty="0" err="1">
                <a:solidFill>
                  <a:schemeClr val="bg2">
                    <a:lumMod val="50000"/>
                  </a:schemeClr>
                </a:solidFill>
                <a:latin typeface="Arial" panose="020B0604020202020204" pitchFamily="34" charset="0"/>
                <a:cs typeface="Arial" panose="020B0604020202020204" pitchFamily="34" charset="0"/>
              </a:rPr>
              <a:t>Lightspeed</a:t>
            </a:r>
            <a:r>
              <a:rPr lang="en-US" sz="1200" dirty="0">
                <a:solidFill>
                  <a:schemeClr val="bg2">
                    <a:lumMod val="50000"/>
                  </a:schemeClr>
                </a:solidFill>
                <a:latin typeface="Arial" panose="020B0604020202020204" pitchFamily="34" charset="0"/>
                <a:cs typeface="Arial" panose="020B0604020202020204" pitchFamily="34" charset="0"/>
              </a:rPr>
              <a:t> Research/Kantar</a:t>
            </a:r>
          </a:p>
          <a:p>
            <a:pPr>
              <a:spcBef>
                <a:spcPct val="20000"/>
              </a:spcBef>
              <a:buClr>
                <a:srgbClr val="5F5F5F"/>
              </a:buClr>
              <a:tabLst>
                <a:tab pos="5918052" algn="l"/>
              </a:tabLst>
            </a:pPr>
            <a:r>
              <a:rPr lang="en-US" sz="1200" dirty="0">
                <a:solidFill>
                  <a:schemeClr val="bg2">
                    <a:lumMod val="50000"/>
                  </a:schemeClr>
                </a:solidFill>
                <a:latin typeface="Arial" panose="020B0604020202020204" pitchFamily="34" charset="0"/>
                <a:cs typeface="Arial" panose="020B0604020202020204" pitchFamily="34" charset="0"/>
              </a:rPr>
              <a:t>From </a:t>
            </a:r>
            <a:r>
              <a:rPr lang="en-US" sz="1200" dirty="0" err="1">
                <a:solidFill>
                  <a:schemeClr val="bg2">
                    <a:lumMod val="50000"/>
                  </a:schemeClr>
                </a:solidFill>
                <a:latin typeface="Arial" panose="020B0604020202020204" pitchFamily="34" charset="0"/>
                <a:cs typeface="Arial" panose="020B0604020202020204" pitchFamily="34" charset="0"/>
              </a:rPr>
              <a:t>Coombe</a:t>
            </a:r>
            <a:r>
              <a:rPr lang="en-US" sz="1200" dirty="0">
                <a:solidFill>
                  <a:schemeClr val="bg2">
                    <a:lumMod val="50000"/>
                  </a:schemeClr>
                </a:solidFill>
                <a:latin typeface="Arial" panose="020B0604020202020204" pitchFamily="34" charset="0"/>
                <a:cs typeface="Arial" panose="020B0604020202020204" pitchFamily="34" charset="0"/>
              </a:rPr>
              <a:t>, R., Jarrett, C. and Johnson, A. (2010) “</a:t>
            </a:r>
            <a:r>
              <a:rPr lang="en-GB" sz="1200" dirty="0">
                <a:solidFill>
                  <a:schemeClr val="bg2">
                    <a:lumMod val="50000"/>
                  </a:schemeClr>
                </a:solidFill>
                <a:latin typeface="Arial" panose="020B0604020202020204" pitchFamily="34" charset="0"/>
                <a:cs typeface="Arial" panose="020B0604020202020204" pitchFamily="34" charset="0"/>
              </a:rPr>
              <a:t>Usability testing of market research surveys” ESRA Lausanne</a:t>
            </a:r>
            <a:endParaRPr lang="en-US" sz="1200" dirty="0">
              <a:solidFill>
                <a:schemeClr val="bg2">
                  <a:lumMod val="50000"/>
                </a:schemeClr>
              </a:solidFill>
              <a:latin typeface="Arial" panose="020B0604020202020204" pitchFamily="34" charset="0"/>
              <a:cs typeface="Arial" panose="020B0604020202020204" pitchFamily="34" charset="0"/>
            </a:endParaRPr>
          </a:p>
          <a:p>
            <a:pPr marL="342891" indent="-342891">
              <a:spcBef>
                <a:spcPct val="20000"/>
              </a:spcBef>
              <a:buClr>
                <a:srgbClr val="5F5F5F"/>
              </a:buClr>
            </a:pPr>
            <a:endParaRPr lang="en-US" sz="1200" dirty="0">
              <a:solidFill>
                <a:srgbClr val="5F5F5F"/>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6B94B266-D63C-4C91-ABC4-CF6E0AABEC29}"/>
              </a:ext>
            </a:extLst>
          </p:cNvPr>
          <p:cNvGrpSpPr/>
          <p:nvPr/>
        </p:nvGrpSpPr>
        <p:grpSpPr>
          <a:xfrm>
            <a:off x="10619634" y="133313"/>
            <a:ext cx="1468331" cy="463623"/>
            <a:chOff x="3147325" y="1891403"/>
            <a:chExt cx="1468330" cy="463623"/>
          </a:xfrm>
        </p:grpSpPr>
        <p:sp>
          <p:nvSpPr>
            <p:cNvPr id="9" name="Rectangle 8">
              <a:extLst>
                <a:ext uri="{FF2B5EF4-FFF2-40B4-BE49-F238E27FC236}">
                  <a16:creationId xmlns:a16="http://schemas.microsoft.com/office/drawing/2014/main" id="{D1469CEB-603E-4F75-9456-E8681C001112}"/>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33C958B-5483-4D15-BC7F-03F087093BA1}"/>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67078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But it’s the topic that matters most</a:t>
            </a:r>
          </a:p>
        </p:txBody>
      </p:sp>
      <p:graphicFrame>
        <p:nvGraphicFramePr>
          <p:cNvPr id="11" name="Object 10" descr="A pie chart showing the percentage of total incompletes across the main section of the questionnaire, as follows:&#10;subject matter - 35 percent&#10;media downloads - 20 percent&#10;survey length - 20 percent&#10;large grids - 15 percent&#10;open questions - 5 percent&#10;other - 5 percent">
            <a:extLst>
              <a:ext uri="{FF2B5EF4-FFF2-40B4-BE49-F238E27FC236}">
                <a16:creationId xmlns:a16="http://schemas.microsoft.com/office/drawing/2014/main" id="{A644E5F6-FD12-43CC-AEF3-F8814E96B2D6}"/>
              </a:ext>
            </a:extLst>
          </p:cNvPr>
          <p:cNvGraphicFramePr>
            <a:graphicFrameLocks noChangeAspect="1"/>
          </p:cNvGraphicFramePr>
          <p:nvPr>
            <p:extLst>
              <p:ext uri="{D42A27DB-BD31-4B8C-83A1-F6EECF244321}">
                <p14:modId xmlns:p14="http://schemas.microsoft.com/office/powerpoint/2010/main" val="137419605"/>
              </p:ext>
            </p:extLst>
          </p:nvPr>
        </p:nvGraphicFramePr>
        <p:xfrm>
          <a:off x="2107321" y="1524160"/>
          <a:ext cx="7257823" cy="496871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6">
            <a:extLst>
              <a:ext uri="{FF2B5EF4-FFF2-40B4-BE49-F238E27FC236}">
                <a16:creationId xmlns:a16="http://schemas.microsoft.com/office/drawing/2014/main" id="{7AFA63B5-8F16-48A4-B24B-58040FF8E806}"/>
              </a:ext>
            </a:extLst>
          </p:cNvPr>
          <p:cNvSpPr>
            <a:spLocks noChangeArrowheads="1"/>
          </p:cNvSpPr>
          <p:nvPr/>
        </p:nvSpPr>
        <p:spPr bwMode="auto">
          <a:xfrm>
            <a:off x="4353809" y="6169146"/>
            <a:ext cx="6009391" cy="592137"/>
          </a:xfrm>
          <a:prstGeom prst="rect">
            <a:avLst/>
          </a:prstGeom>
          <a:solidFill>
            <a:schemeClr val="bg1"/>
          </a:solidFill>
          <a:ln w="9525">
            <a:noFill/>
            <a:miter lim="800000"/>
            <a:headEnd/>
            <a:tailEnd/>
          </a:ln>
        </p:spPr>
        <p:txBody>
          <a:bodyPr lIns="0" tIns="0" rIns="0" bIns="0"/>
          <a:lstStyle/>
          <a:p>
            <a:pPr>
              <a:spcBef>
                <a:spcPct val="20000"/>
              </a:spcBef>
              <a:buClr>
                <a:srgbClr val="5F5F5F"/>
              </a:buClr>
              <a:tabLst>
                <a:tab pos="5918052" algn="l"/>
              </a:tabLst>
            </a:pPr>
            <a:r>
              <a:rPr lang="en-US" sz="1200" dirty="0">
                <a:solidFill>
                  <a:schemeClr val="bg2">
                    <a:lumMod val="50000"/>
                  </a:schemeClr>
                </a:solidFill>
                <a:latin typeface="Arial" panose="020B0604020202020204" pitchFamily="34" charset="0"/>
                <a:cs typeface="Arial" panose="020B0604020202020204" pitchFamily="34" charset="0"/>
              </a:rPr>
              <a:t>Source: Database of 3 million+ web surveys conducted by </a:t>
            </a:r>
            <a:r>
              <a:rPr lang="en-US" sz="1200" dirty="0" err="1">
                <a:solidFill>
                  <a:schemeClr val="bg2">
                    <a:lumMod val="50000"/>
                  </a:schemeClr>
                </a:solidFill>
                <a:latin typeface="Arial" panose="020B0604020202020204" pitchFamily="34" charset="0"/>
                <a:cs typeface="Arial" panose="020B0604020202020204" pitchFamily="34" charset="0"/>
              </a:rPr>
              <a:t>Lightspeed</a:t>
            </a:r>
            <a:r>
              <a:rPr lang="en-US" sz="1200" dirty="0">
                <a:solidFill>
                  <a:schemeClr val="bg2">
                    <a:lumMod val="50000"/>
                  </a:schemeClr>
                </a:solidFill>
                <a:latin typeface="Arial" panose="020B0604020202020204" pitchFamily="34" charset="0"/>
                <a:cs typeface="Arial" panose="020B0604020202020204" pitchFamily="34" charset="0"/>
              </a:rPr>
              <a:t> Research/Kantar</a:t>
            </a:r>
          </a:p>
          <a:p>
            <a:pPr>
              <a:spcBef>
                <a:spcPct val="20000"/>
              </a:spcBef>
              <a:buClr>
                <a:srgbClr val="5F5F5F"/>
              </a:buClr>
              <a:tabLst>
                <a:tab pos="5918052" algn="l"/>
              </a:tabLst>
            </a:pPr>
            <a:r>
              <a:rPr lang="en-US" sz="1200" dirty="0">
                <a:solidFill>
                  <a:schemeClr val="bg2">
                    <a:lumMod val="50000"/>
                  </a:schemeClr>
                </a:solidFill>
                <a:latin typeface="Arial" panose="020B0604020202020204" pitchFamily="34" charset="0"/>
                <a:cs typeface="Arial" panose="020B0604020202020204" pitchFamily="34" charset="0"/>
              </a:rPr>
              <a:t>From </a:t>
            </a:r>
            <a:r>
              <a:rPr lang="en-US" sz="1200" dirty="0" err="1">
                <a:solidFill>
                  <a:schemeClr val="bg2">
                    <a:lumMod val="50000"/>
                  </a:schemeClr>
                </a:solidFill>
                <a:latin typeface="Arial" panose="020B0604020202020204" pitchFamily="34" charset="0"/>
                <a:cs typeface="Arial" panose="020B0604020202020204" pitchFamily="34" charset="0"/>
              </a:rPr>
              <a:t>Coombe</a:t>
            </a:r>
            <a:r>
              <a:rPr lang="en-US" sz="1200" dirty="0">
                <a:solidFill>
                  <a:schemeClr val="bg2">
                    <a:lumMod val="50000"/>
                  </a:schemeClr>
                </a:solidFill>
                <a:latin typeface="Arial" panose="020B0604020202020204" pitchFamily="34" charset="0"/>
                <a:cs typeface="Arial" panose="020B0604020202020204" pitchFamily="34" charset="0"/>
              </a:rPr>
              <a:t>, R., Jarrett, C. and Johnson, A. (2010) “</a:t>
            </a:r>
            <a:r>
              <a:rPr lang="en-GB" sz="1200" dirty="0">
                <a:solidFill>
                  <a:schemeClr val="bg2">
                    <a:lumMod val="50000"/>
                  </a:schemeClr>
                </a:solidFill>
                <a:latin typeface="Arial" panose="020B0604020202020204" pitchFamily="34" charset="0"/>
                <a:cs typeface="Arial" panose="020B0604020202020204" pitchFamily="34" charset="0"/>
              </a:rPr>
              <a:t>Usability testing of market research surveys” ESRA Lausanne</a:t>
            </a:r>
            <a:endParaRPr lang="en-US" sz="1200" dirty="0">
              <a:solidFill>
                <a:schemeClr val="bg2">
                  <a:lumMod val="50000"/>
                </a:schemeClr>
              </a:solidFill>
              <a:latin typeface="Arial" panose="020B0604020202020204" pitchFamily="34" charset="0"/>
              <a:cs typeface="Arial" panose="020B0604020202020204" pitchFamily="34" charset="0"/>
            </a:endParaRPr>
          </a:p>
          <a:p>
            <a:pPr marL="342891" indent="-342891">
              <a:spcBef>
                <a:spcPct val="20000"/>
              </a:spcBef>
              <a:buClr>
                <a:srgbClr val="5F5F5F"/>
              </a:buClr>
            </a:pPr>
            <a:endParaRPr lang="en-US" sz="1200" dirty="0">
              <a:solidFill>
                <a:srgbClr val="5F5F5F"/>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BDB2BAC1-C085-4E23-BBA0-F86C47B59DF6}"/>
              </a:ext>
            </a:extLst>
          </p:cNvPr>
          <p:cNvGrpSpPr/>
          <p:nvPr/>
        </p:nvGrpSpPr>
        <p:grpSpPr>
          <a:xfrm>
            <a:off x="10619634" y="133313"/>
            <a:ext cx="1468331" cy="463623"/>
            <a:chOff x="3147325" y="1891403"/>
            <a:chExt cx="1468330" cy="463623"/>
          </a:xfrm>
        </p:grpSpPr>
        <p:sp>
          <p:nvSpPr>
            <p:cNvPr id="9" name="Rectangle 8">
              <a:extLst>
                <a:ext uri="{FF2B5EF4-FFF2-40B4-BE49-F238E27FC236}">
                  <a16:creationId xmlns:a16="http://schemas.microsoft.com/office/drawing/2014/main" id="{178C26EA-37C7-44AD-97C2-59CD5A4E2DD4}"/>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BA2031-14B2-4F4C-ACBC-807C52120DCD}"/>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412383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7B25-A56A-46B7-BECC-A3B517F14127}"/>
              </a:ext>
            </a:extLst>
          </p:cNvPr>
          <p:cNvSpPr>
            <a:spLocks noGrp="1"/>
          </p:cNvSpPr>
          <p:nvPr>
            <p:ph type="title"/>
          </p:nvPr>
        </p:nvSpPr>
        <p:spPr/>
        <p:txBody>
          <a:bodyPr/>
          <a:lstStyle/>
          <a:p>
            <a:r>
              <a:rPr lang="en-GB" dirty="0"/>
              <a:t>Opening page of the survey, no comment</a:t>
            </a:r>
          </a:p>
        </p:txBody>
      </p:sp>
      <p:pic>
        <p:nvPicPr>
          <p:cNvPr id="6" name="Picture 5" descr="A screenshot from the first page of the survey. It is printed in small white text on a bright orange background. The text is in the notes">
            <a:extLst>
              <a:ext uri="{FF2B5EF4-FFF2-40B4-BE49-F238E27FC236}">
                <a16:creationId xmlns:a16="http://schemas.microsoft.com/office/drawing/2014/main" id="{F73D42AD-4507-4E76-8E8F-6C0D9D12B66F}"/>
              </a:ext>
            </a:extLst>
          </p:cNvPr>
          <p:cNvPicPr>
            <a:picLocks noChangeAspect="1"/>
          </p:cNvPicPr>
          <p:nvPr/>
        </p:nvPicPr>
        <p:blipFill rotWithShape="1">
          <a:blip r:embed="rId3"/>
          <a:srcRect l="28024" t="6085" r="28121" b="-323"/>
          <a:stretch/>
        </p:blipFill>
        <p:spPr>
          <a:xfrm>
            <a:off x="4592569" y="1"/>
            <a:ext cx="6323788" cy="6858000"/>
          </a:xfrm>
          <a:prstGeom prst="rect">
            <a:avLst/>
          </a:prstGeom>
        </p:spPr>
      </p:pic>
    </p:spTree>
    <p:extLst>
      <p:ext uri="{BB962C8B-B14F-4D97-AF65-F5344CB8AC3E}">
        <p14:creationId xmlns:p14="http://schemas.microsoft.com/office/powerpoint/2010/main" val="3872847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A good question is good in four ways</a:t>
            </a:r>
          </a:p>
        </p:txBody>
      </p:sp>
      <p:graphicFrame>
        <p:nvGraphicFramePr>
          <p:cNvPr id="6" name="Content Placeholder 5" descr="Definition of a good question at each of the four steps.&#10;A good question&#10;1. is legible and makes sense&#10;2. asks for answers that we know&#10;3. asks for answers we're happy to reveal&#10;4. offers appropriate spaces for the answers"/>
          <p:cNvGraphicFramePr>
            <a:graphicFrameLocks noGrp="1"/>
          </p:cNvGraphicFramePr>
          <p:nvPr>
            <p:ph idx="1"/>
          </p:nvPr>
        </p:nvGraphicFramePr>
        <p:xfrm>
          <a:off x="838200" y="1825625"/>
          <a:ext cx="8504094" cy="2537520"/>
        </p:xfrm>
        <a:graphic>
          <a:graphicData uri="http://schemas.openxmlformats.org/drawingml/2006/table">
            <a:tbl>
              <a:tblPr firstRow="1" bandRow="1">
                <a:tableStyleId>{C083E6E3-FA7D-4D7B-A595-EF9225AFEA82}</a:tableStyleId>
              </a:tblPr>
              <a:tblGrid>
                <a:gridCol w="3136724">
                  <a:extLst>
                    <a:ext uri="{9D8B030D-6E8A-4147-A177-3AD203B41FA5}">
                      <a16:colId xmlns:a16="http://schemas.microsoft.com/office/drawing/2014/main" val="20000"/>
                    </a:ext>
                  </a:extLst>
                </a:gridCol>
                <a:gridCol w="5367370">
                  <a:extLst>
                    <a:ext uri="{9D8B030D-6E8A-4147-A177-3AD203B41FA5}">
                      <a16:colId xmlns:a16="http://schemas.microsoft.com/office/drawing/2014/main" val="20001"/>
                    </a:ext>
                  </a:extLst>
                </a:gridCol>
              </a:tblGrid>
              <a:tr h="507504">
                <a:tc>
                  <a:txBody>
                    <a:bodyPr/>
                    <a:lstStyle/>
                    <a:p>
                      <a:r>
                        <a:rPr lang="en-GB" sz="1900" dirty="0">
                          <a:solidFill>
                            <a:srgbClr val="009999"/>
                          </a:solidFill>
                          <a:latin typeface="Arial" panose="020B0604020202020204" pitchFamily="34" charset="0"/>
                          <a:cs typeface="Arial" panose="020B0604020202020204" pitchFamily="34" charset="0"/>
                        </a:rPr>
                        <a:t>Step</a:t>
                      </a:r>
                    </a:p>
                  </a:txBody>
                  <a:tcPr/>
                </a:tc>
                <a:tc>
                  <a:txBody>
                    <a:bodyPr/>
                    <a:lstStyle/>
                    <a:p>
                      <a:r>
                        <a:rPr lang="en-GB" sz="1900" dirty="0">
                          <a:solidFill>
                            <a:srgbClr val="009999"/>
                          </a:solidFill>
                          <a:latin typeface="Arial" panose="020B0604020202020204" pitchFamily="34" charset="0"/>
                          <a:cs typeface="Arial" panose="020B0604020202020204" pitchFamily="34" charset="0"/>
                        </a:rPr>
                        <a:t>A good question …</a:t>
                      </a:r>
                    </a:p>
                  </a:txBody>
                  <a:tcPr/>
                </a:tc>
                <a:extLst>
                  <a:ext uri="{0D108BD9-81ED-4DB2-BD59-A6C34878D82A}">
                    <a16:rowId xmlns:a16="http://schemas.microsoft.com/office/drawing/2014/main" val="10000"/>
                  </a:ext>
                </a:extLst>
              </a:tr>
              <a:tr h="507504">
                <a:tc>
                  <a:txBody>
                    <a:bodyPr/>
                    <a:lstStyle/>
                    <a:p>
                      <a:r>
                        <a:rPr lang="en-GB" sz="1900" dirty="0">
                          <a:latin typeface="Arial" panose="020B0604020202020204" pitchFamily="34" charset="0"/>
                          <a:cs typeface="Arial" panose="020B0604020202020204" pitchFamily="34" charset="0"/>
                        </a:rPr>
                        <a:t>1. Read and </a:t>
                      </a:r>
                      <a:r>
                        <a:rPr lang="en-GB" sz="1900" b="1" dirty="0">
                          <a:latin typeface="Arial" panose="020B0604020202020204" pitchFamily="34" charset="0"/>
                          <a:cs typeface="Arial" panose="020B0604020202020204" pitchFamily="34" charset="0"/>
                        </a:rPr>
                        <a:t>understand</a:t>
                      </a:r>
                    </a:p>
                  </a:txBody>
                  <a:tcPr/>
                </a:tc>
                <a:tc>
                  <a:txBody>
                    <a:bodyPr/>
                    <a:lstStyle/>
                    <a:p>
                      <a:r>
                        <a:rPr lang="en-GB" sz="1900" dirty="0">
                          <a:latin typeface="Arial" panose="020B0604020202020204" pitchFamily="34" charset="0"/>
                          <a:cs typeface="Arial" panose="020B0604020202020204" pitchFamily="34" charset="0"/>
                        </a:rPr>
                        <a:t>is legible and makes sense</a:t>
                      </a:r>
                    </a:p>
                  </a:txBody>
                  <a:tcPr/>
                </a:tc>
                <a:extLst>
                  <a:ext uri="{0D108BD9-81ED-4DB2-BD59-A6C34878D82A}">
                    <a16:rowId xmlns:a16="http://schemas.microsoft.com/office/drawing/2014/main" val="10001"/>
                  </a:ext>
                </a:extLst>
              </a:tr>
              <a:tr h="507504">
                <a:tc>
                  <a:txBody>
                    <a:bodyPr/>
                    <a:lstStyle/>
                    <a:p>
                      <a:r>
                        <a:rPr lang="en-GB" sz="1900" dirty="0">
                          <a:latin typeface="Arial" panose="020B0604020202020204" pitchFamily="34" charset="0"/>
                          <a:cs typeface="Arial" panose="020B0604020202020204" pitchFamily="34" charset="0"/>
                        </a:rPr>
                        <a:t>2. </a:t>
                      </a:r>
                      <a:r>
                        <a:rPr lang="en-GB" sz="1900" b="1" dirty="0">
                          <a:latin typeface="Arial" panose="020B0604020202020204" pitchFamily="34" charset="0"/>
                          <a:cs typeface="Arial" panose="020B0604020202020204" pitchFamily="34" charset="0"/>
                        </a:rPr>
                        <a:t>Find</a:t>
                      </a:r>
                      <a:r>
                        <a:rPr lang="en-GB" sz="1900" dirty="0">
                          <a:latin typeface="Arial" panose="020B0604020202020204" pitchFamily="34" charset="0"/>
                          <a:cs typeface="Arial" panose="020B0604020202020204" pitchFamily="34" charset="0"/>
                        </a:rPr>
                        <a:t> an answer</a:t>
                      </a:r>
                    </a:p>
                  </a:txBody>
                  <a:tcPr/>
                </a:tc>
                <a:tc>
                  <a:txBody>
                    <a:bodyPr/>
                    <a:lstStyle/>
                    <a:p>
                      <a:r>
                        <a:rPr lang="en-GB" sz="1900" dirty="0">
                          <a:latin typeface="Arial" panose="020B0604020202020204" pitchFamily="34" charset="0"/>
                          <a:cs typeface="Arial" panose="020B0604020202020204" pitchFamily="34" charset="0"/>
                        </a:rPr>
                        <a:t>asks for</a:t>
                      </a:r>
                      <a:r>
                        <a:rPr lang="en-GB" sz="1900" baseline="0" dirty="0">
                          <a:latin typeface="Arial" panose="020B0604020202020204" pitchFamily="34" charset="0"/>
                          <a:cs typeface="Arial" panose="020B0604020202020204" pitchFamily="34" charset="0"/>
                        </a:rPr>
                        <a:t> answers that we know or can find easily</a:t>
                      </a:r>
                      <a:endParaRPr lang="en-GB"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07504">
                <a:tc>
                  <a:txBody>
                    <a:bodyPr/>
                    <a:lstStyle/>
                    <a:p>
                      <a:r>
                        <a:rPr lang="en-GB" sz="1900" dirty="0">
                          <a:latin typeface="Arial" panose="020B0604020202020204" pitchFamily="34" charset="0"/>
                          <a:cs typeface="Arial" panose="020B0604020202020204" pitchFamily="34" charset="0"/>
                        </a:rPr>
                        <a:t>3.</a:t>
                      </a:r>
                      <a:r>
                        <a:rPr lang="en-GB" sz="1900" b="1" dirty="0">
                          <a:latin typeface="Arial" panose="020B0604020202020204" pitchFamily="34" charset="0"/>
                          <a:cs typeface="Arial" panose="020B0604020202020204" pitchFamily="34" charset="0"/>
                        </a:rPr>
                        <a:t> Decide </a:t>
                      </a:r>
                      <a:r>
                        <a:rPr lang="en-GB" sz="1900" dirty="0">
                          <a:latin typeface="Arial" panose="020B0604020202020204" pitchFamily="34" charset="0"/>
                          <a:cs typeface="Arial" panose="020B0604020202020204" pitchFamily="34" charset="0"/>
                        </a:rPr>
                        <a:t>on the answer</a:t>
                      </a:r>
                    </a:p>
                  </a:txBody>
                  <a:tcPr/>
                </a:tc>
                <a:tc>
                  <a:txBody>
                    <a:bodyPr/>
                    <a:lstStyle/>
                    <a:p>
                      <a:r>
                        <a:rPr lang="en-GB" sz="1900" dirty="0">
                          <a:latin typeface="Arial" panose="020B0604020202020204" pitchFamily="34" charset="0"/>
                          <a:cs typeface="Arial" panose="020B0604020202020204" pitchFamily="34" charset="0"/>
                        </a:rPr>
                        <a:t>asks for answers we’re happy to reveal</a:t>
                      </a:r>
                    </a:p>
                  </a:txBody>
                  <a:tcPr/>
                </a:tc>
                <a:extLst>
                  <a:ext uri="{0D108BD9-81ED-4DB2-BD59-A6C34878D82A}">
                    <a16:rowId xmlns:a16="http://schemas.microsoft.com/office/drawing/2014/main" val="10003"/>
                  </a:ext>
                </a:extLst>
              </a:tr>
              <a:tr h="507504">
                <a:tc>
                  <a:txBody>
                    <a:bodyPr/>
                    <a:lstStyle/>
                    <a:p>
                      <a:r>
                        <a:rPr lang="en-GB" sz="1900" dirty="0">
                          <a:latin typeface="Arial" panose="020B0604020202020204" pitchFamily="34" charset="0"/>
                          <a:cs typeface="Arial" panose="020B0604020202020204" pitchFamily="34" charset="0"/>
                        </a:rPr>
                        <a:t>4.</a:t>
                      </a:r>
                      <a:r>
                        <a:rPr lang="en-GB" sz="1900" b="1" dirty="0">
                          <a:latin typeface="Arial" panose="020B0604020202020204" pitchFamily="34" charset="0"/>
                          <a:cs typeface="Arial" panose="020B0604020202020204" pitchFamily="34" charset="0"/>
                        </a:rPr>
                        <a:t> Place </a:t>
                      </a:r>
                      <a:r>
                        <a:rPr lang="en-GB" sz="1900" dirty="0">
                          <a:latin typeface="Arial" panose="020B0604020202020204" pitchFamily="34" charset="0"/>
                          <a:cs typeface="Arial" panose="020B0604020202020204" pitchFamily="34" charset="0"/>
                        </a:rPr>
                        <a:t>the answer</a:t>
                      </a:r>
                    </a:p>
                  </a:txBody>
                  <a:tcPr/>
                </a:tc>
                <a:tc>
                  <a:txBody>
                    <a:bodyPr/>
                    <a:lstStyle/>
                    <a:p>
                      <a:r>
                        <a:rPr lang="en-GB" sz="1900" dirty="0">
                          <a:latin typeface="Arial" panose="020B0604020202020204" pitchFamily="34" charset="0"/>
                          <a:cs typeface="Arial" panose="020B0604020202020204" pitchFamily="34" charset="0"/>
                        </a:rPr>
                        <a:t>offers</a:t>
                      </a:r>
                      <a:r>
                        <a:rPr lang="en-GB" sz="1900" baseline="0" dirty="0">
                          <a:latin typeface="Arial" panose="020B0604020202020204" pitchFamily="34" charset="0"/>
                          <a:cs typeface="Arial" panose="020B0604020202020204" pitchFamily="34" charset="0"/>
                        </a:rPr>
                        <a:t> appropriate spaces for the answers</a:t>
                      </a:r>
                      <a:endParaRPr lang="en-GB" sz="1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5" name="Text Box 4"/>
          <p:cNvSpPr txBox="1">
            <a:spLocks noChangeArrowheads="1"/>
          </p:cNvSpPr>
          <p:nvPr/>
        </p:nvSpPr>
        <p:spPr bwMode="auto">
          <a:xfrm>
            <a:off x="5220514" y="6191112"/>
            <a:ext cx="5707132" cy="459102"/>
          </a:xfrm>
          <a:prstGeom prst="rect">
            <a:avLst/>
          </a:prstGeom>
          <a:noFill/>
          <a:ln w="12700">
            <a:noFill/>
            <a:miter lim="800000"/>
            <a:headEnd/>
            <a:tailEnd/>
          </a:ln>
        </p:spPr>
        <p:txBody>
          <a:bodyPr wrap="square" lIns="90488" tIns="44451" rIns="90488" bIns="44451">
            <a:spAutoFit/>
          </a:bodyPr>
          <a:lstStyle/>
          <a:p>
            <a:r>
              <a:rPr lang="en-GB" sz="1200" dirty="0"/>
              <a:t>Adapted from </a:t>
            </a:r>
            <a:r>
              <a:rPr lang="en-GB" sz="1200" dirty="0" err="1"/>
              <a:t>Tourangeau</a:t>
            </a:r>
            <a:r>
              <a:rPr lang="en-GB" sz="1200" dirty="0"/>
              <a:t>, R., Rips, L. J. and </a:t>
            </a:r>
            <a:r>
              <a:rPr lang="en-GB" sz="1200" dirty="0" err="1"/>
              <a:t>Rasinski</a:t>
            </a:r>
            <a:r>
              <a:rPr lang="en-GB" sz="1200" dirty="0"/>
              <a:t>, K. A. (2000)</a:t>
            </a:r>
            <a:br>
              <a:rPr lang="en-GB" sz="1200" dirty="0"/>
            </a:br>
            <a:r>
              <a:rPr lang="en-GB" sz="1200" dirty="0"/>
              <a:t>“The psychology of survey response”</a:t>
            </a:r>
          </a:p>
        </p:txBody>
      </p:sp>
      <p:grpSp>
        <p:nvGrpSpPr>
          <p:cNvPr id="7" name="Group 6">
            <a:extLst>
              <a:ext uri="{FF2B5EF4-FFF2-40B4-BE49-F238E27FC236}">
                <a16:creationId xmlns:a16="http://schemas.microsoft.com/office/drawing/2014/main" id="{72AF4B91-325D-4772-A4E0-269B5EB75BCA}"/>
              </a:ext>
            </a:extLst>
          </p:cNvPr>
          <p:cNvGrpSpPr/>
          <p:nvPr/>
        </p:nvGrpSpPr>
        <p:grpSpPr>
          <a:xfrm>
            <a:off x="10619634" y="133313"/>
            <a:ext cx="1468331" cy="463623"/>
            <a:chOff x="3147325" y="1891403"/>
            <a:chExt cx="1468330" cy="463623"/>
          </a:xfrm>
        </p:grpSpPr>
        <p:sp>
          <p:nvSpPr>
            <p:cNvPr id="8" name="Rectangle 7">
              <a:extLst>
                <a:ext uri="{FF2B5EF4-FFF2-40B4-BE49-F238E27FC236}">
                  <a16:creationId xmlns:a16="http://schemas.microsoft.com/office/drawing/2014/main" id="{1892BACA-37D6-4928-BC81-BDAAC2B1A3F8}"/>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EC78C7-0794-4344-8414-326E1C70EC08}"/>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716452334"/>
      </p:ext>
    </p:extLst>
  </p:cSld>
  <p:clrMapOvr>
    <a:masterClrMapping/>
  </p:clrMapOvr>
  <p:transition advTm="39328"/>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BC57-92B6-444F-ACFE-0B7C404F5717}"/>
              </a:ext>
            </a:extLst>
          </p:cNvPr>
          <p:cNvSpPr>
            <a:spLocks noGrp="1"/>
          </p:cNvSpPr>
          <p:nvPr>
            <p:ph type="title"/>
          </p:nvPr>
        </p:nvSpPr>
        <p:spPr/>
        <p:txBody>
          <a:bodyPr>
            <a:normAutofit/>
          </a:bodyPr>
          <a:lstStyle/>
          <a:p>
            <a:r>
              <a:rPr lang="en-GB" dirty="0"/>
              <a:t>Try a person-led review to check your questions</a:t>
            </a:r>
          </a:p>
        </p:txBody>
      </p:sp>
      <p:sp>
        <p:nvSpPr>
          <p:cNvPr id="3" name="Content Placeholder 2">
            <a:extLst>
              <a:ext uri="{FF2B5EF4-FFF2-40B4-BE49-F238E27FC236}">
                <a16:creationId xmlns:a16="http://schemas.microsoft.com/office/drawing/2014/main" id="{E48EC22C-79E9-40CA-A00E-7BA9C742EB97}"/>
              </a:ext>
            </a:extLst>
          </p:cNvPr>
          <p:cNvSpPr>
            <a:spLocks noGrp="1"/>
          </p:cNvSpPr>
          <p:nvPr>
            <p:ph idx="1"/>
          </p:nvPr>
        </p:nvSpPr>
        <p:spPr/>
        <p:txBody>
          <a:bodyPr/>
          <a:lstStyle/>
          <a:p>
            <a:r>
              <a:rPr lang="en-GB" dirty="0"/>
              <a:t>Very often, the survey process starts with a draft questionnaire</a:t>
            </a:r>
          </a:p>
          <a:p>
            <a:r>
              <a:rPr lang="en-GB" dirty="0"/>
              <a:t>I do a lot of person-led reviews with clients and colleagues</a:t>
            </a:r>
          </a:p>
        </p:txBody>
      </p:sp>
      <p:grpSp>
        <p:nvGrpSpPr>
          <p:cNvPr id="4" name="Group 3">
            <a:extLst>
              <a:ext uri="{FF2B5EF4-FFF2-40B4-BE49-F238E27FC236}">
                <a16:creationId xmlns:a16="http://schemas.microsoft.com/office/drawing/2014/main" id="{3B12DB28-6187-43ED-BE98-D045F2B25BAB}"/>
              </a:ext>
            </a:extLst>
          </p:cNvPr>
          <p:cNvGrpSpPr/>
          <p:nvPr/>
        </p:nvGrpSpPr>
        <p:grpSpPr>
          <a:xfrm>
            <a:off x="10619634" y="133313"/>
            <a:ext cx="1468331" cy="463623"/>
            <a:chOff x="3147325" y="1891403"/>
            <a:chExt cx="1468330" cy="463623"/>
          </a:xfrm>
        </p:grpSpPr>
        <p:sp>
          <p:nvSpPr>
            <p:cNvPr id="5" name="Rectangle 4">
              <a:extLst>
                <a:ext uri="{FF2B5EF4-FFF2-40B4-BE49-F238E27FC236}">
                  <a16:creationId xmlns:a16="http://schemas.microsoft.com/office/drawing/2014/main" id="{16B17D95-722F-41AF-A5D6-495C5B8DE161}"/>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6ECEDFB-8F47-4812-B012-B771CC0D515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73927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4BF-0B14-48C3-BB29-A37BC6EC37C0}"/>
              </a:ext>
            </a:extLst>
          </p:cNvPr>
          <p:cNvSpPr>
            <a:spLocks noGrp="1"/>
          </p:cNvSpPr>
          <p:nvPr>
            <p:ph type="title"/>
          </p:nvPr>
        </p:nvSpPr>
        <p:spPr>
          <a:xfrm>
            <a:off x="814919" y="295275"/>
            <a:ext cx="11123863" cy="1143000"/>
          </a:xfrm>
        </p:spPr>
        <p:txBody>
          <a:bodyPr/>
          <a:lstStyle/>
          <a:p>
            <a:r>
              <a:rPr lang="en-GB" dirty="0"/>
              <a:t>A “person-led expert review” starts with stories</a:t>
            </a:r>
          </a:p>
        </p:txBody>
      </p:sp>
      <p:sp>
        <p:nvSpPr>
          <p:cNvPr id="3" name="Content Placeholder 2">
            <a:extLst>
              <a:ext uri="{FF2B5EF4-FFF2-40B4-BE49-F238E27FC236}">
                <a16:creationId xmlns:a16="http://schemas.microsoft.com/office/drawing/2014/main" id="{4AC17769-376D-49FB-B435-A65C2E2C251D}"/>
              </a:ext>
            </a:extLst>
          </p:cNvPr>
          <p:cNvSpPr>
            <a:spLocks noGrp="1"/>
          </p:cNvSpPr>
          <p:nvPr>
            <p:ph idx="1"/>
          </p:nvPr>
        </p:nvSpPr>
        <p:spPr/>
        <p:txBody>
          <a:bodyPr/>
          <a:lstStyle/>
          <a:p>
            <a:pPr marL="0" indent="0">
              <a:buNone/>
            </a:pPr>
            <a:r>
              <a:rPr lang="en-GB" dirty="0"/>
              <a:t>Each attendee writes a ‘once upon a time’ story:</a:t>
            </a:r>
          </a:p>
          <a:p>
            <a:r>
              <a:rPr lang="en-GB" dirty="0"/>
              <a:t>Choose the name of a person</a:t>
            </a:r>
          </a:p>
          <a:p>
            <a:r>
              <a:rPr lang="en-GB" dirty="0"/>
              <a:t>Write:</a:t>
            </a:r>
          </a:p>
          <a:p>
            <a:pPr lvl="1"/>
            <a:r>
              <a:rPr lang="en-GB" dirty="0"/>
              <a:t>something about them</a:t>
            </a:r>
          </a:p>
          <a:p>
            <a:pPr lvl="1"/>
            <a:r>
              <a:rPr lang="en-GB" dirty="0"/>
              <a:t>why they are responding to this questionnaire</a:t>
            </a:r>
          </a:p>
          <a:p>
            <a:pPr marL="0" indent="0">
              <a:buNone/>
            </a:pPr>
            <a:r>
              <a:rPr lang="en-GB" dirty="0"/>
              <a:t>(optional: everyone shares the story that they wrote)</a:t>
            </a:r>
          </a:p>
        </p:txBody>
      </p:sp>
      <p:grpSp>
        <p:nvGrpSpPr>
          <p:cNvPr id="4" name="Group 3">
            <a:extLst>
              <a:ext uri="{FF2B5EF4-FFF2-40B4-BE49-F238E27FC236}">
                <a16:creationId xmlns:a16="http://schemas.microsoft.com/office/drawing/2014/main" id="{BE27CAC0-7A36-48EB-9851-10E531FD9623}"/>
              </a:ext>
            </a:extLst>
          </p:cNvPr>
          <p:cNvGrpSpPr/>
          <p:nvPr/>
        </p:nvGrpSpPr>
        <p:grpSpPr>
          <a:xfrm>
            <a:off x="10619634" y="133313"/>
            <a:ext cx="1468331" cy="463623"/>
            <a:chOff x="3147325" y="1891403"/>
            <a:chExt cx="1468330" cy="463623"/>
          </a:xfrm>
        </p:grpSpPr>
        <p:sp>
          <p:nvSpPr>
            <p:cNvPr id="5" name="Rectangle 4">
              <a:extLst>
                <a:ext uri="{FF2B5EF4-FFF2-40B4-BE49-F238E27FC236}">
                  <a16:creationId xmlns:a16="http://schemas.microsoft.com/office/drawing/2014/main" id="{7600C37F-CE4D-48DF-B537-C4CBEC4AF5F1}"/>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6DB31F3-3A9E-4BDD-9905-76A620A17DEF}"/>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013183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4BF-0B14-48C3-BB29-A37BC6EC37C0}"/>
              </a:ext>
            </a:extLst>
          </p:cNvPr>
          <p:cNvSpPr>
            <a:spLocks noGrp="1"/>
          </p:cNvSpPr>
          <p:nvPr>
            <p:ph type="title"/>
          </p:nvPr>
        </p:nvSpPr>
        <p:spPr>
          <a:xfrm>
            <a:off x="814919" y="295275"/>
            <a:ext cx="11123863" cy="1143000"/>
          </a:xfrm>
        </p:spPr>
        <p:txBody>
          <a:bodyPr/>
          <a:lstStyle/>
          <a:p>
            <a:r>
              <a:rPr lang="en-GB" dirty="0"/>
              <a:t>Now try answering the questionnaire</a:t>
            </a:r>
          </a:p>
        </p:txBody>
      </p:sp>
      <p:sp>
        <p:nvSpPr>
          <p:cNvPr id="3" name="Content Placeholder 2">
            <a:extLst>
              <a:ext uri="{FF2B5EF4-FFF2-40B4-BE49-F238E27FC236}">
                <a16:creationId xmlns:a16="http://schemas.microsoft.com/office/drawing/2014/main" id="{4AC17769-376D-49FB-B435-A65C2E2C251D}"/>
              </a:ext>
            </a:extLst>
          </p:cNvPr>
          <p:cNvSpPr>
            <a:spLocks noGrp="1"/>
          </p:cNvSpPr>
          <p:nvPr>
            <p:ph idx="1"/>
          </p:nvPr>
        </p:nvSpPr>
        <p:spPr/>
        <p:txBody>
          <a:bodyPr/>
          <a:lstStyle/>
          <a:p>
            <a:r>
              <a:rPr lang="en-GB" dirty="0"/>
              <a:t>Go through the questionnaire, </a:t>
            </a:r>
            <a:br>
              <a:rPr lang="en-GB" dirty="0"/>
            </a:br>
            <a:r>
              <a:rPr lang="en-GB" dirty="0"/>
              <a:t>answering ONLY from the </a:t>
            </a:r>
            <a:br>
              <a:rPr lang="en-GB" dirty="0"/>
            </a:br>
            <a:r>
              <a:rPr lang="en-GB" dirty="0"/>
              <a:t>point of view of that person </a:t>
            </a:r>
          </a:p>
          <a:p>
            <a:pPr lvl="1"/>
            <a:r>
              <a:rPr lang="en-GB" dirty="0"/>
              <a:t>Keep notes!</a:t>
            </a:r>
          </a:p>
          <a:p>
            <a:pPr marL="609585" lvl="1" indent="0">
              <a:buNone/>
            </a:pPr>
            <a:endParaRPr lang="en-GB" dirty="0"/>
          </a:p>
          <a:p>
            <a:r>
              <a:rPr lang="en-GB" dirty="0"/>
              <a:t>When all the attendees have </a:t>
            </a:r>
            <a:br>
              <a:rPr lang="en-GB" dirty="0"/>
            </a:br>
            <a:r>
              <a:rPr lang="en-GB" dirty="0"/>
              <a:t>completed the questionnaire, </a:t>
            </a:r>
            <a:br>
              <a:rPr lang="en-GB" dirty="0"/>
            </a:br>
            <a:r>
              <a:rPr lang="en-GB" dirty="0"/>
              <a:t>compare answers</a:t>
            </a:r>
          </a:p>
        </p:txBody>
      </p:sp>
      <p:grpSp>
        <p:nvGrpSpPr>
          <p:cNvPr id="10" name="Group 9">
            <a:extLst>
              <a:ext uri="{FF2B5EF4-FFF2-40B4-BE49-F238E27FC236}">
                <a16:creationId xmlns:a16="http://schemas.microsoft.com/office/drawing/2014/main" id="{DA36C9D2-144A-4B62-909B-8DEE32795C33}"/>
              </a:ext>
            </a:extLst>
          </p:cNvPr>
          <p:cNvGrpSpPr/>
          <p:nvPr/>
        </p:nvGrpSpPr>
        <p:grpSpPr>
          <a:xfrm>
            <a:off x="8750301" y="2209801"/>
            <a:ext cx="3035300" cy="952499"/>
            <a:chOff x="6562725" y="1857375"/>
            <a:chExt cx="1970087" cy="514350"/>
          </a:xfrm>
          <a:solidFill>
            <a:schemeClr val="accent4"/>
          </a:solidFill>
        </p:grpSpPr>
        <p:sp>
          <p:nvSpPr>
            <p:cNvPr id="8" name="Arrow: Right 7">
              <a:extLst>
                <a:ext uri="{FF2B5EF4-FFF2-40B4-BE49-F238E27FC236}">
                  <a16:creationId xmlns:a16="http://schemas.microsoft.com/office/drawing/2014/main" id="{3B0A872E-EC78-43D9-9A91-86EBF3470D86}"/>
                </a:ext>
              </a:extLst>
            </p:cNvPr>
            <p:cNvSpPr/>
            <p:nvPr/>
          </p:nvSpPr>
          <p:spPr>
            <a:xfrm rot="10800000">
              <a:off x="6562725" y="1857375"/>
              <a:ext cx="1970087" cy="514350"/>
            </a:xfrm>
            <a:prstGeom prst="rightArrow">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9" name="TextBox 8">
              <a:extLst>
                <a:ext uri="{FF2B5EF4-FFF2-40B4-BE49-F238E27FC236}">
                  <a16:creationId xmlns:a16="http://schemas.microsoft.com/office/drawing/2014/main" id="{AC29E023-4018-4AB3-9FFA-6472CEEEB64D}"/>
                </a:ext>
              </a:extLst>
            </p:cNvPr>
            <p:cNvSpPr txBox="1"/>
            <p:nvPr/>
          </p:nvSpPr>
          <p:spPr>
            <a:xfrm>
              <a:off x="7047233" y="1989900"/>
              <a:ext cx="1087471" cy="249299"/>
            </a:xfrm>
            <a:prstGeom prst="rect">
              <a:avLst/>
            </a:prstGeom>
            <a:grpFill/>
          </p:spPr>
          <p:txBody>
            <a:bodyPr wrap="none" rtlCol="0">
              <a:spAutoFit/>
            </a:bodyPr>
            <a:lstStyle/>
            <a:p>
              <a:r>
                <a:rPr lang="en-GB" sz="2400" dirty="0">
                  <a:latin typeface="Arial" panose="020B0604020202020204" pitchFamily="34" charset="0"/>
                  <a:cs typeface="Arial" panose="020B0604020202020204" pitchFamily="34" charset="0"/>
                </a:rPr>
                <a:t>Person-led</a:t>
              </a:r>
            </a:p>
          </p:txBody>
        </p:sp>
      </p:grpSp>
      <p:grpSp>
        <p:nvGrpSpPr>
          <p:cNvPr id="14" name="Group 13">
            <a:extLst>
              <a:ext uri="{FF2B5EF4-FFF2-40B4-BE49-F238E27FC236}">
                <a16:creationId xmlns:a16="http://schemas.microsoft.com/office/drawing/2014/main" id="{AD0611AC-F100-40DD-A403-A6431766C3FE}"/>
              </a:ext>
            </a:extLst>
          </p:cNvPr>
          <p:cNvGrpSpPr/>
          <p:nvPr/>
        </p:nvGrpSpPr>
        <p:grpSpPr>
          <a:xfrm>
            <a:off x="8750301" y="4022575"/>
            <a:ext cx="3035300" cy="952499"/>
            <a:chOff x="6562725" y="1857375"/>
            <a:chExt cx="1970087" cy="514350"/>
          </a:xfrm>
          <a:solidFill>
            <a:schemeClr val="accent4"/>
          </a:solidFill>
        </p:grpSpPr>
        <p:sp>
          <p:nvSpPr>
            <p:cNvPr id="15" name="Arrow: Right 14">
              <a:extLst>
                <a:ext uri="{FF2B5EF4-FFF2-40B4-BE49-F238E27FC236}">
                  <a16:creationId xmlns:a16="http://schemas.microsoft.com/office/drawing/2014/main" id="{FFA69D05-0419-4C83-8281-659DB16C2F86}"/>
                </a:ext>
              </a:extLst>
            </p:cNvPr>
            <p:cNvSpPr/>
            <p:nvPr/>
          </p:nvSpPr>
          <p:spPr>
            <a:xfrm rot="10800000">
              <a:off x="6562725" y="1857375"/>
              <a:ext cx="1970087" cy="514350"/>
            </a:xfrm>
            <a:prstGeom prst="rightArrow">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16" name="TextBox 15">
              <a:extLst>
                <a:ext uri="{FF2B5EF4-FFF2-40B4-BE49-F238E27FC236}">
                  <a16:creationId xmlns:a16="http://schemas.microsoft.com/office/drawing/2014/main" id="{387760CC-1FE4-4257-B6D9-1EFFF84A0B96}"/>
                </a:ext>
              </a:extLst>
            </p:cNvPr>
            <p:cNvSpPr txBox="1"/>
            <p:nvPr/>
          </p:nvSpPr>
          <p:spPr>
            <a:xfrm>
              <a:off x="7047233" y="1989900"/>
              <a:ext cx="1330934" cy="249299"/>
            </a:xfrm>
            <a:prstGeom prst="rect">
              <a:avLst/>
            </a:prstGeom>
            <a:grpFill/>
          </p:spPr>
          <p:txBody>
            <a:bodyPr wrap="none" rtlCol="0">
              <a:spAutoFit/>
            </a:bodyPr>
            <a:lstStyle/>
            <a:p>
              <a:r>
                <a:rPr lang="en-GB" sz="2400" dirty="0">
                  <a:latin typeface="Arial" panose="020B0604020202020204" pitchFamily="34" charset="0"/>
                  <a:cs typeface="Arial" panose="020B0604020202020204" pitchFamily="34" charset="0"/>
                </a:rPr>
                <a:t>Expert review</a:t>
              </a:r>
            </a:p>
          </p:txBody>
        </p:sp>
      </p:grpSp>
      <p:grpSp>
        <p:nvGrpSpPr>
          <p:cNvPr id="17" name="Group 16">
            <a:extLst>
              <a:ext uri="{FF2B5EF4-FFF2-40B4-BE49-F238E27FC236}">
                <a16:creationId xmlns:a16="http://schemas.microsoft.com/office/drawing/2014/main" id="{2BE2EDC2-FE3C-425A-8002-FE72E8E488B3}"/>
              </a:ext>
            </a:extLst>
          </p:cNvPr>
          <p:cNvGrpSpPr/>
          <p:nvPr/>
        </p:nvGrpSpPr>
        <p:grpSpPr>
          <a:xfrm>
            <a:off x="10619634" y="133313"/>
            <a:ext cx="1468331" cy="463623"/>
            <a:chOff x="3147325" y="1891403"/>
            <a:chExt cx="1468330" cy="463623"/>
          </a:xfrm>
        </p:grpSpPr>
        <p:sp>
          <p:nvSpPr>
            <p:cNvPr id="18" name="Rectangle 17">
              <a:extLst>
                <a:ext uri="{FF2B5EF4-FFF2-40B4-BE49-F238E27FC236}">
                  <a16:creationId xmlns:a16="http://schemas.microsoft.com/office/drawing/2014/main" id="{EFB7A456-3BEE-4DB3-A593-F91862536154}"/>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BA8170F-4E9C-4BDF-A04A-7AD2082091E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49905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54C315-6941-4AB6-86E3-450F245F2D61}"/>
              </a:ext>
            </a:extLst>
          </p:cNvPr>
          <p:cNvSpPr>
            <a:spLocks noGrp="1"/>
          </p:cNvSpPr>
          <p:nvPr>
            <p:ph type="title"/>
          </p:nvPr>
        </p:nvSpPr>
        <p:spPr/>
        <p:txBody>
          <a:bodyPr/>
          <a:lstStyle/>
          <a:p>
            <a:r>
              <a:rPr lang="en-GB" dirty="0"/>
              <a:t>Let’s try it. First, the person-led bit.</a:t>
            </a:r>
          </a:p>
        </p:txBody>
      </p:sp>
      <p:sp>
        <p:nvSpPr>
          <p:cNvPr id="2" name="Content Placeholder 1">
            <a:extLst>
              <a:ext uri="{FF2B5EF4-FFF2-40B4-BE49-F238E27FC236}">
                <a16:creationId xmlns:a16="http://schemas.microsoft.com/office/drawing/2014/main" id="{A529886F-668A-4B22-9D18-469B81EF3E52}"/>
              </a:ext>
            </a:extLst>
          </p:cNvPr>
          <p:cNvSpPr>
            <a:spLocks noGrp="1"/>
          </p:cNvSpPr>
          <p:nvPr>
            <p:ph idx="1"/>
          </p:nvPr>
        </p:nvSpPr>
        <p:spPr/>
        <p:txBody>
          <a:bodyPr/>
          <a:lstStyle/>
          <a:p>
            <a:pPr marL="0" indent="0">
              <a:buNone/>
            </a:pPr>
            <a:r>
              <a:rPr lang="en-GB" dirty="0"/>
              <a:t>Our stakeholders have said:</a:t>
            </a:r>
          </a:p>
          <a:p>
            <a:pPr marL="0" indent="0">
              <a:buNone/>
            </a:pPr>
            <a:r>
              <a:rPr lang="en-GB" dirty="0"/>
              <a:t>“We want to know what users think about our new funding application process”</a:t>
            </a:r>
          </a:p>
          <a:p>
            <a:pPr marL="0" indent="0">
              <a:buNone/>
            </a:pPr>
            <a:r>
              <a:rPr lang="en-GB" dirty="0"/>
              <a:t>They have brought a draft questionnaire to a meeting.</a:t>
            </a:r>
          </a:p>
          <a:p>
            <a:r>
              <a:rPr lang="en-GB" sz="2800" dirty="0"/>
              <a:t>Choose the name of a person</a:t>
            </a:r>
          </a:p>
          <a:p>
            <a:r>
              <a:rPr lang="en-GB" sz="2800" dirty="0"/>
              <a:t>Write something about:</a:t>
            </a:r>
          </a:p>
          <a:p>
            <a:pPr marL="1066785" lvl="1" indent="-609585"/>
            <a:r>
              <a:rPr lang="en-GB" dirty="0"/>
              <a:t>Who the person is</a:t>
            </a:r>
          </a:p>
          <a:p>
            <a:pPr marL="1066785" lvl="1" indent="-609585"/>
            <a:r>
              <a:rPr lang="en-GB" dirty="0"/>
              <a:t>Their experience with the funding application process</a:t>
            </a:r>
          </a:p>
          <a:p>
            <a:pPr marL="0" indent="0">
              <a:buNone/>
            </a:pPr>
            <a:endParaRPr lang="en-GB" dirty="0"/>
          </a:p>
        </p:txBody>
      </p:sp>
      <p:grpSp>
        <p:nvGrpSpPr>
          <p:cNvPr id="8" name="Group 7">
            <a:extLst>
              <a:ext uri="{FF2B5EF4-FFF2-40B4-BE49-F238E27FC236}">
                <a16:creationId xmlns:a16="http://schemas.microsoft.com/office/drawing/2014/main" id="{41254A34-69DC-4FBE-9168-98AF41504ABE}"/>
              </a:ext>
            </a:extLst>
          </p:cNvPr>
          <p:cNvGrpSpPr/>
          <p:nvPr/>
        </p:nvGrpSpPr>
        <p:grpSpPr>
          <a:xfrm>
            <a:off x="8784142" y="4001294"/>
            <a:ext cx="3035300" cy="952499"/>
            <a:chOff x="6562725" y="1857375"/>
            <a:chExt cx="1970087" cy="514350"/>
          </a:xfrm>
          <a:solidFill>
            <a:schemeClr val="accent4"/>
          </a:solidFill>
        </p:grpSpPr>
        <p:sp>
          <p:nvSpPr>
            <p:cNvPr id="9" name="Arrow: Right 8">
              <a:extLst>
                <a:ext uri="{FF2B5EF4-FFF2-40B4-BE49-F238E27FC236}">
                  <a16:creationId xmlns:a16="http://schemas.microsoft.com/office/drawing/2014/main" id="{30433BF4-3EC2-423E-B3F6-B5DC920CA462}"/>
                </a:ext>
              </a:extLst>
            </p:cNvPr>
            <p:cNvSpPr/>
            <p:nvPr/>
          </p:nvSpPr>
          <p:spPr>
            <a:xfrm rot="10800000">
              <a:off x="6562725" y="1857375"/>
              <a:ext cx="1970087" cy="514350"/>
            </a:xfrm>
            <a:prstGeom prst="rightArrow">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10" name="TextBox 9">
              <a:extLst>
                <a:ext uri="{FF2B5EF4-FFF2-40B4-BE49-F238E27FC236}">
                  <a16:creationId xmlns:a16="http://schemas.microsoft.com/office/drawing/2014/main" id="{4C2316AB-306A-4EFF-8CA8-37F680114AD0}"/>
                </a:ext>
              </a:extLst>
            </p:cNvPr>
            <p:cNvSpPr txBox="1"/>
            <p:nvPr/>
          </p:nvSpPr>
          <p:spPr>
            <a:xfrm>
              <a:off x="7047233" y="1989900"/>
              <a:ext cx="1087471" cy="249299"/>
            </a:xfrm>
            <a:prstGeom prst="rect">
              <a:avLst/>
            </a:prstGeom>
            <a:grpFill/>
          </p:spPr>
          <p:txBody>
            <a:bodyPr wrap="none" rtlCol="0">
              <a:spAutoFit/>
            </a:bodyPr>
            <a:lstStyle/>
            <a:p>
              <a:r>
                <a:rPr lang="en-GB" sz="2400" dirty="0">
                  <a:latin typeface="Arial" panose="020B0604020202020204" pitchFamily="34" charset="0"/>
                  <a:cs typeface="Arial" panose="020B0604020202020204" pitchFamily="34" charset="0"/>
                </a:rPr>
                <a:t>Person-led</a:t>
              </a:r>
            </a:p>
          </p:txBody>
        </p:sp>
      </p:grpSp>
      <p:pic>
        <p:nvPicPr>
          <p:cNvPr id="6" name="Picture 4" descr="pencil signifying an exercise for participants to complete">
            <a:extLst>
              <a:ext uri="{FF2B5EF4-FFF2-40B4-BE49-F238E27FC236}">
                <a16:creationId xmlns:a16="http://schemas.microsoft.com/office/drawing/2014/main" id="{86C49B14-F793-4301-A7DA-B4FEC78914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DA9FC161-23EE-4FB8-B2B6-77E27284B36E}"/>
              </a:ext>
            </a:extLst>
          </p:cNvPr>
          <p:cNvGrpSpPr/>
          <p:nvPr/>
        </p:nvGrpSpPr>
        <p:grpSpPr>
          <a:xfrm>
            <a:off x="10619634" y="133313"/>
            <a:ext cx="1468331" cy="463623"/>
            <a:chOff x="3147325" y="1891403"/>
            <a:chExt cx="1468330" cy="463623"/>
          </a:xfrm>
        </p:grpSpPr>
        <p:sp>
          <p:nvSpPr>
            <p:cNvPr id="12" name="Rectangle 11">
              <a:extLst>
                <a:ext uri="{FF2B5EF4-FFF2-40B4-BE49-F238E27FC236}">
                  <a16:creationId xmlns:a16="http://schemas.microsoft.com/office/drawing/2014/main" id="{2324B78C-858A-47EA-80A4-7C78CD18BD40}"/>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2EBFFAB-EDC8-4434-A819-679BA900B4FC}"/>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3006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8443-FF28-4F46-BBDA-10785FF1DEFE}"/>
              </a:ext>
            </a:extLst>
          </p:cNvPr>
          <p:cNvSpPr>
            <a:spLocks noGrp="1"/>
          </p:cNvSpPr>
          <p:nvPr>
            <p:ph type="title"/>
          </p:nvPr>
        </p:nvSpPr>
        <p:spPr/>
        <p:txBody>
          <a:bodyPr/>
          <a:lstStyle/>
          <a:p>
            <a:r>
              <a:rPr lang="en-GB" dirty="0"/>
              <a:t>Now note your person’s answer to this question</a:t>
            </a:r>
          </a:p>
        </p:txBody>
      </p:sp>
      <p:sp>
        <p:nvSpPr>
          <p:cNvPr id="5" name="Content Placeholder 4">
            <a:extLst>
              <a:ext uri="{FF2B5EF4-FFF2-40B4-BE49-F238E27FC236}">
                <a16:creationId xmlns:a16="http://schemas.microsoft.com/office/drawing/2014/main" id="{96202DCD-5E30-44E8-B8F3-E3BD15AFC086}"/>
              </a:ext>
            </a:extLst>
          </p:cNvPr>
          <p:cNvSpPr>
            <a:spLocks noGrp="1"/>
          </p:cNvSpPr>
          <p:nvPr>
            <p:ph idx="4294967295"/>
          </p:nvPr>
        </p:nvSpPr>
        <p:spPr>
          <a:xfrm>
            <a:off x="5128508" y="709749"/>
            <a:ext cx="6815137" cy="5853113"/>
          </a:xfrm>
        </p:spPr>
        <p:txBody>
          <a:bodyPr/>
          <a:lstStyle/>
          <a:p>
            <a:pPr marL="0" indent="0">
              <a:spcAft>
                <a:spcPts val="1600"/>
              </a:spcAft>
              <a:buNone/>
            </a:pPr>
            <a:r>
              <a:rPr lang="en-US" sz="2400" b="1" dirty="0">
                <a:solidFill>
                  <a:srgbClr val="000000"/>
                </a:solidFill>
                <a:ea typeface="Times New Roman" panose="02020603050405020304" pitchFamily="18" charset="0"/>
                <a:cs typeface="Times New Roman" panose="02020603050405020304" pitchFamily="18" charset="0"/>
              </a:rPr>
              <a:t>Application Process - Feedback Survey</a:t>
            </a:r>
            <a:endParaRPr lang="en-GB" sz="2400" b="1" dirty="0">
              <a:solidFill>
                <a:srgbClr val="000000"/>
              </a:solidFill>
              <a:ea typeface="Times New Roman" panose="02020603050405020304" pitchFamily="18" charset="0"/>
              <a:cs typeface="Times New Roman" panose="02020603050405020304" pitchFamily="18" charset="0"/>
            </a:endParaRPr>
          </a:p>
          <a:p>
            <a:pPr marL="0" indent="0">
              <a:lnSpc>
                <a:spcPct val="115000"/>
              </a:lnSpc>
              <a:buNone/>
            </a:pPr>
            <a:r>
              <a:rPr lang="en-US" sz="2400" b="1" dirty="0">
                <a:ea typeface="Times New Roman" panose="02020603050405020304" pitchFamily="18" charset="0"/>
                <a:cs typeface="Times New Roman" panose="02020603050405020304" pitchFamily="18" charset="0"/>
              </a:rPr>
              <a:t>Section 1: About you</a:t>
            </a:r>
            <a:br>
              <a:rPr lang="en-US" sz="2400" b="1" dirty="0">
                <a:ea typeface="Times New Roman" panose="02020603050405020304" pitchFamily="18"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Thank you for taking the time to provide feedback on the application process.</a:t>
            </a:r>
            <a:br>
              <a:rPr lang="en-US" sz="2400" dirty="0">
                <a:ea typeface="Times New Roman" panose="02020603050405020304" pitchFamily="18"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 </a:t>
            </a:r>
            <a:endParaRPr lang="en-GB" sz="2400" dirty="0">
              <a:ea typeface="Times New Roman" panose="02020603050405020304" pitchFamily="18" charset="0"/>
              <a:cs typeface="Times New Roman" panose="02020603050405020304" pitchFamily="18" charset="0"/>
            </a:endParaRPr>
          </a:p>
          <a:p>
            <a:pPr marL="0" indent="0">
              <a:lnSpc>
                <a:spcPct val="115000"/>
              </a:lnSpc>
              <a:buNone/>
            </a:pPr>
            <a:r>
              <a:rPr lang="en-US" sz="2400" dirty="0">
                <a:ea typeface="Times New Roman" panose="02020603050405020304" pitchFamily="18" charset="0"/>
                <a:cs typeface="Times New Roman" panose="02020603050405020304" pitchFamily="18" charset="0"/>
              </a:rPr>
              <a:t>Q1 Who submitted your application?</a:t>
            </a:r>
            <a:endParaRPr lang="en-GB" sz="2400" dirty="0">
              <a:ea typeface="Times New Roman" panose="02020603050405020304" pitchFamily="18" charset="0"/>
              <a:cs typeface="Times New Roman" panose="02020603050405020304" pitchFamily="18"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I did </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Family member </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Paid professional, such as accountant</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p:txBody>
      </p:sp>
      <p:pic>
        <p:nvPicPr>
          <p:cNvPr id="7" name="Picture 4" descr="pencil signifying an exercise for participants to complete">
            <a:extLst>
              <a:ext uri="{FF2B5EF4-FFF2-40B4-BE49-F238E27FC236}">
                <a16:creationId xmlns:a16="http://schemas.microsoft.com/office/drawing/2014/main" id="{0A41DC80-2AF8-4DBA-8FD8-06C60E4328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2585C72E-06B4-44D7-99F9-E3F6CA5FA5CF}"/>
              </a:ext>
            </a:extLst>
          </p:cNvPr>
          <p:cNvGrpSpPr/>
          <p:nvPr/>
        </p:nvGrpSpPr>
        <p:grpSpPr>
          <a:xfrm>
            <a:off x="10619634" y="133313"/>
            <a:ext cx="1468331" cy="463623"/>
            <a:chOff x="3147325" y="1891403"/>
            <a:chExt cx="1468330" cy="463623"/>
          </a:xfrm>
        </p:grpSpPr>
        <p:sp>
          <p:nvSpPr>
            <p:cNvPr id="9" name="Rectangle 8">
              <a:extLst>
                <a:ext uri="{FF2B5EF4-FFF2-40B4-BE49-F238E27FC236}">
                  <a16:creationId xmlns:a16="http://schemas.microsoft.com/office/drawing/2014/main" id="{4C7B6B1D-861B-49F7-ACC6-2BD0DF33BC3C}"/>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53DC1E9-9404-4E6A-A509-8265232CB9C4}"/>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707420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8443-FF28-4F46-BBDA-10785FF1DEFE}"/>
              </a:ext>
            </a:extLst>
          </p:cNvPr>
          <p:cNvSpPr>
            <a:spLocks noGrp="1"/>
          </p:cNvSpPr>
          <p:nvPr>
            <p:ph type="title"/>
          </p:nvPr>
        </p:nvSpPr>
        <p:spPr/>
        <p:txBody>
          <a:bodyPr/>
          <a:lstStyle/>
          <a:p>
            <a:r>
              <a:rPr lang="en-GB" dirty="0"/>
              <a:t>Note your person’s answers to Q2 and Q3</a:t>
            </a:r>
          </a:p>
        </p:txBody>
      </p:sp>
      <p:sp>
        <p:nvSpPr>
          <p:cNvPr id="7" name="Content Placeholder 4">
            <a:extLst>
              <a:ext uri="{FF2B5EF4-FFF2-40B4-BE49-F238E27FC236}">
                <a16:creationId xmlns:a16="http://schemas.microsoft.com/office/drawing/2014/main" id="{0C03EB67-EB7A-4713-8786-DA7CE06DC80C}"/>
              </a:ext>
            </a:extLst>
          </p:cNvPr>
          <p:cNvSpPr txBox="1">
            <a:spLocks/>
          </p:cNvSpPr>
          <p:nvPr/>
        </p:nvSpPr>
        <p:spPr>
          <a:xfrm>
            <a:off x="5003800" y="329496"/>
            <a:ext cx="6815667" cy="58531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15000"/>
              </a:lnSpc>
            </a:pPr>
            <a:r>
              <a:rPr lang="en-US" sz="2400" dirty="0">
                <a:ea typeface="Times New Roman" panose="02020603050405020304" pitchFamily="18" charset="0"/>
                <a:cs typeface="Times New Roman" panose="02020603050405020304" pitchFamily="18" charset="0"/>
              </a:rPr>
              <a:t>Q2 Who is completing this survey?</a:t>
            </a:r>
            <a:endParaRPr lang="en-GB" sz="2400" dirty="0">
              <a:ea typeface="Times New Roman" panose="02020603050405020304" pitchFamily="18" charset="0"/>
              <a:cs typeface="Times New Roman" panose="02020603050405020304" pitchFamily="18"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I did</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Family member </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2400" dirty="0">
                <a:latin typeface="Courier New" panose="02070309020205020404" pitchFamily="49" charset="0"/>
                <a:ea typeface="Courier New" panose="02070309020205020404" pitchFamily="49" charset="0"/>
                <a:cs typeface="Courier New" panose="02070309020205020404" pitchFamily="49" charset="0"/>
              </a:rPr>
              <a:t>Accountant or adviser</a:t>
            </a:r>
          </a:p>
          <a:p>
            <a:pPr>
              <a:lnSpc>
                <a:spcPct val="115000"/>
              </a:lnSpc>
            </a:pPr>
            <a:r>
              <a:rPr lang="en-US" sz="2400" dirty="0">
                <a:ea typeface="Times New Roman" panose="02020603050405020304" pitchFamily="18" charset="0"/>
                <a:cs typeface="Times New Roman" panose="02020603050405020304" pitchFamily="18" charset="0"/>
              </a:rPr>
              <a:t> </a:t>
            </a:r>
            <a:endParaRPr lang="en-GB" sz="2400" dirty="0">
              <a:ea typeface="Times New Roman" panose="02020603050405020304" pitchFamily="18"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Q3 What motivated you to apply?</a:t>
            </a:r>
            <a:br>
              <a:rPr lang="en-US" sz="2400" dirty="0">
                <a:ea typeface="Times New Roman" panose="02020603050405020304" pitchFamily="18" charset="0"/>
                <a:cs typeface="Times New Roman" panose="02020603050405020304" pitchFamily="18" charset="0"/>
              </a:rPr>
            </a:br>
            <a:r>
              <a:rPr lang="en-US" sz="2400" dirty="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endParaRPr lang="en-GB" dirty="0"/>
          </a:p>
        </p:txBody>
      </p:sp>
      <p:pic>
        <p:nvPicPr>
          <p:cNvPr id="8" name="Picture 4" descr="pencil signifying an exercise for participants to complete">
            <a:extLst>
              <a:ext uri="{FF2B5EF4-FFF2-40B4-BE49-F238E27FC236}">
                <a16:creationId xmlns:a16="http://schemas.microsoft.com/office/drawing/2014/main" id="{C8D5079E-C957-4246-99DA-69E317B07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F8D53484-E72F-404E-957A-92DEB62D84BB}"/>
              </a:ext>
            </a:extLst>
          </p:cNvPr>
          <p:cNvGrpSpPr/>
          <p:nvPr/>
        </p:nvGrpSpPr>
        <p:grpSpPr>
          <a:xfrm>
            <a:off x="10619634" y="133313"/>
            <a:ext cx="1468331" cy="463623"/>
            <a:chOff x="3147325" y="1891403"/>
            <a:chExt cx="1468330" cy="463623"/>
          </a:xfrm>
        </p:grpSpPr>
        <p:sp>
          <p:nvSpPr>
            <p:cNvPr id="10" name="Rectangle 9">
              <a:extLst>
                <a:ext uri="{FF2B5EF4-FFF2-40B4-BE49-F238E27FC236}">
                  <a16:creationId xmlns:a16="http://schemas.microsoft.com/office/drawing/2014/main" id="{5DE1B503-8E3D-4F87-8DA1-E7569F013728}"/>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4447054-B676-4EF9-B75B-F63684CC02DD}"/>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4056639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8443-FF28-4F46-BBDA-10785FF1DEFE}"/>
              </a:ext>
            </a:extLst>
          </p:cNvPr>
          <p:cNvSpPr>
            <a:spLocks noGrp="1"/>
          </p:cNvSpPr>
          <p:nvPr>
            <p:ph type="title"/>
          </p:nvPr>
        </p:nvSpPr>
        <p:spPr/>
        <p:txBody>
          <a:bodyPr/>
          <a:lstStyle/>
          <a:p>
            <a:r>
              <a:rPr lang="en-GB" dirty="0"/>
              <a:t>Note your person’s answers to Q4</a:t>
            </a:r>
          </a:p>
        </p:txBody>
      </p:sp>
      <p:sp>
        <p:nvSpPr>
          <p:cNvPr id="9" name="Content Placeholder 4">
            <a:extLst>
              <a:ext uri="{FF2B5EF4-FFF2-40B4-BE49-F238E27FC236}">
                <a16:creationId xmlns:a16="http://schemas.microsoft.com/office/drawing/2014/main" id="{F4D53CC3-57FC-416F-8DF9-0EB1457FE4C2}"/>
              </a:ext>
            </a:extLst>
          </p:cNvPr>
          <p:cNvSpPr txBox="1">
            <a:spLocks/>
          </p:cNvSpPr>
          <p:nvPr/>
        </p:nvSpPr>
        <p:spPr>
          <a:xfrm>
            <a:off x="4766733" y="273052"/>
            <a:ext cx="6815667" cy="585311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15000"/>
              </a:lnSpc>
            </a:pPr>
            <a:r>
              <a:rPr lang="en-US" sz="2400" b="1" dirty="0">
                <a:ea typeface="Times New Roman" panose="02020603050405020304" pitchFamily="18" charset="0"/>
                <a:cs typeface="Times New Roman" panose="02020603050405020304" pitchFamily="18" charset="0"/>
              </a:rPr>
              <a:t>Section 2: The application process</a:t>
            </a:r>
            <a:br>
              <a:rPr lang="en-US" sz="2400" dirty="0">
                <a:ea typeface="Times New Roman" panose="02020603050405020304" pitchFamily="18" charset="0"/>
                <a:cs typeface="Times New Roman" panose="02020603050405020304" pitchFamily="18" charset="0"/>
              </a:rPr>
            </a:br>
            <a:br>
              <a:rPr lang="en-US" sz="2400" dirty="0">
                <a:ea typeface="Times New Roman" panose="02020603050405020304" pitchFamily="18" charset="0"/>
                <a:cs typeface="Times New Roman" panose="02020603050405020304" pitchFamily="18" charset="0"/>
              </a:rPr>
            </a:br>
            <a:r>
              <a:rPr lang="en-US" sz="1600" dirty="0">
                <a:ea typeface="Times New Roman" panose="02020603050405020304" pitchFamily="18" charset="0"/>
                <a:cs typeface="Times New Roman" panose="02020603050405020304" pitchFamily="18" charset="0"/>
              </a:rPr>
              <a:t>Q4 How satisfied are you with the application process, on a scale from 0 to 10 where ‘0’ means ‘not at all satisfied’ and 10 means ‘completely satisfied’?</a:t>
            </a:r>
            <a:endParaRPr lang="en-GB" sz="1600" dirty="0">
              <a:ea typeface="Times New Roman" panose="02020603050405020304" pitchFamily="18" charset="0"/>
              <a:cs typeface="Times New Roman" panose="02020603050405020304" pitchFamily="18"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0</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1</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2</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3</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4</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5</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6</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7</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8</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9</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10</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a:lnSpc>
                <a:spcPct val="115000"/>
              </a:lnSpc>
              <a:spcBef>
                <a:spcPts val="800"/>
              </a:spcBef>
              <a:buClr>
                <a:srgbClr val="BFBFBF"/>
              </a:buClr>
              <a:buSzPts val="2600"/>
            </a:pP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endParaRPr lang="en-GB" dirty="0"/>
          </a:p>
        </p:txBody>
      </p:sp>
      <p:pic>
        <p:nvPicPr>
          <p:cNvPr id="8" name="Picture 4" descr="pencil signifying an exercise for participants to complete">
            <a:extLst>
              <a:ext uri="{FF2B5EF4-FFF2-40B4-BE49-F238E27FC236}">
                <a16:creationId xmlns:a16="http://schemas.microsoft.com/office/drawing/2014/main" id="{C8D5079E-C957-4246-99DA-69E317B07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3E6231BE-110D-4E80-8E1B-979D73894A35}"/>
              </a:ext>
            </a:extLst>
          </p:cNvPr>
          <p:cNvGrpSpPr/>
          <p:nvPr/>
        </p:nvGrpSpPr>
        <p:grpSpPr>
          <a:xfrm>
            <a:off x="10619634" y="133313"/>
            <a:ext cx="1468331" cy="463623"/>
            <a:chOff x="3147325" y="1891403"/>
            <a:chExt cx="1468330" cy="463623"/>
          </a:xfrm>
        </p:grpSpPr>
        <p:sp>
          <p:nvSpPr>
            <p:cNvPr id="11" name="Rectangle 10">
              <a:extLst>
                <a:ext uri="{FF2B5EF4-FFF2-40B4-BE49-F238E27FC236}">
                  <a16:creationId xmlns:a16="http://schemas.microsoft.com/office/drawing/2014/main" id="{C0BD5C9C-0B0B-4C9C-8868-5B0F05DAB1E3}"/>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B8140B5-E2CF-4111-9040-D0C92C1030FC}"/>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26781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8443-FF28-4F46-BBDA-10785FF1DEFE}"/>
              </a:ext>
            </a:extLst>
          </p:cNvPr>
          <p:cNvSpPr>
            <a:spLocks noGrp="1"/>
          </p:cNvSpPr>
          <p:nvPr>
            <p:ph type="title"/>
          </p:nvPr>
        </p:nvSpPr>
        <p:spPr/>
        <p:txBody>
          <a:bodyPr/>
          <a:lstStyle/>
          <a:p>
            <a:r>
              <a:rPr lang="en-GB" dirty="0"/>
              <a:t>Note your person’s answers to Q5</a:t>
            </a:r>
          </a:p>
        </p:txBody>
      </p:sp>
      <p:sp>
        <p:nvSpPr>
          <p:cNvPr id="7" name="Content Placeholder 4">
            <a:extLst>
              <a:ext uri="{FF2B5EF4-FFF2-40B4-BE49-F238E27FC236}">
                <a16:creationId xmlns:a16="http://schemas.microsoft.com/office/drawing/2014/main" id="{7959A068-4342-4DDA-9ED0-BC79BF2F4E7E}"/>
              </a:ext>
            </a:extLst>
          </p:cNvPr>
          <p:cNvSpPr txBox="1">
            <a:spLocks/>
          </p:cNvSpPr>
          <p:nvPr/>
        </p:nvSpPr>
        <p:spPr>
          <a:xfrm>
            <a:off x="4772025" y="639762"/>
            <a:ext cx="6815667" cy="58531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15000"/>
              </a:lnSpc>
            </a:pPr>
            <a:r>
              <a:rPr lang="en-US" sz="2400" dirty="0">
                <a:ea typeface="Times New Roman" panose="02020603050405020304" pitchFamily="18" charset="0"/>
                <a:cs typeface="Times New Roman" panose="02020603050405020304" pitchFamily="18" charset="0"/>
              </a:rPr>
              <a:t>Q5 Please use the box below to provide us with your feedback on the application process. </a:t>
            </a:r>
            <a:br>
              <a:rPr lang="en-US" sz="2400" dirty="0">
                <a:ea typeface="Times New Roman" panose="02020603050405020304" pitchFamily="18" charset="0"/>
                <a:cs typeface="Times New Roman" panose="02020603050405020304" pitchFamily="18" charset="0"/>
              </a:rPr>
            </a:br>
            <a:r>
              <a:rPr lang="en-US" sz="2400" i="1" dirty="0">
                <a:ea typeface="Times New Roman" panose="02020603050405020304" pitchFamily="18" charset="0"/>
                <a:cs typeface="Times New Roman" panose="02020603050405020304" pitchFamily="18" charset="0"/>
              </a:rPr>
              <a:t>Max: 500 characters</a:t>
            </a:r>
            <a:endParaRPr lang="en-GB" sz="2400" i="1" dirty="0">
              <a:ea typeface="Times New Roman" panose="02020603050405020304" pitchFamily="18" charset="0"/>
              <a:cs typeface="Times New Roman" panose="02020603050405020304" pitchFamily="18" charset="0"/>
            </a:endParaRPr>
          </a:p>
          <a:p>
            <a:pPr>
              <a:lnSpc>
                <a:spcPct val="115000"/>
              </a:lnSpc>
            </a:pPr>
            <a:r>
              <a:rPr lang="en-US" sz="2400" dirty="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endParaRPr lang="en-GB" dirty="0"/>
          </a:p>
        </p:txBody>
      </p:sp>
      <p:pic>
        <p:nvPicPr>
          <p:cNvPr id="8" name="Picture 4" descr="pencil signifying an exercise for participants to complete">
            <a:extLst>
              <a:ext uri="{FF2B5EF4-FFF2-40B4-BE49-F238E27FC236}">
                <a16:creationId xmlns:a16="http://schemas.microsoft.com/office/drawing/2014/main" id="{C8D5079E-C957-4246-99DA-69E317B07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5B9093B0-B213-4F32-A6D2-308FE6BDD9FD}"/>
              </a:ext>
            </a:extLst>
          </p:cNvPr>
          <p:cNvGrpSpPr/>
          <p:nvPr/>
        </p:nvGrpSpPr>
        <p:grpSpPr>
          <a:xfrm>
            <a:off x="10619634" y="133313"/>
            <a:ext cx="1468331" cy="463623"/>
            <a:chOff x="3147325" y="1891403"/>
            <a:chExt cx="1468330" cy="463623"/>
          </a:xfrm>
        </p:grpSpPr>
        <p:sp>
          <p:nvSpPr>
            <p:cNvPr id="11" name="Rectangle 10">
              <a:extLst>
                <a:ext uri="{FF2B5EF4-FFF2-40B4-BE49-F238E27FC236}">
                  <a16:creationId xmlns:a16="http://schemas.microsoft.com/office/drawing/2014/main" id="{76234C41-8AD0-4262-8CFF-72AB53467E8E}"/>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18B9914-E93A-4CDB-917C-E7A0470D7B6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2441559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8443-FF28-4F46-BBDA-10785FF1DEFE}"/>
              </a:ext>
            </a:extLst>
          </p:cNvPr>
          <p:cNvSpPr>
            <a:spLocks noGrp="1"/>
          </p:cNvSpPr>
          <p:nvPr>
            <p:ph type="title"/>
          </p:nvPr>
        </p:nvSpPr>
        <p:spPr/>
        <p:txBody>
          <a:bodyPr/>
          <a:lstStyle/>
          <a:p>
            <a:r>
              <a:rPr lang="en-GB" dirty="0"/>
              <a:t>Note your person’s answers to Q6</a:t>
            </a:r>
          </a:p>
        </p:txBody>
      </p:sp>
      <p:sp>
        <p:nvSpPr>
          <p:cNvPr id="9" name="Rectangle 1">
            <a:extLst>
              <a:ext uri="{FF2B5EF4-FFF2-40B4-BE49-F238E27FC236}">
                <a16:creationId xmlns:a16="http://schemas.microsoft.com/office/drawing/2014/main" id="{C7397438-7B9F-49F0-86AE-C51292164634}"/>
              </a:ext>
            </a:extLst>
          </p:cNvPr>
          <p:cNvSpPr>
            <a:spLocks noChangeArrowheads="1"/>
          </p:cNvSpPr>
          <p:nvPr/>
        </p:nvSpPr>
        <p:spPr bwMode="auto">
          <a:xfrm>
            <a:off x="4999621" y="144004"/>
            <a:ext cx="6107436" cy="57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1467" dirty="0">
                <a:latin typeface="Arial" panose="020B0604020202020204" pitchFamily="34" charset="0"/>
                <a:ea typeface="Times New Roman" panose="02020603050405020304" pitchFamily="18" charset="0"/>
                <a:cs typeface="Times New Roman" panose="02020603050405020304" pitchFamily="18" charset="0"/>
              </a:rPr>
              <a:t>Q6 Were you aware of, and did you make use of, the following:</a:t>
            </a:r>
            <a:br>
              <a:rPr lang="en-US" altLang="en-US" sz="1467" dirty="0">
                <a:latin typeface="Arial" panose="020B0604020202020204" pitchFamily="34" charset="0"/>
                <a:ea typeface="Times New Roman" panose="02020603050405020304" pitchFamily="18" charset="0"/>
                <a:cs typeface="Times New Roman" panose="02020603050405020304" pitchFamily="18" charset="0"/>
              </a:rPr>
            </a:br>
            <a:r>
              <a:rPr lang="en-US" altLang="en-US" sz="1467" i="1" dirty="0">
                <a:latin typeface="Arial" panose="020B0604020202020204" pitchFamily="34" charset="0"/>
                <a:ea typeface="Times New Roman" panose="02020603050405020304" pitchFamily="18" charset="0"/>
                <a:cs typeface="Times New Roman" panose="02020603050405020304" pitchFamily="18" charset="0"/>
              </a:rPr>
              <a:t>Tick all that apply</a:t>
            </a:r>
            <a:endParaRPr lang="en-US" altLang="en-US" sz="240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DC618023-7775-41C8-9387-C31223BDD429}"/>
              </a:ext>
            </a:extLst>
          </p:cNvPr>
          <p:cNvGraphicFramePr>
            <a:graphicFrameLocks noGrp="1"/>
          </p:cNvGraphicFramePr>
          <p:nvPr>
            <p:extLst>
              <p:ext uri="{D42A27DB-BD31-4B8C-83A1-F6EECF244321}">
                <p14:modId xmlns:p14="http://schemas.microsoft.com/office/powerpoint/2010/main" val="3265510465"/>
              </p:ext>
            </p:extLst>
          </p:nvPr>
        </p:nvGraphicFramePr>
        <p:xfrm>
          <a:off x="5223072" y="718584"/>
          <a:ext cx="5883984" cy="5639652"/>
        </p:xfrm>
        <a:graphic>
          <a:graphicData uri="http://schemas.openxmlformats.org/drawingml/2006/table">
            <a:tbl>
              <a:tblPr firstRow="1" firstCol="1" lastRow="1" lastCol="1">
                <a:tableStyleId>{2D5ABB26-0587-4C30-8999-92F81FD0307C}</a:tableStyleId>
              </a:tblPr>
              <a:tblGrid>
                <a:gridCol w="1479797">
                  <a:extLst>
                    <a:ext uri="{9D8B030D-6E8A-4147-A177-3AD203B41FA5}">
                      <a16:colId xmlns:a16="http://schemas.microsoft.com/office/drawing/2014/main" val="1433122186"/>
                    </a:ext>
                  </a:extLst>
                </a:gridCol>
                <a:gridCol w="1468481">
                  <a:extLst>
                    <a:ext uri="{9D8B030D-6E8A-4147-A177-3AD203B41FA5}">
                      <a16:colId xmlns:a16="http://schemas.microsoft.com/office/drawing/2014/main" val="4003189206"/>
                    </a:ext>
                  </a:extLst>
                </a:gridCol>
                <a:gridCol w="1467853">
                  <a:extLst>
                    <a:ext uri="{9D8B030D-6E8A-4147-A177-3AD203B41FA5}">
                      <a16:colId xmlns:a16="http://schemas.microsoft.com/office/drawing/2014/main" val="4043184406"/>
                    </a:ext>
                  </a:extLst>
                </a:gridCol>
                <a:gridCol w="1467853">
                  <a:extLst>
                    <a:ext uri="{9D8B030D-6E8A-4147-A177-3AD203B41FA5}">
                      <a16:colId xmlns:a16="http://schemas.microsoft.com/office/drawing/2014/main" val="885632720"/>
                    </a:ext>
                  </a:extLst>
                </a:gridCol>
              </a:tblGrid>
              <a:tr h="888408">
                <a:tc>
                  <a:txBody>
                    <a:bodyPr/>
                    <a:lstStyle/>
                    <a:p>
                      <a:pPr algn="ctr">
                        <a:lnSpc>
                          <a:spcPct val="115000"/>
                        </a:lnSpc>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algn="ctr">
                        <a:lnSpc>
                          <a:spcPct val="115000"/>
                        </a:lnSpc>
                      </a:pPr>
                      <a:r>
                        <a:rPr lang="en-US" sz="1500" dirty="0">
                          <a:effectLst/>
                          <a:latin typeface="Arial" panose="020B0604020202020204" pitchFamily="34" charset="0"/>
                          <a:cs typeface="Arial" panose="020B0604020202020204" pitchFamily="34" charset="0"/>
                        </a:rPr>
                        <a:t>I wasn't aware this was an option</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algn="ctr">
                        <a:lnSpc>
                          <a:spcPct val="115000"/>
                        </a:lnSpc>
                      </a:pPr>
                      <a:r>
                        <a:rPr lang="en-US" sz="1500" dirty="0">
                          <a:effectLst/>
                          <a:latin typeface="Arial" panose="020B0604020202020204" pitchFamily="34" charset="0"/>
                          <a:cs typeface="Arial" panose="020B0604020202020204" pitchFamily="34" charset="0"/>
                        </a:rPr>
                        <a:t>I was aware of this but didn't use it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algn="ctr">
                        <a:lnSpc>
                          <a:spcPct val="115000"/>
                        </a:lnSpc>
                      </a:pPr>
                      <a:r>
                        <a:rPr lang="en-US" sz="1500" dirty="0">
                          <a:effectLst/>
                          <a:latin typeface="Arial" panose="020B0604020202020204" pitchFamily="34" charset="0"/>
                          <a:cs typeface="Arial" panose="020B0604020202020204" pitchFamily="34" charset="0"/>
                        </a:rPr>
                        <a:t>I was aware of it and made use of it</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extLst>
                  <a:ext uri="{0D108BD9-81ED-4DB2-BD59-A6C34878D82A}">
                    <a16:rowId xmlns:a16="http://schemas.microsoft.com/office/drawing/2014/main" val="3453578405"/>
                  </a:ext>
                </a:extLst>
              </a:tr>
              <a:tr h="631360">
                <a:tc>
                  <a:txBody>
                    <a:bodyPr/>
                    <a:lstStyle/>
                    <a:p>
                      <a:pPr algn="l">
                        <a:lnSpc>
                          <a:spcPct val="115000"/>
                        </a:lnSpc>
                      </a:pPr>
                      <a:r>
                        <a:rPr lang="en-US" sz="1500" dirty="0">
                          <a:effectLst/>
                          <a:latin typeface="Arial" panose="020B0604020202020204" pitchFamily="34" charset="0"/>
                          <a:cs typeface="Arial" panose="020B0604020202020204" pitchFamily="34" charset="0"/>
                        </a:rPr>
                        <a:t>Content on our website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2140674838"/>
                  </a:ext>
                </a:extLst>
              </a:tr>
              <a:tr h="888408">
                <a:tc>
                  <a:txBody>
                    <a:bodyPr/>
                    <a:lstStyle/>
                    <a:p>
                      <a:pPr algn="l">
                        <a:lnSpc>
                          <a:spcPct val="115000"/>
                        </a:lnSpc>
                      </a:pPr>
                      <a:r>
                        <a:rPr lang="en-US" sz="1500" dirty="0">
                          <a:effectLst/>
                          <a:latin typeface="Arial" panose="020B0604020202020204" pitchFamily="34" charset="0"/>
                          <a:cs typeface="Arial" panose="020B0604020202020204" pitchFamily="34" charset="0"/>
                        </a:rPr>
                        <a:t>Videos on our YouTube channel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2711333767"/>
                  </a:ext>
                </a:extLst>
              </a:tr>
              <a:tr h="382440">
                <a:tc>
                  <a:txBody>
                    <a:bodyPr/>
                    <a:lstStyle/>
                    <a:p>
                      <a:pPr algn="l">
                        <a:lnSpc>
                          <a:spcPct val="115000"/>
                        </a:lnSpc>
                      </a:pPr>
                      <a:r>
                        <a:rPr lang="en-US" sz="1500" dirty="0">
                          <a:effectLst/>
                          <a:latin typeface="Arial" panose="020B0604020202020204" pitchFamily="34" charset="0"/>
                          <a:cs typeface="Arial" panose="020B0604020202020204" pitchFamily="34" charset="0"/>
                        </a:rPr>
                        <a:t>Q&amp;A session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256958110"/>
                  </a:ext>
                </a:extLst>
              </a:tr>
              <a:tr h="631360">
                <a:tc>
                  <a:txBody>
                    <a:bodyPr/>
                    <a:lstStyle/>
                    <a:p>
                      <a:pPr algn="l">
                        <a:lnSpc>
                          <a:spcPct val="115000"/>
                        </a:lnSpc>
                      </a:pPr>
                      <a:r>
                        <a:rPr lang="en-US" sz="1500" dirty="0">
                          <a:effectLst/>
                          <a:latin typeface="Arial" panose="020B0604020202020204" pitchFamily="34" charset="0"/>
                          <a:cs typeface="Arial" panose="020B0604020202020204" pitchFamily="34" charset="0"/>
                        </a:rPr>
                        <a:t>Customer Contact Centre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4087254187"/>
                  </a:ext>
                </a:extLst>
              </a:tr>
              <a:tr h="631360">
                <a:tc>
                  <a:txBody>
                    <a:bodyPr/>
                    <a:lstStyle/>
                    <a:p>
                      <a:pPr algn="l">
                        <a:lnSpc>
                          <a:spcPct val="115000"/>
                        </a:lnSpc>
                      </a:pPr>
                      <a:r>
                        <a:rPr lang="en-US" sz="1500" dirty="0">
                          <a:effectLst/>
                          <a:latin typeface="Arial" panose="020B0604020202020204" pitchFamily="34" charset="0"/>
                          <a:cs typeface="Arial" panose="020B0604020202020204" pitchFamily="34" charset="0"/>
                        </a:rPr>
                        <a:t>Discussing with a colleague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3701925940"/>
                  </a:ext>
                </a:extLst>
              </a:tr>
              <a:tr h="382440">
                <a:tc>
                  <a:txBody>
                    <a:bodyPr/>
                    <a:lstStyle/>
                    <a:p>
                      <a:pPr algn="l">
                        <a:lnSpc>
                          <a:spcPct val="115000"/>
                        </a:lnSpc>
                      </a:pPr>
                      <a:r>
                        <a:rPr lang="en-US" sz="1500" dirty="0">
                          <a:effectLst/>
                          <a:latin typeface="Arial" panose="020B0604020202020204" pitchFamily="34" charset="0"/>
                          <a:cs typeface="Arial" panose="020B0604020202020204" pitchFamily="34" charset="0"/>
                        </a:rPr>
                        <a:t>News media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1905648934"/>
                  </a:ext>
                </a:extLst>
              </a:tr>
              <a:tr h="888408">
                <a:tc>
                  <a:txBody>
                    <a:bodyPr/>
                    <a:lstStyle/>
                    <a:p>
                      <a:pPr algn="l">
                        <a:lnSpc>
                          <a:spcPct val="115000"/>
                        </a:lnSpc>
                      </a:pPr>
                      <a:r>
                        <a:rPr lang="en-US" sz="1500" dirty="0">
                          <a:effectLst/>
                          <a:latin typeface="Arial" panose="020B0604020202020204" pitchFamily="34" charset="0"/>
                          <a:cs typeface="Arial" panose="020B0604020202020204" pitchFamily="34" charset="0"/>
                        </a:rPr>
                        <a:t>Talked to an adviser or accountant </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a:effectLst/>
                          <a:latin typeface="Arial" panose="020B0604020202020204" pitchFamily="34" charset="0"/>
                          <a:cs typeface="Arial" panose="020B0604020202020204" pitchFamily="34" charset="0"/>
                        </a:rPr>
                        <a:t> </a:t>
                      </a:r>
                      <a:endParaRPr lang="en-GB" sz="150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tc>
                  <a:txBody>
                    <a:bodyPr/>
                    <a:lstStyle/>
                    <a:p>
                      <a:pPr marL="34290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500" dirty="0">
                          <a:effectLst/>
                          <a:latin typeface="Arial" panose="020B0604020202020204" pitchFamily="34" charset="0"/>
                          <a:cs typeface="Arial" panose="020B0604020202020204" pitchFamily="34" charset="0"/>
                        </a:rPr>
                        <a:t> </a:t>
                      </a:r>
                      <a:endParaRPr lang="en-GB" sz="1500" dirty="0">
                        <a:effectLst/>
                        <a:latin typeface="Arial" panose="020B0604020202020204" pitchFamily="34" charset="0"/>
                        <a:ea typeface="Courier New" panose="02070309020205020404" pitchFamily="49" charset="0"/>
                        <a:cs typeface="Arial" panose="020B0604020202020204" pitchFamily="34" charset="0"/>
                      </a:endParaRPr>
                    </a:p>
                  </a:txBody>
                  <a:tcPr marL="97367" marR="97367" marT="36407" marB="97367" anchor="ctr"/>
                </a:tc>
                <a:extLst>
                  <a:ext uri="{0D108BD9-81ED-4DB2-BD59-A6C34878D82A}">
                    <a16:rowId xmlns:a16="http://schemas.microsoft.com/office/drawing/2014/main" val="4140366419"/>
                  </a:ext>
                </a:extLst>
              </a:tr>
            </a:tbl>
          </a:graphicData>
        </a:graphic>
      </p:graphicFrame>
      <p:pic>
        <p:nvPicPr>
          <p:cNvPr id="8" name="Picture 4" descr="pencil signifying an exercise for participants to complete">
            <a:extLst>
              <a:ext uri="{FF2B5EF4-FFF2-40B4-BE49-F238E27FC236}">
                <a16:creationId xmlns:a16="http://schemas.microsoft.com/office/drawing/2014/main" id="{C8D5079E-C957-4246-99DA-69E317B07F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D897183D-FC44-4888-B4B8-E1ECD7CC3AB3}"/>
              </a:ext>
            </a:extLst>
          </p:cNvPr>
          <p:cNvGrpSpPr/>
          <p:nvPr/>
        </p:nvGrpSpPr>
        <p:grpSpPr>
          <a:xfrm>
            <a:off x="10619634" y="133313"/>
            <a:ext cx="1468331" cy="463623"/>
            <a:chOff x="3147325" y="1891403"/>
            <a:chExt cx="1468330" cy="463623"/>
          </a:xfrm>
        </p:grpSpPr>
        <p:sp>
          <p:nvSpPr>
            <p:cNvPr id="12" name="Rectangle 11">
              <a:extLst>
                <a:ext uri="{FF2B5EF4-FFF2-40B4-BE49-F238E27FC236}">
                  <a16:creationId xmlns:a16="http://schemas.microsoft.com/office/drawing/2014/main" id="{9E1AA108-D488-4F7E-B75C-2FAB8ED54B7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149BA3A-1A2C-4914-8B04-F19F1248958C}"/>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60933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Here are the 7 steps as a linear process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spTree>
    <p:extLst>
      <p:ext uri="{BB962C8B-B14F-4D97-AF65-F5344CB8AC3E}">
        <p14:creationId xmlns:p14="http://schemas.microsoft.com/office/powerpoint/2010/main" val="3334641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97B0-E329-47B0-A3ED-E3F8A6176E56}"/>
              </a:ext>
            </a:extLst>
          </p:cNvPr>
          <p:cNvSpPr>
            <a:spLocks noGrp="1"/>
          </p:cNvSpPr>
          <p:nvPr>
            <p:ph type="title"/>
          </p:nvPr>
        </p:nvSpPr>
        <p:spPr>
          <a:xfrm>
            <a:off x="838200" y="365125"/>
            <a:ext cx="10515600" cy="1325563"/>
          </a:xfrm>
        </p:spPr>
        <p:txBody>
          <a:bodyPr/>
          <a:lstStyle/>
          <a:p>
            <a:r>
              <a:rPr lang="en-GB" dirty="0"/>
              <a:t>Let’s compare answers</a:t>
            </a:r>
          </a:p>
        </p:txBody>
      </p:sp>
      <p:sp>
        <p:nvSpPr>
          <p:cNvPr id="8" name="Content Placeholder 7">
            <a:extLst>
              <a:ext uri="{FF2B5EF4-FFF2-40B4-BE49-F238E27FC236}">
                <a16:creationId xmlns:a16="http://schemas.microsoft.com/office/drawing/2014/main" id="{2B587BFE-CA39-4AE6-91BF-BB47431FBD14}"/>
              </a:ext>
            </a:extLst>
          </p:cNvPr>
          <p:cNvSpPr>
            <a:spLocks noGrp="1"/>
          </p:cNvSpPr>
          <p:nvPr>
            <p:ph idx="1"/>
          </p:nvPr>
        </p:nvSpPr>
        <p:spPr>
          <a:xfrm>
            <a:off x="838200" y="1825625"/>
            <a:ext cx="10515600" cy="4351338"/>
          </a:xfrm>
        </p:spPr>
        <p:txBody>
          <a:bodyPr>
            <a:normAutofit/>
          </a:bodyPr>
          <a:lstStyle/>
          <a:p>
            <a:pPr marL="0" indent="0">
              <a:buNone/>
            </a:pPr>
            <a:r>
              <a:rPr lang="en-GB" dirty="0"/>
              <a:t>Were any of those questions problematic for your “person”?</a:t>
            </a:r>
          </a:p>
          <a:p>
            <a:pPr marL="457200" lvl="1" indent="0">
              <a:buNone/>
            </a:pPr>
            <a:r>
              <a:rPr lang="en-GB" dirty="0"/>
              <a:t>Please discuss in your groups</a:t>
            </a:r>
          </a:p>
          <a:p>
            <a:pPr marL="457200" lvl="1" indent="0">
              <a:buNone/>
            </a:pPr>
            <a:r>
              <a:rPr lang="en-GB" dirty="0"/>
              <a:t>You can edit / add notes / comment in the copy</a:t>
            </a:r>
          </a:p>
          <a:p>
            <a:pPr marL="457200" lvl="1" indent="0">
              <a:buNone/>
            </a:pPr>
            <a:r>
              <a:rPr lang="en-GB" dirty="0"/>
              <a:t>Report back with your views</a:t>
            </a:r>
          </a:p>
          <a:p>
            <a:pPr marL="457200" lvl="1" indent="0">
              <a:buNone/>
            </a:pPr>
            <a:r>
              <a:rPr lang="en-GB" dirty="0"/>
              <a:t>10 minutes</a:t>
            </a:r>
          </a:p>
        </p:txBody>
      </p:sp>
      <p:grpSp>
        <p:nvGrpSpPr>
          <p:cNvPr id="16" name="Group 15">
            <a:extLst>
              <a:ext uri="{FF2B5EF4-FFF2-40B4-BE49-F238E27FC236}">
                <a16:creationId xmlns:a16="http://schemas.microsoft.com/office/drawing/2014/main" id="{6378E797-303B-4B39-8BCB-2E64020150F4}"/>
              </a:ext>
            </a:extLst>
          </p:cNvPr>
          <p:cNvGrpSpPr/>
          <p:nvPr/>
        </p:nvGrpSpPr>
        <p:grpSpPr>
          <a:xfrm>
            <a:off x="8784142" y="2557703"/>
            <a:ext cx="3035300" cy="952499"/>
            <a:chOff x="6562725" y="1857375"/>
            <a:chExt cx="1970087" cy="514350"/>
          </a:xfrm>
          <a:solidFill>
            <a:schemeClr val="accent4"/>
          </a:solidFill>
        </p:grpSpPr>
        <p:sp>
          <p:nvSpPr>
            <p:cNvPr id="17" name="Arrow: Right 16">
              <a:extLst>
                <a:ext uri="{FF2B5EF4-FFF2-40B4-BE49-F238E27FC236}">
                  <a16:creationId xmlns:a16="http://schemas.microsoft.com/office/drawing/2014/main" id="{91BFCD1A-7800-4B3B-A1B0-E3A26A8DC800}"/>
                </a:ext>
              </a:extLst>
            </p:cNvPr>
            <p:cNvSpPr/>
            <p:nvPr/>
          </p:nvSpPr>
          <p:spPr>
            <a:xfrm rot="10800000">
              <a:off x="6562725" y="1857375"/>
              <a:ext cx="1970087" cy="514350"/>
            </a:xfrm>
            <a:prstGeom prst="rightArrow">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400" dirty="0"/>
            </a:p>
          </p:txBody>
        </p:sp>
        <p:sp>
          <p:nvSpPr>
            <p:cNvPr id="18" name="TextBox 17">
              <a:extLst>
                <a:ext uri="{FF2B5EF4-FFF2-40B4-BE49-F238E27FC236}">
                  <a16:creationId xmlns:a16="http://schemas.microsoft.com/office/drawing/2014/main" id="{D81AB7BD-A92F-44D7-891C-A6AE55609B8D}"/>
                </a:ext>
              </a:extLst>
            </p:cNvPr>
            <p:cNvSpPr txBox="1"/>
            <p:nvPr/>
          </p:nvSpPr>
          <p:spPr>
            <a:xfrm>
              <a:off x="7047233" y="1989900"/>
              <a:ext cx="1330934" cy="249299"/>
            </a:xfrm>
            <a:prstGeom prst="rect">
              <a:avLst/>
            </a:prstGeom>
            <a:grpFill/>
          </p:spPr>
          <p:txBody>
            <a:bodyPr wrap="none" rtlCol="0">
              <a:spAutoFit/>
            </a:bodyPr>
            <a:lstStyle/>
            <a:p>
              <a:r>
                <a:rPr lang="en-GB" sz="2400" dirty="0">
                  <a:latin typeface="Arial" panose="020B0604020202020204" pitchFamily="34" charset="0"/>
                  <a:cs typeface="Arial" panose="020B0604020202020204" pitchFamily="34" charset="0"/>
                </a:rPr>
                <a:t>Expert review</a:t>
              </a:r>
            </a:p>
          </p:txBody>
        </p:sp>
      </p:grpSp>
      <p:pic>
        <p:nvPicPr>
          <p:cNvPr id="13" name="Picture 4" descr="pencil signifying an exercise for participants to complete">
            <a:extLst>
              <a:ext uri="{FF2B5EF4-FFF2-40B4-BE49-F238E27FC236}">
                <a16:creationId xmlns:a16="http://schemas.microsoft.com/office/drawing/2014/main" id="{FE46D907-F018-4871-813C-4085B7A280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ED85D592-A05D-4966-BFB0-6C7CF3F01712}"/>
              </a:ext>
            </a:extLst>
          </p:cNvPr>
          <p:cNvGrpSpPr/>
          <p:nvPr/>
        </p:nvGrpSpPr>
        <p:grpSpPr>
          <a:xfrm>
            <a:off x="10619634" y="133313"/>
            <a:ext cx="1468331" cy="463623"/>
            <a:chOff x="3147325" y="1891403"/>
            <a:chExt cx="1468330" cy="463623"/>
          </a:xfrm>
        </p:grpSpPr>
        <p:sp>
          <p:nvSpPr>
            <p:cNvPr id="14" name="Rectangle 13">
              <a:extLst>
                <a:ext uri="{FF2B5EF4-FFF2-40B4-BE49-F238E27FC236}">
                  <a16:creationId xmlns:a16="http://schemas.microsoft.com/office/drawing/2014/main" id="{6982BCC2-D734-44C0-9AC8-19D1AFF44C3E}"/>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E5599E8-6FC3-48D3-8260-5C2A06FCD939}"/>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15679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580DDA-4166-4AED-BEE2-102DB434C8CC}"/>
              </a:ext>
            </a:extLst>
          </p:cNvPr>
          <p:cNvSpPr>
            <a:spLocks noGrp="1"/>
          </p:cNvSpPr>
          <p:nvPr>
            <p:ph type="title"/>
          </p:nvPr>
        </p:nvSpPr>
        <p:spPr/>
        <p:txBody>
          <a:bodyPr/>
          <a:lstStyle/>
          <a:p>
            <a:r>
              <a:rPr lang="en-GB" dirty="0"/>
              <a:t>Workshops can go in different directions</a:t>
            </a:r>
          </a:p>
        </p:txBody>
      </p:sp>
      <p:sp>
        <p:nvSpPr>
          <p:cNvPr id="7" name="Content Placeholder 6">
            <a:extLst>
              <a:ext uri="{FF2B5EF4-FFF2-40B4-BE49-F238E27FC236}">
                <a16:creationId xmlns:a16="http://schemas.microsoft.com/office/drawing/2014/main" id="{6BF40F21-05E8-4EA5-A008-834BDF0B0B2E}"/>
              </a:ext>
            </a:extLst>
          </p:cNvPr>
          <p:cNvSpPr>
            <a:spLocks noGrp="1"/>
          </p:cNvSpPr>
          <p:nvPr>
            <p:ph idx="1"/>
          </p:nvPr>
        </p:nvSpPr>
        <p:spPr/>
        <p:txBody>
          <a:bodyPr/>
          <a:lstStyle/>
          <a:p>
            <a:r>
              <a:rPr lang="en-GB" dirty="0"/>
              <a:t>BACK to thinking about goals and sample</a:t>
            </a:r>
          </a:p>
          <a:p>
            <a:r>
              <a:rPr lang="en-GB" dirty="0"/>
              <a:t>FORWARD to understanding and drafting better questions</a:t>
            </a:r>
          </a:p>
          <a:p>
            <a:r>
              <a:rPr lang="en-GB" dirty="0"/>
              <a:t>SIDEWAYS to testing with real people</a:t>
            </a:r>
          </a:p>
        </p:txBody>
      </p:sp>
      <p:grpSp>
        <p:nvGrpSpPr>
          <p:cNvPr id="4" name="Group 3">
            <a:extLst>
              <a:ext uri="{FF2B5EF4-FFF2-40B4-BE49-F238E27FC236}">
                <a16:creationId xmlns:a16="http://schemas.microsoft.com/office/drawing/2014/main" id="{BCF96164-0B2B-4208-9180-D99548F8881F}"/>
              </a:ext>
            </a:extLst>
          </p:cNvPr>
          <p:cNvGrpSpPr/>
          <p:nvPr/>
        </p:nvGrpSpPr>
        <p:grpSpPr>
          <a:xfrm>
            <a:off x="10619634" y="133313"/>
            <a:ext cx="1468331" cy="463623"/>
            <a:chOff x="3147325" y="1891403"/>
            <a:chExt cx="1468330" cy="463623"/>
          </a:xfrm>
        </p:grpSpPr>
        <p:sp>
          <p:nvSpPr>
            <p:cNvPr id="5" name="Rectangle 4">
              <a:extLst>
                <a:ext uri="{FF2B5EF4-FFF2-40B4-BE49-F238E27FC236}">
                  <a16:creationId xmlns:a16="http://schemas.microsoft.com/office/drawing/2014/main" id="{816038FA-BD01-4AD6-A93D-1DF03F92401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1F8EE10-194F-41C3-9B5A-D359AFDDDC0B}"/>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992618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5626-98D6-43B1-A41A-901F944A1526}"/>
              </a:ext>
            </a:extLst>
          </p:cNvPr>
          <p:cNvSpPr>
            <a:spLocks noGrp="1"/>
          </p:cNvSpPr>
          <p:nvPr>
            <p:ph type="ctrTitle"/>
          </p:nvPr>
        </p:nvSpPr>
        <p:spPr/>
        <p:txBody>
          <a:bodyPr/>
          <a:lstStyle/>
          <a:p>
            <a:r>
              <a:rPr lang="en-GB" sz="6000" dirty="0"/>
              <a:t>BREAK</a:t>
            </a:r>
            <a:endParaRPr lang="en-GB" dirty="0"/>
          </a:p>
        </p:txBody>
      </p:sp>
    </p:spTree>
    <p:extLst>
      <p:ext uri="{BB962C8B-B14F-4D97-AF65-F5344CB8AC3E}">
        <p14:creationId xmlns:p14="http://schemas.microsoft.com/office/powerpoint/2010/main" val="990881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733" dirty="0"/>
              <a:t>Measurement error comes from mismatches between </a:t>
            </a:r>
            <a:br>
              <a:rPr lang="en-US" sz="3733" dirty="0"/>
            </a:br>
            <a:r>
              <a:rPr lang="en-US" sz="3733" dirty="0"/>
              <a:t>the questions you ask and the answers that people give you</a:t>
            </a:r>
            <a:endParaRPr lang="en-GB" sz="3733" dirty="0"/>
          </a:p>
        </p:txBody>
      </p:sp>
      <p:pic>
        <p:nvPicPr>
          <p:cNvPr id="8" name="Picture 7"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EBD36EA1-3037-49AD-B0C8-521ED03C7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1" y="1788971"/>
            <a:ext cx="5982933" cy="4451301"/>
          </a:xfrm>
          <a:prstGeom prst="rect">
            <a:avLst/>
          </a:prstGeom>
        </p:spPr>
      </p:pic>
      <p:cxnSp>
        <p:nvCxnSpPr>
          <p:cNvPr id="13" name="Straight Arrow Connector 12">
            <a:extLst>
              <a:ext uri="{FF2B5EF4-FFF2-40B4-BE49-F238E27FC236}">
                <a16:creationId xmlns:a16="http://schemas.microsoft.com/office/drawing/2014/main" id="{A521A05F-F4E9-4A6A-9435-51C6055FB3D9}"/>
              </a:ext>
            </a:extLst>
          </p:cNvPr>
          <p:cNvCxnSpPr>
            <a:cxnSpLocks/>
          </p:cNvCxnSpPr>
          <p:nvPr/>
        </p:nvCxnSpPr>
        <p:spPr>
          <a:xfrm>
            <a:off x="1886066" y="4014621"/>
            <a:ext cx="1028700" cy="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D3DC5E2-C283-4358-BDBB-733363051306}"/>
              </a:ext>
            </a:extLst>
          </p:cNvPr>
          <p:cNvSpPr/>
          <p:nvPr/>
        </p:nvSpPr>
        <p:spPr>
          <a:xfrm>
            <a:off x="247345" y="362150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Measurement error</a:t>
            </a:r>
          </a:p>
        </p:txBody>
      </p:sp>
      <p:grpSp>
        <p:nvGrpSpPr>
          <p:cNvPr id="6" name="Group 5" descr="Questionnaire">
            <a:extLst>
              <a:ext uri="{FF2B5EF4-FFF2-40B4-BE49-F238E27FC236}">
                <a16:creationId xmlns:a16="http://schemas.microsoft.com/office/drawing/2014/main" id="{151EF345-C27E-45B5-9893-0D52FAAD9C9B}"/>
              </a:ext>
            </a:extLst>
          </p:cNvPr>
          <p:cNvGrpSpPr/>
          <p:nvPr/>
        </p:nvGrpSpPr>
        <p:grpSpPr>
          <a:xfrm>
            <a:off x="10084182" y="91072"/>
            <a:ext cx="2000713" cy="463623"/>
            <a:chOff x="7487735" y="102359"/>
            <a:chExt cx="1458849" cy="463623"/>
          </a:xfrm>
        </p:grpSpPr>
        <p:sp>
          <p:nvSpPr>
            <p:cNvPr id="7" name="Rectangle 6">
              <a:extLst>
                <a:ext uri="{FF2B5EF4-FFF2-40B4-BE49-F238E27FC236}">
                  <a16:creationId xmlns:a16="http://schemas.microsoft.com/office/drawing/2014/main" id="{EB695A42-9D9C-497A-9CA8-4289B2F91BF7}"/>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015FA70A-4FEB-4FF6-ACD9-436146555B34}"/>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3495188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4317-B77D-4B2F-8D6C-B55C85B164AE}"/>
              </a:ext>
            </a:extLst>
          </p:cNvPr>
          <p:cNvSpPr>
            <a:spLocks noGrp="1"/>
          </p:cNvSpPr>
          <p:nvPr>
            <p:ph type="title"/>
          </p:nvPr>
        </p:nvSpPr>
        <p:spPr/>
        <p:txBody>
          <a:bodyPr/>
          <a:lstStyle/>
          <a:p>
            <a:r>
              <a:rPr lang="en-GB" dirty="0"/>
              <a:t>These two questions are quite common</a:t>
            </a:r>
          </a:p>
        </p:txBody>
      </p:sp>
      <p:pic>
        <p:nvPicPr>
          <p:cNvPr id="3" name="Picture 2" descr="Two questions from a survey:&#10;&#10;'24: Do you use a Windows or Mac computer'?&#10;'25. What is your gen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663" y="2066926"/>
            <a:ext cx="4638675" cy="2724151"/>
          </a:xfrm>
          <a:prstGeom prst="rect">
            <a:avLst/>
          </a:prstGeom>
        </p:spPr>
      </p:pic>
      <p:grpSp>
        <p:nvGrpSpPr>
          <p:cNvPr id="8" name="Group 7" descr="Questionnaire"/>
          <p:cNvGrpSpPr/>
          <p:nvPr/>
        </p:nvGrpSpPr>
        <p:grpSpPr>
          <a:xfrm>
            <a:off x="10084182" y="91072"/>
            <a:ext cx="2000713" cy="463623"/>
            <a:chOff x="7487735" y="102359"/>
            <a:chExt cx="1458849" cy="463623"/>
          </a:xfrm>
        </p:grpSpPr>
        <p:sp>
          <p:nvSpPr>
            <p:cNvPr id="9" name="Rectangle 8"/>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2445442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1975-3F9F-4676-B3D9-12C026C95A4A}"/>
              </a:ext>
            </a:extLst>
          </p:cNvPr>
          <p:cNvSpPr>
            <a:spLocks noGrp="1"/>
          </p:cNvSpPr>
          <p:nvPr>
            <p:ph type="title"/>
          </p:nvPr>
        </p:nvSpPr>
        <p:spPr/>
        <p:txBody>
          <a:bodyPr/>
          <a:lstStyle/>
          <a:p>
            <a:r>
              <a:rPr lang="en-GB" dirty="0"/>
              <a:t>One of them does not work in this context</a:t>
            </a:r>
          </a:p>
        </p:txBody>
      </p:sp>
      <p:pic>
        <p:nvPicPr>
          <p:cNvPr id="5" name="Picture 4" descr="Photo of a Samsung (android) mobile with the same questions as previous slide. "/>
          <p:cNvPicPr>
            <a:picLocks noChangeAspect="1"/>
          </p:cNvPicPr>
          <p:nvPr/>
        </p:nvPicPr>
        <p:blipFill rotWithShape="1">
          <a:blip r:embed="rId3">
            <a:extLst>
              <a:ext uri="{28A0092B-C50C-407E-A947-70E740481C1C}">
                <a14:useLocalDpi xmlns:a14="http://schemas.microsoft.com/office/drawing/2010/main" val="0"/>
              </a:ext>
            </a:extLst>
          </a:blip>
          <a:srcRect l="21667" b="15848"/>
          <a:stretch/>
        </p:blipFill>
        <p:spPr>
          <a:xfrm>
            <a:off x="1072444" y="1563162"/>
            <a:ext cx="7407914" cy="4675419"/>
          </a:xfrm>
          <a:prstGeom prst="rect">
            <a:avLst/>
          </a:prstGeom>
        </p:spPr>
      </p:pic>
      <p:sp>
        <p:nvSpPr>
          <p:cNvPr id="4" name="Rectangle 3"/>
          <p:cNvSpPr/>
          <p:nvPr/>
        </p:nvSpPr>
        <p:spPr>
          <a:xfrm>
            <a:off x="8624712" y="4420305"/>
            <a:ext cx="2732313" cy="1169551"/>
          </a:xfrm>
          <a:prstGeom prst="rect">
            <a:avLst/>
          </a:prstGeom>
          <a:solidFill>
            <a:srgbClr val="FFFFFF">
              <a:alpha val="20000"/>
            </a:srgbClr>
          </a:solidFill>
        </p:spPr>
        <p:txBody>
          <a:bodyPr wrap="square">
            <a:spAutoFit/>
          </a:bodyPr>
          <a:lstStyle/>
          <a:p>
            <a:r>
              <a:rPr lang="en-GB" sz="1000" dirty="0">
                <a:latin typeface="Arial" panose="020B0604020202020204" pitchFamily="34" charset="0"/>
                <a:cs typeface="Arial" panose="020B0604020202020204" pitchFamily="34" charset="0"/>
              </a:rPr>
              <a:t>"Phone photography" by </a:t>
            </a:r>
            <a:r>
              <a:rPr lang="en-GB" sz="1000" dirty="0" err="1">
                <a:latin typeface="Arial" panose="020B0604020202020204" pitchFamily="34" charset="0"/>
                <a:cs typeface="Arial" panose="020B0604020202020204" pitchFamily="34" charset="0"/>
              </a:rPr>
              <a:t>Petar</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Milošević</a:t>
            </a:r>
            <a:r>
              <a:rPr lang="en-GB" sz="1000" dirty="0">
                <a:latin typeface="Arial" panose="020B0604020202020204" pitchFamily="34" charset="0"/>
                <a:cs typeface="Arial" panose="020B0604020202020204" pitchFamily="34" charset="0"/>
              </a:rPr>
              <a:t> - Own work. Licensed under CC BY-SA 3.0 via Commons - </a:t>
            </a:r>
            <a:r>
              <a:rPr lang="en-GB" sz="1000" dirty="0">
                <a:latin typeface="Arial" panose="020B0604020202020204" pitchFamily="34" charset="0"/>
                <a:cs typeface="Arial" panose="020B0604020202020204" pitchFamily="34" charset="0"/>
                <a:hlinkClick r:id="rId4"/>
              </a:rPr>
              <a:t>https://commons.wikimedia.org/wiki/File:Phone_photography.jpg#/media/File:Phone_photography.jpg</a:t>
            </a: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Modified by Caroline Jarrett</a:t>
            </a:r>
          </a:p>
        </p:txBody>
      </p:sp>
      <p:grpSp>
        <p:nvGrpSpPr>
          <p:cNvPr id="12" name="Group 11" descr="Questionnaire"/>
          <p:cNvGrpSpPr/>
          <p:nvPr/>
        </p:nvGrpSpPr>
        <p:grpSpPr>
          <a:xfrm>
            <a:off x="10627600" y="79783"/>
            <a:ext cx="1458849" cy="463622"/>
            <a:chOff x="7487735" y="102359"/>
            <a:chExt cx="1458849" cy="463623"/>
          </a:xfrm>
        </p:grpSpPr>
        <p:sp>
          <p:nvSpPr>
            <p:cNvPr id="13" name="Rectangle 12"/>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281353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a:t>Takeaway</a:t>
            </a:r>
            <a:endParaRPr lang="en-GB" dirty="0"/>
          </a:p>
        </p:txBody>
      </p:sp>
      <p:sp>
        <p:nvSpPr>
          <p:cNvPr id="2" name="Content Placeholder 1"/>
          <p:cNvSpPr>
            <a:spLocks noGrp="1"/>
          </p:cNvSpPr>
          <p:nvPr>
            <p:ph idx="1"/>
          </p:nvPr>
        </p:nvSpPr>
        <p:spPr/>
        <p:txBody>
          <a:bodyPr/>
          <a:lstStyle/>
          <a:p>
            <a:pPr lvl="0"/>
            <a:r>
              <a:rPr lang="en-US" dirty="0"/>
              <a:t>Always allow for </a:t>
            </a:r>
            <a:br>
              <a:rPr lang="en-US" dirty="0"/>
            </a:br>
            <a:r>
              <a:rPr lang="en-US" dirty="0"/>
              <a:t>something else</a:t>
            </a:r>
          </a:p>
        </p:txBody>
      </p:sp>
      <p:pic>
        <p:nvPicPr>
          <p:cNvPr id="9" name="Picture 8" descr="A model wears a t-shirt with Gender: 'Male' (crossed out), 'Female' (crossed out) and 'Other' (added and ticked). "/>
          <p:cNvPicPr>
            <a:picLocks noChangeAspect="1"/>
          </p:cNvPicPr>
          <p:nvPr/>
        </p:nvPicPr>
        <p:blipFill rotWithShape="1">
          <a:blip r:embed="rId3">
            <a:extLst>
              <a:ext uri="{28A0092B-C50C-407E-A947-70E740481C1C}">
                <a14:useLocalDpi xmlns:a14="http://schemas.microsoft.com/office/drawing/2010/main" val="0"/>
              </a:ext>
            </a:extLst>
          </a:blip>
          <a:srcRect b="25951"/>
          <a:stretch/>
        </p:blipFill>
        <p:spPr>
          <a:xfrm>
            <a:off x="7611691" y="2212622"/>
            <a:ext cx="3970709" cy="4160921"/>
          </a:xfrm>
          <a:prstGeom prst="rect">
            <a:avLst/>
          </a:prstGeom>
        </p:spPr>
      </p:pic>
      <p:sp>
        <p:nvSpPr>
          <p:cNvPr id="10" name="Rectangle 5"/>
          <p:cNvSpPr>
            <a:spLocks noChangeArrowheads="1"/>
          </p:cNvSpPr>
          <p:nvPr/>
        </p:nvSpPr>
        <p:spPr bwMode="auto">
          <a:xfrm>
            <a:off x="4923213" y="6386369"/>
            <a:ext cx="5376955" cy="276999"/>
          </a:xfrm>
          <a:prstGeom prst="rect">
            <a:avLst/>
          </a:prstGeom>
          <a:solidFill>
            <a:srgbClr val="FFFFFF">
              <a:alpha val="34118"/>
            </a:srgbClr>
          </a:solidFill>
          <a:ln w="9525">
            <a:noFill/>
            <a:miter lim="800000"/>
            <a:headEnd/>
            <a:tailEnd/>
          </a:ln>
        </p:spPr>
        <p:txBody>
          <a:bodyPr wrap="square">
            <a:spAutoFit/>
          </a:bodyPr>
          <a:lstStyle/>
          <a:p>
            <a:pPr eaLnBrk="0" hangingPunct="0"/>
            <a:r>
              <a:rPr lang="en-GB" sz="1200" dirty="0"/>
              <a:t>Design by @</a:t>
            </a:r>
            <a:r>
              <a:rPr lang="en-GB" sz="1200" dirty="0" err="1"/>
              <a:t>RickyBuchanan</a:t>
            </a:r>
            <a:r>
              <a:rPr lang="en-GB" sz="1200" dirty="0"/>
              <a:t>; t-shirt from nopitycity.com or zazzle.co.uk</a:t>
            </a:r>
          </a:p>
        </p:txBody>
      </p:sp>
      <p:grpSp>
        <p:nvGrpSpPr>
          <p:cNvPr id="16" name="Group 15" descr="Questionnaire">
            <a:extLst>
              <a:ext uri="{FF2B5EF4-FFF2-40B4-BE49-F238E27FC236}">
                <a16:creationId xmlns:a16="http://schemas.microsoft.com/office/drawing/2014/main" id="{82A60476-B3E4-4DF1-B23A-09596DE5E433}"/>
              </a:ext>
            </a:extLst>
          </p:cNvPr>
          <p:cNvGrpSpPr/>
          <p:nvPr/>
        </p:nvGrpSpPr>
        <p:grpSpPr>
          <a:xfrm>
            <a:off x="10627600" y="79783"/>
            <a:ext cx="1458849" cy="463622"/>
            <a:chOff x="7487735" y="102359"/>
            <a:chExt cx="1458849" cy="463623"/>
          </a:xfrm>
        </p:grpSpPr>
        <p:sp>
          <p:nvSpPr>
            <p:cNvPr id="17" name="Rectangle 16">
              <a:extLst>
                <a:ext uri="{FF2B5EF4-FFF2-40B4-BE49-F238E27FC236}">
                  <a16:creationId xmlns:a16="http://schemas.microsoft.com/office/drawing/2014/main" id="{BABB57B2-C791-43C2-A3E3-63030E8F23B7}"/>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8" name="TextBox 17">
              <a:extLst>
                <a:ext uri="{FF2B5EF4-FFF2-40B4-BE49-F238E27FC236}">
                  <a16:creationId xmlns:a16="http://schemas.microsoft.com/office/drawing/2014/main" id="{31C4DDD0-F72B-4ABF-BCFD-B194BD1ED618}"/>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84805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9F5C1-0C42-4288-A4BB-2438E592400B}"/>
              </a:ext>
            </a:extLst>
          </p:cNvPr>
          <p:cNvSpPr>
            <a:spLocks noGrp="1"/>
          </p:cNvSpPr>
          <p:nvPr>
            <p:ph type="title"/>
          </p:nvPr>
        </p:nvSpPr>
        <p:spPr/>
        <p:txBody>
          <a:bodyPr/>
          <a:lstStyle/>
          <a:p>
            <a:r>
              <a:rPr lang="en-GB" dirty="0"/>
              <a:t>Aside: I’m constantly saying “No yes/no”</a:t>
            </a:r>
          </a:p>
        </p:txBody>
      </p:sp>
      <p:sp>
        <p:nvSpPr>
          <p:cNvPr id="4" name="Content Placeholder 3">
            <a:extLst>
              <a:ext uri="{FF2B5EF4-FFF2-40B4-BE49-F238E27FC236}">
                <a16:creationId xmlns:a16="http://schemas.microsoft.com/office/drawing/2014/main" id="{D1674482-B8F0-4FA0-8DE4-79212F1B42B8}"/>
              </a:ext>
            </a:extLst>
          </p:cNvPr>
          <p:cNvSpPr>
            <a:spLocks noGrp="1"/>
          </p:cNvSpPr>
          <p:nvPr>
            <p:ph idx="1"/>
          </p:nvPr>
        </p:nvSpPr>
        <p:spPr/>
        <p:txBody>
          <a:bodyPr/>
          <a:lstStyle/>
          <a:p>
            <a:r>
              <a:rPr lang="en-GB" dirty="0"/>
              <a:t>The real world is analogue</a:t>
            </a:r>
          </a:p>
          <a:p>
            <a:r>
              <a:rPr lang="en-GB" dirty="0"/>
              <a:t>There are nearly always other answers</a:t>
            </a:r>
          </a:p>
          <a:p>
            <a:r>
              <a:rPr lang="en-GB" dirty="0"/>
              <a:t>Try spelling out what “yes” and “no” mean</a:t>
            </a:r>
          </a:p>
        </p:txBody>
      </p:sp>
      <p:sp>
        <p:nvSpPr>
          <p:cNvPr id="10" name="TextBox 9">
            <a:extLst>
              <a:ext uri="{FF2B5EF4-FFF2-40B4-BE49-F238E27FC236}">
                <a16:creationId xmlns:a16="http://schemas.microsoft.com/office/drawing/2014/main" id="{B47ED027-2618-4470-BCAD-608BF7E65B86}"/>
              </a:ext>
            </a:extLst>
          </p:cNvPr>
          <p:cNvSpPr txBox="1"/>
          <p:nvPr/>
        </p:nvSpPr>
        <p:spPr>
          <a:xfrm>
            <a:off x="1000477" y="3540668"/>
            <a:ext cx="60960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hlinkClick r:id="rId2"/>
              </a:rPr>
              <a:t>No yes/no questions - Effortmark</a:t>
            </a:r>
            <a:endParaRPr lang="en-GB" sz="2000" dirty="0">
              <a:latin typeface="Arial" panose="020B0604020202020204" pitchFamily="34" charset="0"/>
              <a:cs typeface="Arial" panose="020B0604020202020204" pitchFamily="34" charset="0"/>
            </a:endParaRPr>
          </a:p>
        </p:txBody>
      </p:sp>
      <p:pic>
        <p:nvPicPr>
          <p:cNvPr id="1026" name="Picture 2" descr="A checkmark and an x ">
            <a:extLst>
              <a:ext uri="{FF2B5EF4-FFF2-40B4-BE49-F238E27FC236}">
                <a16:creationId xmlns:a16="http://schemas.microsoft.com/office/drawing/2014/main" id="{2FE02324-FBB6-4478-A4B1-2CA0B0ACF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267" y="2589389"/>
            <a:ext cx="3131256" cy="31312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descr="Questionnaire">
            <a:extLst>
              <a:ext uri="{FF2B5EF4-FFF2-40B4-BE49-F238E27FC236}">
                <a16:creationId xmlns:a16="http://schemas.microsoft.com/office/drawing/2014/main" id="{2B104D33-5624-436C-9118-E5A861F279A9}"/>
              </a:ext>
            </a:extLst>
          </p:cNvPr>
          <p:cNvGrpSpPr/>
          <p:nvPr/>
        </p:nvGrpSpPr>
        <p:grpSpPr>
          <a:xfrm>
            <a:off x="10627600" y="79783"/>
            <a:ext cx="1458849" cy="463622"/>
            <a:chOff x="7487735" y="102359"/>
            <a:chExt cx="1458849" cy="463623"/>
          </a:xfrm>
        </p:grpSpPr>
        <p:sp>
          <p:nvSpPr>
            <p:cNvPr id="8" name="Rectangle 7">
              <a:extLst>
                <a:ext uri="{FF2B5EF4-FFF2-40B4-BE49-F238E27FC236}">
                  <a16:creationId xmlns:a16="http://schemas.microsoft.com/office/drawing/2014/main" id="{101A9EE2-853E-43BD-ADA6-74A0346715EF}"/>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5C95E19D-2E19-4824-99E1-E56EBD8AEBC2}"/>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2057994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half" idx="2"/>
          </p:nvPr>
        </p:nvSpPr>
        <p:spPr/>
        <p:txBody>
          <a:bodyPr/>
          <a:lstStyle/>
          <a:p>
            <a:r>
              <a:rPr lang="en-US" dirty="0"/>
              <a:t>Takeaway</a:t>
            </a:r>
            <a:endParaRPr lang="en-GB" dirty="0"/>
          </a:p>
        </p:txBody>
      </p:sp>
      <p:sp>
        <p:nvSpPr>
          <p:cNvPr id="3" name="Content Placeholder 2">
            <a:extLst>
              <a:ext uri="{FF2B5EF4-FFF2-40B4-BE49-F238E27FC236}">
                <a16:creationId xmlns:a16="http://schemas.microsoft.com/office/drawing/2014/main" id="{E8EA2F9D-EE05-4E2A-AAAC-3A8196B1893C}"/>
              </a:ext>
            </a:extLst>
          </p:cNvPr>
          <p:cNvSpPr>
            <a:spLocks noGrp="1"/>
          </p:cNvSpPr>
          <p:nvPr>
            <p:ph idx="1"/>
          </p:nvPr>
        </p:nvSpPr>
        <p:spPr/>
        <p:txBody>
          <a:bodyPr/>
          <a:lstStyle/>
          <a:p>
            <a:r>
              <a:rPr lang="en-US" dirty="0"/>
              <a:t>Test your questions by interviewing in context</a:t>
            </a:r>
            <a:endParaRPr lang="en-GB" dirty="0"/>
          </a:p>
        </p:txBody>
      </p:sp>
      <p:pic>
        <p:nvPicPr>
          <p:cNvPr id="16" name="Picture 15" descr="Cartoon interviewer called 'U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1788" y="4433447"/>
            <a:ext cx="781907" cy="1620000"/>
          </a:xfrm>
          <a:prstGeom prst="rect">
            <a:avLst/>
          </a:prstGeom>
        </p:spPr>
      </p:pic>
      <p:pic>
        <p:nvPicPr>
          <p:cNvPr id="14" name="Picture 13" descr="Cartoon respond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3805" y="4433447"/>
            <a:ext cx="929191" cy="1620000"/>
          </a:xfrm>
          <a:prstGeom prst="rect">
            <a:avLst/>
          </a:prstGeom>
        </p:spPr>
      </p:pic>
      <p:pic>
        <p:nvPicPr>
          <p:cNvPr id="2" name="Picture 1" descr="A speech bubble shared between two cartoon charac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695" y="2563775"/>
            <a:ext cx="3543300" cy="2514600"/>
          </a:xfrm>
          <a:prstGeom prst="rect">
            <a:avLst/>
          </a:prstGeom>
        </p:spPr>
      </p:pic>
      <p:grpSp>
        <p:nvGrpSpPr>
          <p:cNvPr id="11" name="Group 10" descr="Questionnaire">
            <a:extLst>
              <a:ext uri="{FF2B5EF4-FFF2-40B4-BE49-F238E27FC236}">
                <a16:creationId xmlns:a16="http://schemas.microsoft.com/office/drawing/2014/main" id="{83556885-0A81-40E3-99B1-7AF4D6469ACA}"/>
              </a:ext>
            </a:extLst>
          </p:cNvPr>
          <p:cNvGrpSpPr/>
          <p:nvPr/>
        </p:nvGrpSpPr>
        <p:grpSpPr>
          <a:xfrm>
            <a:off x="10627600" y="79783"/>
            <a:ext cx="1458849" cy="463622"/>
            <a:chOff x="7487735" y="102359"/>
            <a:chExt cx="1458849" cy="463623"/>
          </a:xfrm>
        </p:grpSpPr>
        <p:sp>
          <p:nvSpPr>
            <p:cNvPr id="12" name="Rectangle 11">
              <a:extLst>
                <a:ext uri="{FF2B5EF4-FFF2-40B4-BE49-F238E27FC236}">
                  <a16:creationId xmlns:a16="http://schemas.microsoft.com/office/drawing/2014/main" id="{5348AC97-C004-4D94-A279-103BCDCE6C1C}"/>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0EC8B9DA-293F-44A2-981C-A40E145FFA55}"/>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t>Questionnaire</a:t>
              </a:r>
            </a:p>
          </p:txBody>
        </p:sp>
      </p:grpSp>
    </p:spTree>
    <p:extLst>
      <p:ext uri="{BB962C8B-B14F-4D97-AF65-F5344CB8AC3E}">
        <p14:creationId xmlns:p14="http://schemas.microsoft.com/office/powerpoint/2010/main" val="3478969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t>“Place the answer” is also about </a:t>
            </a:r>
            <a:br>
              <a:rPr lang="en-GB" dirty="0"/>
            </a:br>
            <a:r>
              <a:rPr lang="en-GB" dirty="0"/>
              <a:t>using the right widget to collect the answer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34312199"/>
              </p:ext>
            </p:extLst>
          </p:nvPr>
        </p:nvGraphicFramePr>
        <p:xfrm>
          <a:off x="747888" y="2107847"/>
          <a:ext cx="10958689" cy="2743200"/>
        </p:xfrm>
        <a:graphic>
          <a:graphicData uri="http://schemas.openxmlformats.org/drawingml/2006/table">
            <a:tbl>
              <a:tblPr firstRow="1" bandRow="1">
                <a:tableStyleId>{C083E6E3-FA7D-4D7B-A595-EF9225AFEA82}</a:tableStyleId>
              </a:tblPr>
              <a:tblGrid>
                <a:gridCol w="2577594">
                  <a:extLst>
                    <a:ext uri="{9D8B030D-6E8A-4147-A177-3AD203B41FA5}">
                      <a16:colId xmlns:a16="http://schemas.microsoft.com/office/drawing/2014/main" val="20000"/>
                    </a:ext>
                  </a:extLst>
                </a:gridCol>
                <a:gridCol w="8381095">
                  <a:extLst>
                    <a:ext uri="{9D8B030D-6E8A-4147-A177-3AD203B41FA5}">
                      <a16:colId xmlns:a16="http://schemas.microsoft.com/office/drawing/2014/main" val="20001"/>
                    </a:ext>
                  </a:extLst>
                </a:gridCol>
              </a:tblGrid>
              <a:tr h="518160">
                <a:tc>
                  <a:txBody>
                    <a:bodyPr/>
                    <a:lstStyle/>
                    <a:p>
                      <a:r>
                        <a:rPr lang="en-GB" sz="2000" dirty="0">
                          <a:solidFill>
                            <a:srgbClr val="009999"/>
                          </a:solidFill>
                          <a:latin typeface="Arial" panose="020B0604020202020204" pitchFamily="34" charset="0"/>
                          <a:cs typeface="Arial" panose="020B0604020202020204" pitchFamily="34" charset="0"/>
                        </a:rPr>
                        <a:t>Use</a:t>
                      </a:r>
                    </a:p>
                  </a:txBody>
                  <a:tcPr/>
                </a:tc>
                <a:tc>
                  <a:txBody>
                    <a:bodyPr/>
                    <a:lstStyle/>
                    <a:p>
                      <a:r>
                        <a:rPr lang="en-GB" sz="2000" dirty="0">
                          <a:solidFill>
                            <a:srgbClr val="009999"/>
                          </a:solidFill>
                          <a:latin typeface="Arial" panose="020B0604020202020204" pitchFamily="34" charset="0"/>
                          <a:cs typeface="Arial" panose="020B0604020202020204" pitchFamily="34" charset="0"/>
                        </a:rPr>
                        <a:t>For</a:t>
                      </a:r>
                    </a:p>
                  </a:txBody>
                  <a:tcPr/>
                </a:tc>
                <a:extLst>
                  <a:ext uri="{0D108BD9-81ED-4DB2-BD59-A6C34878D82A}">
                    <a16:rowId xmlns:a16="http://schemas.microsoft.com/office/drawing/2014/main" val="10000"/>
                  </a:ext>
                </a:extLst>
              </a:tr>
              <a:tr h="518160">
                <a:tc>
                  <a:txBody>
                    <a:bodyPr/>
                    <a:lstStyle/>
                    <a:p>
                      <a:r>
                        <a:rPr lang="en-GB" sz="2000" dirty="0">
                          <a:latin typeface="Arial" panose="020B0604020202020204" pitchFamily="34" charset="0"/>
                          <a:cs typeface="Arial" panose="020B0604020202020204" pitchFamily="34" charset="0"/>
                        </a:rPr>
                        <a:t>Radio buttons</a:t>
                      </a:r>
                    </a:p>
                  </a:txBody>
                  <a:tcPr/>
                </a:tc>
                <a:tc>
                  <a:txBody>
                    <a:bodyPr/>
                    <a:lstStyle/>
                    <a:p>
                      <a:r>
                        <a:rPr lang="en-GB" sz="2000" dirty="0">
                          <a:latin typeface="Arial" panose="020B0604020202020204" pitchFamily="34" charset="0"/>
                          <a:cs typeface="Arial" panose="020B0604020202020204" pitchFamily="34" charset="0"/>
                        </a:rPr>
                        <a:t>A single answer where you have researched all the possibilities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(known answers)</a:t>
                      </a:r>
                    </a:p>
                  </a:txBody>
                  <a:tcPr/>
                </a:tc>
                <a:extLst>
                  <a:ext uri="{0D108BD9-81ED-4DB2-BD59-A6C34878D82A}">
                    <a16:rowId xmlns:a16="http://schemas.microsoft.com/office/drawing/2014/main" val="10001"/>
                  </a:ext>
                </a:extLst>
              </a:tr>
              <a:tr h="518160">
                <a:tc>
                  <a:txBody>
                    <a:bodyPr/>
                    <a:lstStyle/>
                    <a:p>
                      <a:r>
                        <a:rPr lang="en-GB" sz="2000" dirty="0">
                          <a:latin typeface="Arial" panose="020B0604020202020204" pitchFamily="34" charset="0"/>
                          <a:cs typeface="Arial" panose="020B0604020202020204" pitchFamily="34" charset="0"/>
                        </a:rPr>
                        <a:t>Check boxes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Multiple known answers</a:t>
                      </a:r>
                    </a:p>
                  </a:txBody>
                  <a:tcPr/>
                </a:tc>
                <a:extLst>
                  <a:ext uri="{0D108BD9-81ED-4DB2-BD59-A6C34878D82A}">
                    <a16:rowId xmlns:a16="http://schemas.microsoft.com/office/drawing/2014/main" val="10002"/>
                  </a:ext>
                </a:extLst>
              </a:tr>
              <a:tr h="518160">
                <a:tc>
                  <a:txBody>
                    <a:bodyPr/>
                    <a:lstStyle/>
                    <a:p>
                      <a:r>
                        <a:rPr lang="en-GB" sz="2000" dirty="0">
                          <a:latin typeface="Arial" panose="020B0604020202020204" pitchFamily="34" charset="0"/>
                          <a:cs typeface="Arial" panose="020B0604020202020204" pitchFamily="34" charset="0"/>
                        </a:rPr>
                        <a:t>Text boxes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Answers where you do not know all the possibilities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Answers that the person ‘just knows’ and can type easily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Answers where you hope that the person will want to write more</a:t>
                      </a:r>
                    </a:p>
                  </a:txBody>
                  <a:tcPr/>
                </a:tc>
                <a:extLst>
                  <a:ext uri="{0D108BD9-81ED-4DB2-BD59-A6C34878D82A}">
                    <a16:rowId xmlns:a16="http://schemas.microsoft.com/office/drawing/2014/main" val="10003"/>
                  </a:ext>
                </a:extLst>
              </a:tr>
            </a:tbl>
          </a:graphicData>
        </a:graphic>
      </p:graphicFrame>
      <p:grpSp>
        <p:nvGrpSpPr>
          <p:cNvPr id="7" name="Group 6" descr="Questionnaire">
            <a:extLst>
              <a:ext uri="{FF2B5EF4-FFF2-40B4-BE49-F238E27FC236}">
                <a16:creationId xmlns:a16="http://schemas.microsoft.com/office/drawing/2014/main" id="{5FF1B23C-109C-4E05-B867-63C0C30346E5}"/>
              </a:ext>
            </a:extLst>
          </p:cNvPr>
          <p:cNvGrpSpPr/>
          <p:nvPr/>
        </p:nvGrpSpPr>
        <p:grpSpPr>
          <a:xfrm>
            <a:off x="10627600" y="79783"/>
            <a:ext cx="1458849" cy="463622"/>
            <a:chOff x="7487735" y="102359"/>
            <a:chExt cx="1458849" cy="463623"/>
          </a:xfrm>
        </p:grpSpPr>
        <p:sp>
          <p:nvSpPr>
            <p:cNvPr id="9" name="Rectangle 8">
              <a:extLst>
                <a:ext uri="{FF2B5EF4-FFF2-40B4-BE49-F238E27FC236}">
                  <a16:creationId xmlns:a16="http://schemas.microsoft.com/office/drawing/2014/main" id="{966B07AD-915E-4BB6-B8F0-B6A5AB7DB835}"/>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829AA866-8630-441E-985F-F481D5B0B633}"/>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403421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Today is questions day</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931768" y="4512538"/>
            <a:ext cx="1992020"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Yesterday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109333" y="4498237"/>
            <a:ext cx="1277337"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Today</a:t>
            </a:r>
          </a:p>
        </p:txBody>
      </p:sp>
      <p:sp>
        <p:nvSpPr>
          <p:cNvPr id="65" name="Rectangle 64">
            <a:extLst>
              <a:ext uri="{FF2B5EF4-FFF2-40B4-BE49-F238E27FC236}">
                <a16:creationId xmlns:a16="http://schemas.microsoft.com/office/drawing/2014/main" id="{F29704D6-C450-4E64-92D5-96F883ABEFC9}"/>
              </a:ext>
            </a:extLst>
          </p:cNvPr>
          <p:cNvSpPr/>
          <p:nvPr/>
        </p:nvSpPr>
        <p:spPr>
          <a:xfrm>
            <a:off x="8841886" y="1678744"/>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314200" y="4503607"/>
            <a:ext cx="2395417"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Tomorrow</a:t>
            </a:r>
          </a:p>
        </p:txBody>
      </p:sp>
    </p:spTree>
    <p:extLst>
      <p:ext uri="{BB962C8B-B14F-4D97-AF65-F5344CB8AC3E}">
        <p14:creationId xmlns:p14="http://schemas.microsoft.com/office/powerpoint/2010/main" val="1344151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962F-AFF3-4993-AE3D-5E30C0E4A499}"/>
              </a:ext>
            </a:extLst>
          </p:cNvPr>
          <p:cNvSpPr>
            <a:spLocks noGrp="1"/>
          </p:cNvSpPr>
          <p:nvPr>
            <p:ph type="title"/>
          </p:nvPr>
        </p:nvSpPr>
        <p:spPr/>
        <p:txBody>
          <a:bodyPr/>
          <a:lstStyle/>
          <a:p>
            <a:r>
              <a:rPr lang="en-GB" dirty="0"/>
              <a:t>Open boxes often work better than bands</a:t>
            </a:r>
          </a:p>
        </p:txBody>
      </p:sp>
      <p:sp>
        <p:nvSpPr>
          <p:cNvPr id="3" name="Content Placeholder 2">
            <a:extLst>
              <a:ext uri="{FF2B5EF4-FFF2-40B4-BE49-F238E27FC236}">
                <a16:creationId xmlns:a16="http://schemas.microsoft.com/office/drawing/2014/main" id="{119C434C-BF1C-4552-90AE-2BC70704F794}"/>
              </a:ext>
            </a:extLst>
          </p:cNvPr>
          <p:cNvSpPr>
            <a:spLocks noGrp="1"/>
          </p:cNvSpPr>
          <p:nvPr>
            <p:ph idx="1"/>
          </p:nvPr>
        </p:nvSpPr>
        <p:spPr/>
        <p:txBody>
          <a:bodyPr/>
          <a:lstStyle/>
          <a:p>
            <a:r>
              <a:rPr lang="en-GB" dirty="0"/>
              <a:t>If the answer is a routine one that the person ‘just knows’, it can be easier for them to type rather than hunt through options</a:t>
            </a:r>
          </a:p>
          <a:p>
            <a:r>
              <a:rPr lang="en-GB" dirty="0"/>
              <a:t>Examples of questions that have done better:</a:t>
            </a:r>
          </a:p>
          <a:p>
            <a:pPr lvl="1"/>
            <a:r>
              <a:rPr lang="en-GB" dirty="0"/>
              <a:t>How old are you?</a:t>
            </a:r>
          </a:p>
          <a:p>
            <a:pPr lvl="1"/>
            <a:r>
              <a:rPr lang="en-GB" dirty="0"/>
              <a:t>What is the size of your farm?</a:t>
            </a:r>
          </a:p>
          <a:p>
            <a:pPr lvl="1"/>
            <a:r>
              <a:rPr lang="en-GB" dirty="0"/>
              <a:t>How much would you pay for this certification?</a:t>
            </a:r>
          </a:p>
        </p:txBody>
      </p:sp>
      <p:grpSp>
        <p:nvGrpSpPr>
          <p:cNvPr id="7" name="Group 6" descr="Questionnaire">
            <a:extLst>
              <a:ext uri="{FF2B5EF4-FFF2-40B4-BE49-F238E27FC236}">
                <a16:creationId xmlns:a16="http://schemas.microsoft.com/office/drawing/2014/main" id="{55C0DE9C-F2D0-4EE6-82F2-243E93F59354}"/>
              </a:ext>
            </a:extLst>
          </p:cNvPr>
          <p:cNvGrpSpPr/>
          <p:nvPr/>
        </p:nvGrpSpPr>
        <p:grpSpPr>
          <a:xfrm>
            <a:off x="10627600" y="79783"/>
            <a:ext cx="1458849" cy="463622"/>
            <a:chOff x="7487735" y="102359"/>
            <a:chExt cx="1458849" cy="463623"/>
          </a:xfrm>
        </p:grpSpPr>
        <p:sp>
          <p:nvSpPr>
            <p:cNvPr id="8" name="Rectangle 7">
              <a:extLst>
                <a:ext uri="{FF2B5EF4-FFF2-40B4-BE49-F238E27FC236}">
                  <a16:creationId xmlns:a16="http://schemas.microsoft.com/office/drawing/2014/main" id="{DB17D49A-63E6-4489-BC8C-9644ABB79E06}"/>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CEFC2CE1-51A4-4330-9B84-85F8D03922CE}"/>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158702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9FCD6-69AE-4A36-BB02-C592A8B7FFEA}"/>
              </a:ext>
            </a:extLst>
          </p:cNvPr>
          <p:cNvSpPr>
            <a:spLocks noGrp="1"/>
          </p:cNvSpPr>
          <p:nvPr>
            <p:ph type="ctrTitle"/>
          </p:nvPr>
        </p:nvSpPr>
        <p:spPr/>
        <p:txBody>
          <a:bodyPr/>
          <a:lstStyle/>
          <a:p>
            <a:r>
              <a:rPr lang="en-GB" dirty="0"/>
              <a:t>An excursion into Likert scales</a:t>
            </a:r>
          </a:p>
        </p:txBody>
      </p:sp>
      <p:grpSp>
        <p:nvGrpSpPr>
          <p:cNvPr id="3" name="Group 2" descr="Questionnaire">
            <a:extLst>
              <a:ext uri="{FF2B5EF4-FFF2-40B4-BE49-F238E27FC236}">
                <a16:creationId xmlns:a16="http://schemas.microsoft.com/office/drawing/2014/main" id="{AEA6BB6D-483F-4DAE-8962-A3419E88A0E4}"/>
              </a:ext>
            </a:extLst>
          </p:cNvPr>
          <p:cNvGrpSpPr/>
          <p:nvPr/>
        </p:nvGrpSpPr>
        <p:grpSpPr>
          <a:xfrm>
            <a:off x="10627600" y="79783"/>
            <a:ext cx="1458849" cy="463622"/>
            <a:chOff x="7487735" y="102359"/>
            <a:chExt cx="1458849" cy="463623"/>
          </a:xfrm>
        </p:grpSpPr>
        <p:sp>
          <p:nvSpPr>
            <p:cNvPr id="5" name="Rectangle 4">
              <a:extLst>
                <a:ext uri="{FF2B5EF4-FFF2-40B4-BE49-F238E27FC236}">
                  <a16:creationId xmlns:a16="http://schemas.microsoft.com/office/drawing/2014/main" id="{463C9FEB-F574-4D9B-940E-BB0C5CC27531}"/>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6" name="TextBox 5">
              <a:extLst>
                <a:ext uri="{FF2B5EF4-FFF2-40B4-BE49-F238E27FC236}">
                  <a16:creationId xmlns:a16="http://schemas.microsoft.com/office/drawing/2014/main" id="{08D06C40-BF2B-4A80-9D2F-0596B497C902}"/>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2999782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C84C-46A5-43B1-8665-9E59DB5E01F1}"/>
              </a:ext>
            </a:extLst>
          </p:cNvPr>
          <p:cNvSpPr>
            <a:spLocks noGrp="1"/>
          </p:cNvSpPr>
          <p:nvPr>
            <p:ph type="title"/>
          </p:nvPr>
        </p:nvSpPr>
        <p:spPr>
          <a:xfrm>
            <a:off x="839789" y="457200"/>
            <a:ext cx="3630612" cy="1600200"/>
          </a:xfrm>
        </p:spPr>
        <p:txBody>
          <a:bodyPr/>
          <a:lstStyle/>
          <a:p>
            <a:r>
              <a:rPr lang="en-GB" dirty="0"/>
              <a:t>We’ve looked at </a:t>
            </a:r>
            <a:br>
              <a:rPr lang="en-GB" dirty="0"/>
            </a:br>
            <a:r>
              <a:rPr lang="en-GB" dirty="0"/>
              <a:t>a Likert item</a:t>
            </a:r>
          </a:p>
        </p:txBody>
      </p:sp>
      <p:sp>
        <p:nvSpPr>
          <p:cNvPr id="5" name="Content Placeholder 4">
            <a:extLst>
              <a:ext uri="{FF2B5EF4-FFF2-40B4-BE49-F238E27FC236}">
                <a16:creationId xmlns:a16="http://schemas.microsoft.com/office/drawing/2014/main" id="{96202DCD-5E30-44E8-B8F3-E3BD15AFC086}"/>
              </a:ext>
            </a:extLst>
          </p:cNvPr>
          <p:cNvSpPr>
            <a:spLocks noGrp="1"/>
          </p:cNvSpPr>
          <p:nvPr>
            <p:ph idx="4294967295"/>
          </p:nvPr>
        </p:nvSpPr>
        <p:spPr>
          <a:xfrm>
            <a:off x="5266228" y="903819"/>
            <a:ext cx="6815137" cy="5853113"/>
          </a:xfrm>
        </p:spPr>
        <p:txBody>
          <a:bodyPr>
            <a:normAutofit lnSpcReduction="10000"/>
          </a:bodyPr>
          <a:lstStyle/>
          <a:p>
            <a:pPr marL="0" indent="0">
              <a:lnSpc>
                <a:spcPct val="115000"/>
              </a:lnSpc>
              <a:buNone/>
            </a:pPr>
            <a:r>
              <a:rPr lang="en-US" sz="2400" b="1" dirty="0">
                <a:ea typeface="Times New Roman" panose="02020603050405020304" pitchFamily="18" charset="0"/>
                <a:cs typeface="Times New Roman" panose="02020603050405020304" pitchFamily="18" charset="0"/>
              </a:rPr>
              <a:t>Section 2: The application process</a:t>
            </a:r>
            <a:br>
              <a:rPr lang="en-US" sz="2400" dirty="0">
                <a:ea typeface="Times New Roman" panose="02020603050405020304" pitchFamily="18" charset="0"/>
                <a:cs typeface="Times New Roman" panose="02020603050405020304" pitchFamily="18" charset="0"/>
              </a:rPr>
            </a:br>
            <a:br>
              <a:rPr lang="en-US" sz="2400" dirty="0">
                <a:ea typeface="Times New Roman" panose="02020603050405020304" pitchFamily="18" charset="0"/>
                <a:cs typeface="Times New Roman" panose="02020603050405020304" pitchFamily="18" charset="0"/>
              </a:rPr>
            </a:br>
            <a:r>
              <a:rPr lang="en-US" sz="1600" dirty="0">
                <a:ea typeface="Times New Roman" panose="02020603050405020304" pitchFamily="18" charset="0"/>
                <a:cs typeface="Times New Roman" panose="02020603050405020304" pitchFamily="18" charset="0"/>
              </a:rPr>
              <a:t>Q4 How satisfied are you with the application process, on a scale from 0 to 10 where ‘0’ means ‘not at all satisfied’ and 10 means ‘completely satisfied’?</a:t>
            </a:r>
            <a:endParaRPr lang="en-GB" sz="1600" dirty="0">
              <a:ea typeface="Times New Roman" panose="02020603050405020304" pitchFamily="18" charset="0"/>
              <a:cs typeface="Times New Roman" panose="02020603050405020304" pitchFamily="18"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0</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1</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2</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3</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4</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5</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6</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7</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8</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9</a:t>
            </a:r>
            <a:endParaRPr lang="en-GB" sz="1600" dirty="0">
              <a:latin typeface="Courier New" panose="02070309020205020404" pitchFamily="49" charset="0"/>
              <a:ea typeface="Courier New" panose="02070309020205020404" pitchFamily="49" charset="0"/>
              <a:cs typeface="Courier New" panose="02070309020205020404" pitchFamily="49" charset="0"/>
            </a:endParaRPr>
          </a:p>
          <a:p>
            <a:pPr marL="457189" indent="-457189">
              <a:lnSpc>
                <a:spcPct val="115000"/>
              </a:lnSpc>
              <a:spcBef>
                <a:spcPts val="800"/>
              </a:spcBef>
              <a:buClr>
                <a:srgbClr val="BFBFBF"/>
              </a:buClr>
              <a:buSzPts val="2600"/>
              <a:buFont typeface="Courier New" panose="02070309020205020404" pitchFamily="49" charset="0"/>
              <a:buChar char="o"/>
            </a:pPr>
            <a:r>
              <a:rPr lang="en-US" sz="1600" dirty="0">
                <a:latin typeface="Courier New" panose="02070309020205020404" pitchFamily="49" charset="0"/>
                <a:ea typeface="Courier New" panose="02070309020205020404" pitchFamily="49" charset="0"/>
                <a:cs typeface="Courier New" panose="02070309020205020404" pitchFamily="49" charset="0"/>
              </a:rPr>
              <a:t>10</a:t>
            </a: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a:lnSpc>
                <a:spcPct val="115000"/>
              </a:lnSpc>
              <a:spcBef>
                <a:spcPts val="800"/>
              </a:spcBef>
              <a:buClr>
                <a:srgbClr val="BFBFBF"/>
              </a:buClr>
              <a:buSzPts val="2600"/>
            </a:pP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endParaRPr lang="en-GB" dirty="0"/>
          </a:p>
        </p:txBody>
      </p:sp>
      <p:grpSp>
        <p:nvGrpSpPr>
          <p:cNvPr id="10" name="Group 9" descr="Questionnaire">
            <a:extLst>
              <a:ext uri="{FF2B5EF4-FFF2-40B4-BE49-F238E27FC236}">
                <a16:creationId xmlns:a16="http://schemas.microsoft.com/office/drawing/2014/main" id="{283CF33E-F1C1-4007-8635-8B698961F737}"/>
              </a:ext>
            </a:extLst>
          </p:cNvPr>
          <p:cNvGrpSpPr/>
          <p:nvPr/>
        </p:nvGrpSpPr>
        <p:grpSpPr>
          <a:xfrm>
            <a:off x="10627600" y="79783"/>
            <a:ext cx="1458849" cy="463622"/>
            <a:chOff x="7487735" y="102359"/>
            <a:chExt cx="1458849" cy="463623"/>
          </a:xfrm>
        </p:grpSpPr>
        <p:sp>
          <p:nvSpPr>
            <p:cNvPr id="11" name="Rectangle 10">
              <a:extLst>
                <a:ext uri="{FF2B5EF4-FFF2-40B4-BE49-F238E27FC236}">
                  <a16:creationId xmlns:a16="http://schemas.microsoft.com/office/drawing/2014/main" id="{8A94CA17-EBC5-4260-881E-1E0C6690574D}"/>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74212401-FC45-4684-95BE-B36D6A061489}"/>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211944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parts of a Likert scale, illustrated by comparison with the System Usability Scale. It is arranged in a grid of ten Likert items, which together create a Likert scale. Each Likert item is a combination of a statement (for example here: ““I think that I would like to use this system frequently”) and some response points (for example here: each Likert item has five response points, with point 1 labeled “strongly disagree” through to point 5 labeled “strongly agree”.) Note: the System Usability Scale is copyright from Digital Equipment Corporation in 1986, and their terms and conditions state that it is free to use provided their copyright notice is included.">
            <a:extLst>
              <a:ext uri="{FF2B5EF4-FFF2-40B4-BE49-F238E27FC236}">
                <a16:creationId xmlns:a16="http://schemas.microsoft.com/office/drawing/2014/main" id="{5E68CD3D-EF47-440B-9B59-3C7DFC612931}"/>
              </a:ext>
            </a:extLst>
          </p:cNvPr>
          <p:cNvPicPr>
            <a:picLocks noChangeAspect="1"/>
          </p:cNvPicPr>
          <p:nvPr/>
        </p:nvPicPr>
        <p:blipFill>
          <a:blip r:embed="rId3"/>
          <a:stretch>
            <a:fillRect/>
          </a:stretch>
        </p:blipFill>
        <p:spPr>
          <a:xfrm>
            <a:off x="4956503" y="8467"/>
            <a:ext cx="5327274" cy="6858000"/>
          </a:xfrm>
          <a:prstGeom prst="rect">
            <a:avLst/>
          </a:prstGeom>
          <a:ln>
            <a:solidFill>
              <a:schemeClr val="accent1"/>
            </a:solidFill>
          </a:ln>
        </p:spPr>
      </p:pic>
      <p:sp>
        <p:nvSpPr>
          <p:cNvPr id="7" name="Title 6">
            <a:extLst>
              <a:ext uri="{FF2B5EF4-FFF2-40B4-BE49-F238E27FC236}">
                <a16:creationId xmlns:a16="http://schemas.microsoft.com/office/drawing/2014/main" id="{524EBE57-B312-4B37-BF65-8213B897657E}"/>
              </a:ext>
            </a:extLst>
          </p:cNvPr>
          <p:cNvSpPr>
            <a:spLocks noGrp="1"/>
          </p:cNvSpPr>
          <p:nvPr>
            <p:ph type="title"/>
          </p:nvPr>
        </p:nvSpPr>
        <p:spPr/>
        <p:txBody>
          <a:bodyPr/>
          <a:lstStyle/>
          <a:p>
            <a:r>
              <a:rPr lang="en-GB" dirty="0"/>
              <a:t>A Likert scale has several Likert items</a:t>
            </a:r>
          </a:p>
        </p:txBody>
      </p:sp>
      <p:grpSp>
        <p:nvGrpSpPr>
          <p:cNvPr id="13" name="Group 12">
            <a:extLst>
              <a:ext uri="{FF2B5EF4-FFF2-40B4-BE49-F238E27FC236}">
                <a16:creationId xmlns:a16="http://schemas.microsoft.com/office/drawing/2014/main" id="{8BB503D7-7430-4AD1-901F-D3FB84001B8B}"/>
              </a:ext>
            </a:extLst>
          </p:cNvPr>
          <p:cNvGrpSpPr/>
          <p:nvPr/>
        </p:nvGrpSpPr>
        <p:grpSpPr>
          <a:xfrm>
            <a:off x="1884291" y="941226"/>
            <a:ext cx="10307709" cy="5779995"/>
            <a:chOff x="1884291" y="941226"/>
            <a:chExt cx="10307709" cy="5779995"/>
          </a:xfrm>
        </p:grpSpPr>
        <p:sp>
          <p:nvSpPr>
            <p:cNvPr id="6" name="TextBox 5">
              <a:extLst>
                <a:ext uri="{FF2B5EF4-FFF2-40B4-BE49-F238E27FC236}">
                  <a16:creationId xmlns:a16="http://schemas.microsoft.com/office/drawing/2014/main" id="{5A25D446-7F36-4D7F-99ED-916525E98BED}"/>
                </a:ext>
              </a:extLst>
            </p:cNvPr>
            <p:cNvSpPr txBox="1"/>
            <p:nvPr/>
          </p:nvSpPr>
          <p:spPr>
            <a:xfrm>
              <a:off x="1923231" y="3600392"/>
              <a:ext cx="2030136"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Likert scale</a:t>
              </a:r>
            </a:p>
          </p:txBody>
        </p:sp>
        <p:sp>
          <p:nvSpPr>
            <p:cNvPr id="28" name="TextBox 27">
              <a:extLst>
                <a:ext uri="{FF2B5EF4-FFF2-40B4-BE49-F238E27FC236}">
                  <a16:creationId xmlns:a16="http://schemas.microsoft.com/office/drawing/2014/main" id="{E17B2F7E-8827-4117-91BE-CDDB26EFA096}"/>
                </a:ext>
              </a:extLst>
            </p:cNvPr>
            <p:cNvSpPr txBox="1"/>
            <p:nvPr/>
          </p:nvSpPr>
          <p:spPr>
            <a:xfrm>
              <a:off x="10856242" y="5109382"/>
              <a:ext cx="1335758"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Response points</a:t>
              </a:r>
            </a:p>
          </p:txBody>
        </p:sp>
        <p:cxnSp>
          <p:nvCxnSpPr>
            <p:cNvPr id="29" name="Straight Arrow Connector 28">
              <a:extLst>
                <a:ext uri="{FF2B5EF4-FFF2-40B4-BE49-F238E27FC236}">
                  <a16:creationId xmlns:a16="http://schemas.microsoft.com/office/drawing/2014/main" id="{79B4CC61-4B13-4CF3-9347-E245854DD410}"/>
                </a:ext>
              </a:extLst>
            </p:cNvPr>
            <p:cNvCxnSpPr>
              <a:cxnSpLocks/>
            </p:cNvCxnSpPr>
            <p:nvPr/>
          </p:nvCxnSpPr>
          <p:spPr>
            <a:xfrm flipH="1">
              <a:off x="10325629" y="5371834"/>
              <a:ext cx="573932" cy="0"/>
            </a:xfrm>
            <a:prstGeom prst="straightConnector1">
              <a:avLst/>
            </a:prstGeom>
            <a:ln w="762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98AD444D-34DF-40ED-94DD-1C97E2028516}"/>
                </a:ext>
              </a:extLst>
            </p:cNvPr>
            <p:cNvSpPr/>
            <p:nvPr/>
          </p:nvSpPr>
          <p:spPr>
            <a:xfrm>
              <a:off x="7626323" y="5209830"/>
              <a:ext cx="2614135" cy="4616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8A481EE-A392-4198-9D30-7899FFDA3EC6}"/>
                </a:ext>
              </a:extLst>
            </p:cNvPr>
            <p:cNvSpPr txBox="1"/>
            <p:nvPr/>
          </p:nvSpPr>
          <p:spPr>
            <a:xfrm>
              <a:off x="10941413" y="1349514"/>
              <a:ext cx="1090461"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Likert item</a:t>
              </a:r>
            </a:p>
          </p:txBody>
        </p:sp>
        <p:sp>
          <p:nvSpPr>
            <p:cNvPr id="41" name="Rectangle 40">
              <a:extLst>
                <a:ext uri="{FF2B5EF4-FFF2-40B4-BE49-F238E27FC236}">
                  <a16:creationId xmlns:a16="http://schemas.microsoft.com/office/drawing/2014/main" id="{ACC50656-896D-460B-A42E-E70C3F278D18}"/>
                </a:ext>
              </a:extLst>
            </p:cNvPr>
            <p:cNvSpPr/>
            <p:nvPr/>
          </p:nvSpPr>
          <p:spPr>
            <a:xfrm>
              <a:off x="5180134" y="1035580"/>
              <a:ext cx="5060324" cy="8688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cs typeface="Arial" panose="020B0604020202020204" pitchFamily="34" charset="0"/>
              </a:endParaRPr>
            </a:p>
          </p:txBody>
        </p:sp>
        <p:sp>
          <p:nvSpPr>
            <p:cNvPr id="45" name="Left Brace 44">
              <a:extLst>
                <a:ext uri="{FF2B5EF4-FFF2-40B4-BE49-F238E27FC236}">
                  <a16:creationId xmlns:a16="http://schemas.microsoft.com/office/drawing/2014/main" id="{6460F282-9EB6-4419-AD2C-F0A43E877431}"/>
                </a:ext>
              </a:extLst>
            </p:cNvPr>
            <p:cNvSpPr/>
            <p:nvPr/>
          </p:nvSpPr>
          <p:spPr>
            <a:xfrm>
              <a:off x="4086320" y="941226"/>
              <a:ext cx="1470143" cy="5779995"/>
            </a:xfrm>
            <a:prstGeom prst="leftBrace">
              <a:avLst/>
            </a:prstGeom>
            <a:ln w="762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2BEC090E-EA2A-4140-B351-6040A59172E6}"/>
                </a:ext>
              </a:extLst>
            </p:cNvPr>
            <p:cNvSpPr txBox="1"/>
            <p:nvPr/>
          </p:nvSpPr>
          <p:spPr>
            <a:xfrm>
              <a:off x="1884291" y="5199805"/>
              <a:ext cx="1962900"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Statement</a:t>
              </a:r>
            </a:p>
          </p:txBody>
        </p:sp>
        <p:cxnSp>
          <p:nvCxnSpPr>
            <p:cNvPr id="51" name="Straight Arrow Connector 50">
              <a:extLst>
                <a:ext uri="{FF2B5EF4-FFF2-40B4-BE49-F238E27FC236}">
                  <a16:creationId xmlns:a16="http://schemas.microsoft.com/office/drawing/2014/main" id="{36BEB428-A3C8-49EA-98E5-7AE51573B7B8}"/>
                </a:ext>
              </a:extLst>
            </p:cNvPr>
            <p:cNvCxnSpPr>
              <a:cxnSpLocks/>
            </p:cNvCxnSpPr>
            <p:nvPr/>
          </p:nvCxnSpPr>
          <p:spPr>
            <a:xfrm flipV="1">
              <a:off x="3691696" y="5463325"/>
              <a:ext cx="1508631" cy="4568"/>
            </a:xfrm>
            <a:prstGeom prst="straightConnector1">
              <a:avLst/>
            </a:prstGeom>
            <a:ln w="76200">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62" name="Rectangle 61">
              <a:extLst>
                <a:ext uri="{FF2B5EF4-FFF2-40B4-BE49-F238E27FC236}">
                  <a16:creationId xmlns:a16="http://schemas.microsoft.com/office/drawing/2014/main" id="{DED5BD9D-B890-4555-8114-2E09056DCFE2}"/>
                </a:ext>
              </a:extLst>
            </p:cNvPr>
            <p:cNvSpPr/>
            <p:nvPr/>
          </p:nvSpPr>
          <p:spPr>
            <a:xfrm>
              <a:off x="5221986" y="5209830"/>
              <a:ext cx="1788553" cy="46166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BB5629F0-280A-4D3E-A927-6C58D15409AD}"/>
                </a:ext>
              </a:extLst>
            </p:cNvPr>
            <p:cNvCxnSpPr>
              <a:cxnSpLocks/>
            </p:cNvCxnSpPr>
            <p:nvPr/>
          </p:nvCxnSpPr>
          <p:spPr>
            <a:xfrm flipH="1">
              <a:off x="10325629" y="1599781"/>
              <a:ext cx="573932" cy="0"/>
            </a:xfrm>
            <a:prstGeom prst="straightConnector1">
              <a:avLst/>
            </a:prstGeom>
            <a:ln w="76200">
              <a:solidFill>
                <a:srgbClr val="0070C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01232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Likert had three formats in his scales</a:t>
            </a:r>
          </a:p>
        </p:txBody>
      </p:sp>
      <p:pic>
        <p:nvPicPr>
          <p:cNvPr id="4" name="Picture 3" descr="A question with three answer options: YES, ? and NO&#10;The question is: &quot;Do you favour the early entrance of the United States into the League of Nations?&quot;">
            <a:extLst>
              <a:ext uri="{FF2B5EF4-FFF2-40B4-BE49-F238E27FC236}">
                <a16:creationId xmlns:a16="http://schemas.microsoft.com/office/drawing/2014/main" id="{CAF81A36-5A6A-4A2D-AE61-BC8D1CF1BB7B}"/>
              </a:ext>
            </a:extLst>
          </p:cNvPr>
          <p:cNvPicPr>
            <a:picLocks noChangeAspect="1"/>
          </p:cNvPicPr>
          <p:nvPr/>
        </p:nvPicPr>
        <p:blipFill>
          <a:blip r:embed="rId3"/>
          <a:stretch>
            <a:fillRect/>
          </a:stretch>
        </p:blipFill>
        <p:spPr>
          <a:xfrm>
            <a:off x="1935820" y="1690688"/>
            <a:ext cx="6062006" cy="722026"/>
          </a:xfrm>
          <a:prstGeom prst="rect">
            <a:avLst/>
          </a:prstGeom>
        </p:spPr>
      </p:pic>
      <p:pic>
        <p:nvPicPr>
          <p:cNvPr id="248837" name="Picture 5" descr="A question from Likert's original 1932 paper. Question from Likert’s 1932 paper.&#10;13. How much military training should we have?&#10;We need universal compulsory military training (1)&#10;We need Citizens Military Training Camps and Reserve Officers Training Corps, but not universal military training (2)&#10;We need some facilities for training reserve officers but not as much as at present (3)&#10;We need only such military training as is required to maintain our regular army (4)&#10;All military training should be abolished (5)"/>
          <p:cNvPicPr>
            <a:picLocks noChangeAspect="1" noChangeArrowheads="1"/>
          </p:cNvPicPr>
          <p:nvPr/>
        </p:nvPicPr>
        <p:blipFill>
          <a:blip r:embed="rId4" cstate="print"/>
          <a:srcRect/>
          <a:stretch>
            <a:fillRect/>
          </a:stretch>
        </p:blipFill>
        <p:spPr bwMode="auto">
          <a:xfrm>
            <a:off x="1987551" y="2863730"/>
            <a:ext cx="6181725" cy="1781175"/>
          </a:xfrm>
          <a:prstGeom prst="rect">
            <a:avLst/>
          </a:prstGeom>
          <a:noFill/>
        </p:spPr>
      </p:pic>
      <p:pic>
        <p:nvPicPr>
          <p:cNvPr id="248836" name="Picture 4" descr="Another question from Likert's original 1932 paper. Another question, this time using what is often called a ‘Likert Scale’ but should really be called a ‘Likert response format’&#10;17. The United States, whether a member or not, should co-operate fully in the humanitarian and economic programs of the League of Nations.&#10;Strongly approve (5)&#10;Approve (4)&#10;Undecided (3)&#10;Disapprove (2)&#10;Strongly disapprove (1)"/>
          <p:cNvPicPr>
            <a:picLocks noChangeAspect="1" noChangeArrowheads="1"/>
          </p:cNvPicPr>
          <p:nvPr/>
        </p:nvPicPr>
        <p:blipFill>
          <a:blip r:embed="rId5" cstate="print"/>
          <a:srcRect/>
          <a:stretch>
            <a:fillRect/>
          </a:stretch>
        </p:blipFill>
        <p:spPr bwMode="auto">
          <a:xfrm>
            <a:off x="1987551" y="4948323"/>
            <a:ext cx="6010275" cy="1133475"/>
          </a:xfrm>
          <a:prstGeom prst="rect">
            <a:avLst/>
          </a:prstGeom>
          <a:noFill/>
        </p:spPr>
      </p:pic>
      <p:grpSp>
        <p:nvGrpSpPr>
          <p:cNvPr id="11" name="Group 10" descr="Questionnaire">
            <a:extLst>
              <a:ext uri="{FF2B5EF4-FFF2-40B4-BE49-F238E27FC236}">
                <a16:creationId xmlns:a16="http://schemas.microsoft.com/office/drawing/2014/main" id="{788588EB-95A8-4FA3-BDA9-04A8244BCBE5}"/>
              </a:ext>
            </a:extLst>
          </p:cNvPr>
          <p:cNvGrpSpPr/>
          <p:nvPr/>
        </p:nvGrpSpPr>
        <p:grpSpPr>
          <a:xfrm>
            <a:off x="10627600" y="79783"/>
            <a:ext cx="1458849" cy="463622"/>
            <a:chOff x="7487735" y="102359"/>
            <a:chExt cx="1458849" cy="463623"/>
          </a:xfrm>
        </p:grpSpPr>
        <p:sp>
          <p:nvSpPr>
            <p:cNvPr id="12" name="Rectangle 11">
              <a:extLst>
                <a:ext uri="{FF2B5EF4-FFF2-40B4-BE49-F238E27FC236}">
                  <a16:creationId xmlns:a16="http://schemas.microsoft.com/office/drawing/2014/main" id="{9F182300-D4F2-4050-96E9-775F074C8CA9}"/>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3" name="TextBox 12">
              <a:extLst>
                <a:ext uri="{FF2B5EF4-FFF2-40B4-BE49-F238E27FC236}">
                  <a16:creationId xmlns:a16="http://schemas.microsoft.com/office/drawing/2014/main" id="{8B403E55-0F61-40E6-AFF4-0D951B13BCE0}"/>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2745124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You can find an academic paper to </a:t>
            </a:r>
            <a:br>
              <a:rPr lang="en-GB" sz="3600" dirty="0"/>
            </a:br>
            <a:r>
              <a:rPr lang="en-GB" sz="3600" dirty="0"/>
              <a:t>support almost any number of response points</a:t>
            </a:r>
          </a:p>
        </p:txBody>
      </p:sp>
      <p:pic>
        <p:nvPicPr>
          <p:cNvPr id="10" name="Content Placeholder 9" descr="A selection of questions using Likert response formats. See notes for more detai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107" y="1690688"/>
            <a:ext cx="8075612" cy="4160163"/>
          </a:xfrm>
        </p:spPr>
      </p:pic>
      <p:sp>
        <p:nvSpPr>
          <p:cNvPr id="6" name="Rectangle 5"/>
          <p:cNvSpPr/>
          <p:nvPr/>
        </p:nvSpPr>
        <p:spPr>
          <a:xfrm>
            <a:off x="4289778" y="6027646"/>
            <a:ext cx="6186311" cy="646331"/>
          </a:xfrm>
          <a:prstGeom prst="rect">
            <a:avLst/>
          </a:prstGeom>
        </p:spPr>
        <p:txBody>
          <a:bodyPr wrap="square">
            <a:spAutoFit/>
          </a:bodyPr>
          <a:lstStyle/>
          <a:p>
            <a:r>
              <a:rPr lang="en-GB" sz="1200" dirty="0" err="1">
                <a:latin typeface="Arial" panose="020B0604020202020204" pitchFamily="34" charset="0"/>
                <a:cs typeface="Arial" panose="020B0604020202020204" pitchFamily="34" charset="0"/>
              </a:rPr>
              <a:t>Krosnick</a:t>
            </a:r>
            <a:r>
              <a:rPr lang="en-GB" sz="1200" dirty="0">
                <a:latin typeface="Arial" panose="020B0604020202020204" pitchFamily="34" charset="0"/>
                <a:cs typeface="Arial" panose="020B0604020202020204" pitchFamily="34" charset="0"/>
              </a:rPr>
              <a:t>, J. A. and S. Presser (2009). Question and Questionnaire Design.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Handbook of Survey Research (2nd Edition) J. D. Wright and P. V. Marsden, Elsevier.</a:t>
            </a:r>
          </a:p>
          <a:p>
            <a:r>
              <a:rPr lang="nn-NO" sz="1200" dirty="0">
                <a:hlinkClick r:id="rId4"/>
              </a:rPr>
              <a:t>Emerald_HSR-V017_9 263..313 (stanford.edu)</a:t>
            </a:r>
            <a:endParaRPr lang="en-GB" sz="1200" dirty="0">
              <a:latin typeface="Arial" panose="020B0604020202020204" pitchFamily="34" charset="0"/>
              <a:cs typeface="Arial" panose="020B0604020202020204" pitchFamily="34" charset="0"/>
            </a:endParaRPr>
          </a:p>
        </p:txBody>
      </p:sp>
      <p:grpSp>
        <p:nvGrpSpPr>
          <p:cNvPr id="12" name="Group 11" descr="Questionnaire">
            <a:extLst>
              <a:ext uri="{FF2B5EF4-FFF2-40B4-BE49-F238E27FC236}">
                <a16:creationId xmlns:a16="http://schemas.microsoft.com/office/drawing/2014/main" id="{9C3385A3-B409-493F-848A-498A1AD317F3}"/>
              </a:ext>
            </a:extLst>
          </p:cNvPr>
          <p:cNvGrpSpPr/>
          <p:nvPr/>
        </p:nvGrpSpPr>
        <p:grpSpPr>
          <a:xfrm>
            <a:off x="10627600" y="79783"/>
            <a:ext cx="1458849" cy="463622"/>
            <a:chOff x="7487735" y="102359"/>
            <a:chExt cx="1458849" cy="463623"/>
          </a:xfrm>
        </p:grpSpPr>
        <p:sp>
          <p:nvSpPr>
            <p:cNvPr id="13" name="Rectangle 12">
              <a:extLst>
                <a:ext uri="{FF2B5EF4-FFF2-40B4-BE49-F238E27FC236}">
                  <a16:creationId xmlns:a16="http://schemas.microsoft.com/office/drawing/2014/main" id="{E5CB4D19-30FF-430A-B2A3-D224721E1B57}"/>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E922612C-822F-4E5D-A00C-B3C71A28583C}"/>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3825267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2942C-613E-4E47-B87E-916282F124F3}"/>
              </a:ext>
            </a:extLst>
          </p:cNvPr>
          <p:cNvSpPr>
            <a:spLocks noGrp="1"/>
          </p:cNvSpPr>
          <p:nvPr>
            <p:ph type="title"/>
          </p:nvPr>
        </p:nvSpPr>
        <p:spPr/>
        <p:txBody>
          <a:bodyPr/>
          <a:lstStyle/>
          <a:p>
            <a:r>
              <a:rPr lang="en-GB" dirty="0"/>
              <a:t>I have a flowchart to help you to decide</a:t>
            </a:r>
          </a:p>
        </p:txBody>
      </p:sp>
      <p:grpSp>
        <p:nvGrpSpPr>
          <p:cNvPr id="4" name="Group 3" descr="A flowchart that starts with: “Does a key stakeholder have a strong opinion?” The answer YES takes you to “Go with the stakeholder’s opinion.” The answer NO takes you to “Offer five points with a neutral center point.”">
            <a:extLst>
              <a:ext uri="{FF2B5EF4-FFF2-40B4-BE49-F238E27FC236}">
                <a16:creationId xmlns:a16="http://schemas.microsoft.com/office/drawing/2014/main" id="{D5BBF493-86AA-46D7-B70E-C9B6E3B9711F}"/>
              </a:ext>
            </a:extLst>
          </p:cNvPr>
          <p:cNvGrpSpPr/>
          <p:nvPr/>
        </p:nvGrpSpPr>
        <p:grpSpPr>
          <a:xfrm>
            <a:off x="1041113" y="1690688"/>
            <a:ext cx="9277773" cy="4455862"/>
            <a:chOff x="1041113" y="1690688"/>
            <a:chExt cx="9277773" cy="4455862"/>
          </a:xfrm>
        </p:grpSpPr>
        <p:sp>
          <p:nvSpPr>
            <p:cNvPr id="5" name="Freeform: Shape 4">
              <a:extLst>
                <a:ext uri="{FF2B5EF4-FFF2-40B4-BE49-F238E27FC236}">
                  <a16:creationId xmlns:a16="http://schemas.microsoft.com/office/drawing/2014/main" id="{FC14CA36-A840-4FCB-B496-F41044A0052B}"/>
                </a:ext>
              </a:extLst>
            </p:cNvPr>
            <p:cNvSpPr/>
            <p:nvPr/>
          </p:nvSpPr>
          <p:spPr>
            <a:xfrm>
              <a:off x="5823374" y="2820640"/>
              <a:ext cx="960724" cy="91440"/>
            </a:xfrm>
            <a:custGeom>
              <a:avLst/>
              <a:gdLst>
                <a:gd name="connsiteX0" fmla="*/ 0 w 807361"/>
                <a:gd name="connsiteY0" fmla="*/ 45720 h 91440"/>
                <a:gd name="connsiteX1" fmla="*/ 807361 w 807361"/>
                <a:gd name="connsiteY1" fmla="*/ 45720 h 91440"/>
              </a:gdLst>
              <a:ahLst/>
              <a:cxnLst>
                <a:cxn ang="0">
                  <a:pos x="connsiteX0" y="connsiteY0"/>
                </a:cxn>
                <a:cxn ang="0">
                  <a:pos x="connsiteX1" y="connsiteY1"/>
                </a:cxn>
              </a:cxnLst>
              <a:rect l="l" t="t" r="r" b="b"/>
              <a:pathLst>
                <a:path w="807361" h="91440">
                  <a:moveTo>
                    <a:pt x="0" y="45720"/>
                  </a:moveTo>
                  <a:lnTo>
                    <a:pt x="807361" y="45720"/>
                  </a:lnTo>
                </a:path>
              </a:pathLst>
            </a:custGeom>
            <a:noFill/>
            <a:ln w="76200">
              <a:solidFill>
                <a:schemeClr val="tx1">
                  <a:lumMod val="50000"/>
                  <a:lumOff val="50000"/>
                </a:schemeClr>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5431" tIns="41531" rIns="395432" bIns="41531" numCol="1" spcCol="1270" anchor="ctr" anchorCtr="0">
              <a:noAutofit/>
            </a:bodyPr>
            <a:lstStyle/>
            <a:p>
              <a:pPr algn="ctr" defTabSz="222245">
                <a:lnSpc>
                  <a:spcPct val="90000"/>
                </a:lnSpc>
                <a:spcAft>
                  <a:spcPct val="35000"/>
                </a:spcAft>
              </a:pPr>
              <a:endParaRPr lang="en-GB" sz="300">
                <a:solidFill>
                  <a:schemeClr val="accent1">
                    <a:lumMod val="50000"/>
                  </a:schemeClr>
                </a:solidFill>
              </a:endParaRPr>
            </a:p>
          </p:txBody>
        </p:sp>
        <p:sp>
          <p:nvSpPr>
            <p:cNvPr id="6" name="Freeform: Shape 5">
              <a:extLst>
                <a:ext uri="{FF2B5EF4-FFF2-40B4-BE49-F238E27FC236}">
                  <a16:creationId xmlns:a16="http://schemas.microsoft.com/office/drawing/2014/main" id="{2CAF9ACF-311C-4A37-A792-D5A5BD07D713}"/>
                </a:ext>
              </a:extLst>
            </p:cNvPr>
            <p:cNvSpPr/>
            <p:nvPr/>
          </p:nvSpPr>
          <p:spPr>
            <a:xfrm>
              <a:off x="1041113" y="1690688"/>
              <a:ext cx="4782261" cy="2351345"/>
            </a:xfrm>
            <a:custGeom>
              <a:avLst/>
              <a:gdLst>
                <a:gd name="connsiteX0" fmla="*/ 0 w 3643312"/>
                <a:gd name="connsiteY0" fmla="*/ 1092994 h 2185987"/>
                <a:gd name="connsiteX1" fmla="*/ 1821656 w 3643312"/>
                <a:gd name="connsiteY1" fmla="*/ 0 h 2185987"/>
                <a:gd name="connsiteX2" fmla="*/ 3643312 w 3643312"/>
                <a:gd name="connsiteY2" fmla="*/ 1092994 h 2185987"/>
                <a:gd name="connsiteX3" fmla="*/ 1821656 w 3643312"/>
                <a:gd name="connsiteY3" fmla="*/ 2185987 h 2185987"/>
                <a:gd name="connsiteX4" fmla="*/ 0 w 3643312"/>
                <a:gd name="connsiteY4" fmla="*/ 1092994 h 218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12" h="2185987">
                  <a:moveTo>
                    <a:pt x="0" y="1092994"/>
                  </a:moveTo>
                  <a:lnTo>
                    <a:pt x="1821656" y="0"/>
                  </a:lnTo>
                  <a:lnTo>
                    <a:pt x="3643312" y="1092994"/>
                  </a:lnTo>
                  <a:lnTo>
                    <a:pt x="1821656" y="2185987"/>
                  </a:lnTo>
                  <a:lnTo>
                    <a:pt x="0" y="1092994"/>
                  </a:lnTo>
                  <a:close/>
                </a:path>
              </a:pathLst>
            </a:cu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4620" tIns="660289" rIns="1024620" bIns="660289" numCol="1" spcCol="1270" anchor="ctr" anchorCtr="0">
              <a:noAutofit/>
            </a:bodyPr>
            <a:lstStyle/>
            <a:p>
              <a:pPr algn="ctr" defTabSz="711182">
                <a:lnSpc>
                  <a:spcPct val="90000"/>
                </a:lnSpc>
                <a:spcAft>
                  <a:spcPct val="35000"/>
                </a:spcAft>
              </a:pPr>
              <a:r>
                <a:rPr lang="en-GB" sz="2400" dirty="0">
                  <a:solidFill>
                    <a:schemeClr val="bg1"/>
                  </a:solidFill>
                  <a:latin typeface="Gotham Medium" panose="02000604030000020004" pitchFamily="50" charset="0"/>
                </a:rPr>
                <a:t>Does a key stakeholder* have a strong opinion?</a:t>
              </a:r>
            </a:p>
          </p:txBody>
        </p:sp>
        <p:sp>
          <p:nvSpPr>
            <p:cNvPr id="8" name="Freeform: Shape 7">
              <a:extLst>
                <a:ext uri="{FF2B5EF4-FFF2-40B4-BE49-F238E27FC236}">
                  <a16:creationId xmlns:a16="http://schemas.microsoft.com/office/drawing/2014/main" id="{40045D41-8D5E-41C1-8E67-90F63729BEEF}"/>
                </a:ext>
              </a:extLst>
            </p:cNvPr>
            <p:cNvSpPr/>
            <p:nvPr/>
          </p:nvSpPr>
          <p:spPr>
            <a:xfrm>
              <a:off x="6798257" y="2196894"/>
              <a:ext cx="2488139" cy="1430372"/>
            </a:xfrm>
            <a:custGeom>
              <a:avLst/>
              <a:gdLst>
                <a:gd name="connsiteX0" fmla="*/ 0 w 3643312"/>
                <a:gd name="connsiteY0" fmla="*/ 0 h 2185987"/>
                <a:gd name="connsiteX1" fmla="*/ 3643312 w 3643312"/>
                <a:gd name="connsiteY1" fmla="*/ 0 h 2185987"/>
                <a:gd name="connsiteX2" fmla="*/ 3643312 w 3643312"/>
                <a:gd name="connsiteY2" fmla="*/ 2185987 h 2185987"/>
                <a:gd name="connsiteX3" fmla="*/ 0 w 3643312"/>
                <a:gd name="connsiteY3" fmla="*/ 2185987 h 2185987"/>
                <a:gd name="connsiteX4" fmla="*/ 0 w 3643312"/>
                <a:gd name="connsiteY4" fmla="*/ 0 h 218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12" h="2185987">
                  <a:moveTo>
                    <a:pt x="0" y="0"/>
                  </a:moveTo>
                  <a:lnTo>
                    <a:pt x="3643312" y="0"/>
                  </a:lnTo>
                  <a:lnTo>
                    <a:pt x="3643312" y="2185987"/>
                  </a:lnTo>
                  <a:lnTo>
                    <a:pt x="0" y="2185987"/>
                  </a:lnTo>
                  <a:lnTo>
                    <a:pt x="0" y="0"/>
                  </a:lnTo>
                  <a:close/>
                </a:path>
              </a:pathLst>
            </a:cu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113792" numCol="1" spcCol="1270" anchor="ctr" anchorCtr="0">
              <a:noAutofit/>
            </a:bodyPr>
            <a:lstStyle/>
            <a:p>
              <a:pPr defTabSz="711182">
                <a:lnSpc>
                  <a:spcPct val="90000"/>
                </a:lnSpc>
                <a:spcAft>
                  <a:spcPct val="35000"/>
                </a:spcAft>
              </a:pPr>
              <a:r>
                <a:rPr lang="en-GB" sz="2400" dirty="0">
                  <a:solidFill>
                    <a:schemeClr val="bg1"/>
                  </a:solidFill>
                  <a:latin typeface="Gotham Medium" panose="02000604030000020004" pitchFamily="50" charset="0"/>
                </a:rPr>
                <a:t>Go with the </a:t>
              </a:r>
              <a:br>
                <a:rPr lang="en-GB" sz="2400" dirty="0">
                  <a:solidFill>
                    <a:schemeClr val="bg1"/>
                  </a:solidFill>
                  <a:latin typeface="Gotham Medium" panose="02000604030000020004" pitchFamily="50" charset="0"/>
                </a:rPr>
              </a:br>
              <a:r>
                <a:rPr lang="en-GB" sz="2400" dirty="0">
                  <a:solidFill>
                    <a:schemeClr val="bg1"/>
                  </a:solidFill>
                  <a:latin typeface="Gotham Medium" panose="02000604030000020004" pitchFamily="50" charset="0"/>
                </a:rPr>
                <a:t>stakeholder’s opinion</a:t>
              </a:r>
            </a:p>
          </p:txBody>
        </p:sp>
        <p:sp>
          <p:nvSpPr>
            <p:cNvPr id="9" name="Freeform: Shape 8">
              <a:extLst>
                <a:ext uri="{FF2B5EF4-FFF2-40B4-BE49-F238E27FC236}">
                  <a16:creationId xmlns:a16="http://schemas.microsoft.com/office/drawing/2014/main" id="{5BB7DDD9-536B-47FB-AF2C-AC72475AA98A}"/>
                </a:ext>
              </a:extLst>
            </p:cNvPr>
            <p:cNvSpPr/>
            <p:nvPr/>
          </p:nvSpPr>
          <p:spPr>
            <a:xfrm>
              <a:off x="2022187" y="4667704"/>
              <a:ext cx="2820111" cy="1478846"/>
            </a:xfrm>
            <a:custGeom>
              <a:avLst/>
              <a:gdLst>
                <a:gd name="connsiteX0" fmla="*/ 0 w 3643312"/>
                <a:gd name="connsiteY0" fmla="*/ 0 h 2185987"/>
                <a:gd name="connsiteX1" fmla="*/ 3643312 w 3643312"/>
                <a:gd name="connsiteY1" fmla="*/ 0 h 2185987"/>
                <a:gd name="connsiteX2" fmla="*/ 3643312 w 3643312"/>
                <a:gd name="connsiteY2" fmla="*/ 2185987 h 2185987"/>
                <a:gd name="connsiteX3" fmla="*/ 0 w 3643312"/>
                <a:gd name="connsiteY3" fmla="*/ 2185987 h 2185987"/>
                <a:gd name="connsiteX4" fmla="*/ 0 w 3643312"/>
                <a:gd name="connsiteY4" fmla="*/ 0 h 218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312" h="2185987">
                  <a:moveTo>
                    <a:pt x="0" y="0"/>
                  </a:moveTo>
                  <a:lnTo>
                    <a:pt x="3643312" y="0"/>
                  </a:lnTo>
                  <a:lnTo>
                    <a:pt x="3643312" y="2185987"/>
                  </a:lnTo>
                  <a:lnTo>
                    <a:pt x="0" y="2185987"/>
                  </a:lnTo>
                  <a:lnTo>
                    <a:pt x="0" y="0"/>
                  </a:lnTo>
                  <a:close/>
                </a:path>
              </a:pathLst>
            </a:custGeom>
            <a:solidFill>
              <a:srgbClr val="0099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113792" numCol="1" spcCol="1270" anchor="ctr" anchorCtr="0">
              <a:noAutofit/>
            </a:bodyPr>
            <a:lstStyle/>
            <a:p>
              <a:pPr defTabSz="711182">
                <a:lnSpc>
                  <a:spcPct val="90000"/>
                </a:lnSpc>
                <a:spcAft>
                  <a:spcPct val="35000"/>
                </a:spcAft>
              </a:pPr>
              <a:r>
                <a:rPr lang="en-GB" sz="2400" dirty="0">
                  <a:solidFill>
                    <a:schemeClr val="bg1"/>
                  </a:solidFill>
                  <a:latin typeface="Gotham Medium" panose="02000604030000020004" pitchFamily="50" charset="0"/>
                </a:rPr>
                <a:t>Offer five points with a neutral centre point</a:t>
              </a:r>
            </a:p>
          </p:txBody>
        </p:sp>
        <p:sp>
          <p:nvSpPr>
            <p:cNvPr id="11" name="TextBox 10">
              <a:extLst>
                <a:ext uri="{FF2B5EF4-FFF2-40B4-BE49-F238E27FC236}">
                  <a16:creationId xmlns:a16="http://schemas.microsoft.com/office/drawing/2014/main" id="{9E6B74D4-42DA-4BB2-837A-0DCF002CB119}"/>
                </a:ext>
              </a:extLst>
            </p:cNvPr>
            <p:cNvSpPr txBox="1"/>
            <p:nvPr/>
          </p:nvSpPr>
          <p:spPr>
            <a:xfrm>
              <a:off x="5658369" y="2358975"/>
              <a:ext cx="710259" cy="461665"/>
            </a:xfrm>
            <a:prstGeom prst="rect">
              <a:avLst/>
            </a:prstGeom>
            <a:noFill/>
          </p:spPr>
          <p:txBody>
            <a:bodyPr wrap="none" rtlCol="0">
              <a:spAutoFit/>
            </a:bodyPr>
            <a:lstStyle/>
            <a:p>
              <a:r>
                <a:rPr lang="en-GB" sz="2400" dirty="0">
                  <a:latin typeface="Gotham Medium" panose="02000604030000020004" pitchFamily="50" charset="0"/>
                </a:rPr>
                <a:t>Yes</a:t>
              </a:r>
            </a:p>
          </p:txBody>
        </p:sp>
        <p:sp>
          <p:nvSpPr>
            <p:cNvPr id="12" name="TextBox 11">
              <a:extLst>
                <a:ext uri="{FF2B5EF4-FFF2-40B4-BE49-F238E27FC236}">
                  <a16:creationId xmlns:a16="http://schemas.microsoft.com/office/drawing/2014/main" id="{FEDC65BA-CFF3-4770-ADFE-239AB1A6510A}"/>
                </a:ext>
              </a:extLst>
            </p:cNvPr>
            <p:cNvSpPr txBox="1"/>
            <p:nvPr/>
          </p:nvSpPr>
          <p:spPr>
            <a:xfrm>
              <a:off x="2426469" y="4042033"/>
              <a:ext cx="630301" cy="461665"/>
            </a:xfrm>
            <a:prstGeom prst="rect">
              <a:avLst/>
            </a:prstGeom>
            <a:noFill/>
          </p:spPr>
          <p:txBody>
            <a:bodyPr wrap="none" rtlCol="0">
              <a:spAutoFit/>
            </a:bodyPr>
            <a:lstStyle/>
            <a:p>
              <a:r>
                <a:rPr lang="en-GB" sz="2400" dirty="0">
                  <a:latin typeface="Gotham Medium" panose="02000604030000020004" pitchFamily="50" charset="0"/>
                </a:rPr>
                <a:t>No</a:t>
              </a:r>
            </a:p>
          </p:txBody>
        </p:sp>
        <p:sp>
          <p:nvSpPr>
            <p:cNvPr id="13" name="Freeform: Shape 12">
              <a:extLst>
                <a:ext uri="{FF2B5EF4-FFF2-40B4-BE49-F238E27FC236}">
                  <a16:creationId xmlns:a16="http://schemas.microsoft.com/office/drawing/2014/main" id="{2F251099-8A79-460E-B62F-23E1B9F10DD9}"/>
                </a:ext>
              </a:extLst>
            </p:cNvPr>
            <p:cNvSpPr/>
            <p:nvPr/>
          </p:nvSpPr>
          <p:spPr>
            <a:xfrm rot="5400000">
              <a:off x="3097993" y="4353421"/>
              <a:ext cx="668496" cy="45719"/>
            </a:xfrm>
            <a:custGeom>
              <a:avLst/>
              <a:gdLst>
                <a:gd name="connsiteX0" fmla="*/ 0 w 807361"/>
                <a:gd name="connsiteY0" fmla="*/ 45720 h 91440"/>
                <a:gd name="connsiteX1" fmla="*/ 807361 w 807361"/>
                <a:gd name="connsiteY1" fmla="*/ 45720 h 91440"/>
              </a:gdLst>
              <a:ahLst/>
              <a:cxnLst>
                <a:cxn ang="0">
                  <a:pos x="connsiteX0" y="connsiteY0"/>
                </a:cxn>
                <a:cxn ang="0">
                  <a:pos x="connsiteX1" y="connsiteY1"/>
                </a:cxn>
              </a:cxnLst>
              <a:rect l="l" t="t" r="r" b="b"/>
              <a:pathLst>
                <a:path w="807361" h="91440">
                  <a:moveTo>
                    <a:pt x="0" y="45720"/>
                  </a:moveTo>
                  <a:lnTo>
                    <a:pt x="807361" y="45720"/>
                  </a:lnTo>
                </a:path>
              </a:pathLst>
            </a:custGeom>
            <a:noFill/>
            <a:ln w="76200">
              <a:solidFill>
                <a:schemeClr val="tx1">
                  <a:lumMod val="50000"/>
                  <a:lumOff val="50000"/>
                </a:schemeClr>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95431" tIns="41531" rIns="395432" bIns="41531" numCol="1" spcCol="1270" anchor="ctr" anchorCtr="0">
              <a:noAutofit/>
            </a:bodyPr>
            <a:lstStyle/>
            <a:p>
              <a:pPr algn="ctr" defTabSz="222245">
                <a:lnSpc>
                  <a:spcPct val="90000"/>
                </a:lnSpc>
                <a:spcAft>
                  <a:spcPct val="35000"/>
                </a:spcAft>
              </a:pPr>
              <a:endParaRPr lang="en-GB" sz="300">
                <a:solidFill>
                  <a:schemeClr val="accent1">
                    <a:lumMod val="50000"/>
                  </a:schemeClr>
                </a:solidFill>
              </a:endParaRPr>
            </a:p>
          </p:txBody>
        </p:sp>
        <p:sp>
          <p:nvSpPr>
            <p:cNvPr id="2" name="TextBox 1">
              <a:extLst>
                <a:ext uri="{FF2B5EF4-FFF2-40B4-BE49-F238E27FC236}">
                  <a16:creationId xmlns:a16="http://schemas.microsoft.com/office/drawing/2014/main" id="{9B5D040C-41C2-4444-88B9-55FC973CDE1F}"/>
                </a:ext>
              </a:extLst>
            </p:cNvPr>
            <p:cNvSpPr txBox="1"/>
            <p:nvPr/>
          </p:nvSpPr>
          <p:spPr>
            <a:xfrm>
              <a:off x="6671734" y="4732842"/>
              <a:ext cx="364715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*the key stakeholder could be you</a:t>
              </a:r>
            </a:p>
          </p:txBody>
        </p:sp>
      </p:grpSp>
      <p:sp>
        <p:nvSpPr>
          <p:cNvPr id="16" name="Rectangle 15">
            <a:extLst>
              <a:ext uri="{FF2B5EF4-FFF2-40B4-BE49-F238E27FC236}">
                <a16:creationId xmlns:a16="http://schemas.microsoft.com/office/drawing/2014/main" id="{B58B70C8-6EA3-46B6-B405-B4D8EE857173}"/>
              </a:ext>
            </a:extLst>
          </p:cNvPr>
          <p:cNvSpPr/>
          <p:nvPr/>
        </p:nvSpPr>
        <p:spPr>
          <a:xfrm>
            <a:off x="4391378" y="6426745"/>
            <a:ext cx="6629035" cy="276999"/>
          </a:xfrm>
          <a:prstGeom prst="rect">
            <a:avLst/>
          </a:prstGeom>
        </p:spPr>
        <p:txBody>
          <a:bodyPr wrap="square">
            <a:spAutoFit/>
          </a:bodyPr>
          <a:lstStyle/>
          <a:p>
            <a:r>
              <a:rPr lang="en-GB" sz="1200" dirty="0"/>
              <a:t>Adapted from Caroline Jarrett, “Surveys that work: A practical guide for designing and running surveys”</a:t>
            </a:r>
          </a:p>
        </p:txBody>
      </p:sp>
      <p:grpSp>
        <p:nvGrpSpPr>
          <p:cNvPr id="17" name="Group 16" descr="Questionnaire">
            <a:extLst>
              <a:ext uri="{FF2B5EF4-FFF2-40B4-BE49-F238E27FC236}">
                <a16:creationId xmlns:a16="http://schemas.microsoft.com/office/drawing/2014/main" id="{591BAD65-851D-4C04-AC0E-D1B77D8BB5F0}"/>
              </a:ext>
            </a:extLst>
          </p:cNvPr>
          <p:cNvGrpSpPr/>
          <p:nvPr/>
        </p:nvGrpSpPr>
        <p:grpSpPr>
          <a:xfrm>
            <a:off x="10627600" y="79783"/>
            <a:ext cx="1458849" cy="463622"/>
            <a:chOff x="7487735" y="102359"/>
            <a:chExt cx="1458849" cy="463623"/>
          </a:xfrm>
        </p:grpSpPr>
        <p:sp>
          <p:nvSpPr>
            <p:cNvPr id="18" name="Rectangle 17">
              <a:extLst>
                <a:ext uri="{FF2B5EF4-FFF2-40B4-BE49-F238E27FC236}">
                  <a16:creationId xmlns:a16="http://schemas.microsoft.com/office/drawing/2014/main" id="{FF02A0E5-BC52-4A69-9030-0D7FCA25522A}"/>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9" name="TextBox 18">
              <a:extLst>
                <a:ext uri="{FF2B5EF4-FFF2-40B4-BE49-F238E27FC236}">
                  <a16:creationId xmlns:a16="http://schemas.microsoft.com/office/drawing/2014/main" id="{A2E8C121-3A19-44C1-90AC-9C01496FEA8E}"/>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659936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3C65D-B5DD-4A52-B25D-35E68DF40FEB}"/>
              </a:ext>
            </a:extLst>
          </p:cNvPr>
          <p:cNvSpPr>
            <a:spLocks noGrp="1"/>
          </p:cNvSpPr>
          <p:nvPr>
            <p:ph type="title"/>
          </p:nvPr>
        </p:nvSpPr>
        <p:spPr/>
        <p:txBody>
          <a:bodyPr/>
          <a:lstStyle/>
          <a:p>
            <a:r>
              <a:rPr lang="en-GB" dirty="0"/>
              <a:t>Is ‘satisfaction’ the only relevant emotion?</a:t>
            </a:r>
          </a:p>
        </p:txBody>
      </p:sp>
      <p:sp>
        <p:nvSpPr>
          <p:cNvPr id="9" name="Content Placeholder 4">
            <a:extLst>
              <a:ext uri="{FF2B5EF4-FFF2-40B4-BE49-F238E27FC236}">
                <a16:creationId xmlns:a16="http://schemas.microsoft.com/office/drawing/2014/main" id="{98B0C37B-E73F-4913-A7DF-8F570D28243C}"/>
              </a:ext>
            </a:extLst>
          </p:cNvPr>
          <p:cNvSpPr txBox="1">
            <a:spLocks/>
          </p:cNvSpPr>
          <p:nvPr/>
        </p:nvSpPr>
        <p:spPr>
          <a:xfrm>
            <a:off x="1072445" y="1690688"/>
            <a:ext cx="8381111" cy="18351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r>
              <a:rPr lang="en-US" sz="2400" b="1" dirty="0">
                <a:ea typeface="Times New Roman" panose="02020603050405020304" pitchFamily="18" charset="0"/>
                <a:cs typeface="Times New Roman" panose="02020603050405020304" pitchFamily="18" charset="0"/>
              </a:rPr>
              <a:t>Section 2: The application process</a:t>
            </a:r>
            <a:br>
              <a:rPr lang="en-US" sz="2400" dirty="0">
                <a:ea typeface="Times New Roman" panose="02020603050405020304" pitchFamily="18" charset="0"/>
                <a:cs typeface="Times New Roman" panose="02020603050405020304" pitchFamily="18" charset="0"/>
              </a:rPr>
            </a:br>
            <a:br>
              <a:rPr lang="en-US" sz="2400" dirty="0">
                <a:ea typeface="Times New Roman" panose="02020603050405020304" pitchFamily="18" charset="0"/>
                <a:cs typeface="Times New Roman" panose="02020603050405020304" pitchFamily="18" charset="0"/>
              </a:rPr>
            </a:br>
            <a:r>
              <a:rPr lang="en-US" sz="1800" dirty="0">
                <a:ea typeface="Times New Roman" panose="02020603050405020304" pitchFamily="18" charset="0"/>
                <a:cs typeface="Times New Roman" panose="02020603050405020304" pitchFamily="18" charset="0"/>
              </a:rPr>
              <a:t>Q4 How satisfied are you with the application process, on a scale from 0 to 10 where ‘0’ means ‘not at all satisfied’ and 10 means ‘completely satisfied’?</a:t>
            </a:r>
          </a:p>
          <a:p>
            <a:pPr marL="0" indent="0">
              <a:lnSpc>
                <a:spcPct val="115000"/>
              </a:lnSpc>
              <a:buNone/>
            </a:pPr>
            <a:endParaRPr lang="en-US" sz="1800" dirty="0">
              <a:ea typeface="Times New Roman" panose="02020603050405020304" pitchFamily="18" charset="0"/>
              <a:cs typeface="Times New Roman" panose="02020603050405020304" pitchFamily="18" charset="0"/>
            </a:endParaRPr>
          </a:p>
          <a:p>
            <a:pPr>
              <a:lnSpc>
                <a:spcPct val="115000"/>
              </a:lnSpc>
            </a:pPr>
            <a:endParaRPr lang="en-GB" sz="1800" dirty="0">
              <a:ea typeface="Times New Roman" panose="02020603050405020304" pitchFamily="18" charset="0"/>
              <a:cs typeface="Times New Roman" panose="02020603050405020304" pitchFamily="18" charset="0"/>
            </a:endParaRPr>
          </a:p>
          <a:p>
            <a:pPr marL="0" indent="0">
              <a:lnSpc>
                <a:spcPct val="115000"/>
              </a:lnSpc>
              <a:spcBef>
                <a:spcPts val="800"/>
              </a:spcBef>
              <a:buClr>
                <a:srgbClr val="BFBFBF"/>
              </a:buClr>
              <a:buSzPts val="2600"/>
              <a:buNone/>
            </a:pP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pPr>
              <a:lnSpc>
                <a:spcPct val="115000"/>
              </a:lnSpc>
              <a:spcBef>
                <a:spcPts val="800"/>
              </a:spcBef>
              <a:buClr>
                <a:srgbClr val="BFBFBF"/>
              </a:buClr>
              <a:buSzPts val="2600"/>
            </a:pPr>
            <a:endParaRPr lang="en-GB" sz="2400" dirty="0">
              <a:latin typeface="Courier New" panose="02070309020205020404" pitchFamily="49" charset="0"/>
              <a:ea typeface="Courier New" panose="02070309020205020404" pitchFamily="49" charset="0"/>
              <a:cs typeface="Courier New" panose="02070309020205020404" pitchFamily="49" charset="0"/>
            </a:endParaRPr>
          </a:p>
          <a:p>
            <a:endParaRPr lang="en-GB" dirty="0"/>
          </a:p>
        </p:txBody>
      </p:sp>
      <p:sp>
        <p:nvSpPr>
          <p:cNvPr id="10" name="TextBox 9">
            <a:extLst>
              <a:ext uri="{FF2B5EF4-FFF2-40B4-BE49-F238E27FC236}">
                <a16:creationId xmlns:a16="http://schemas.microsoft.com/office/drawing/2014/main" id="{2F6F7B5C-C34B-4432-9B25-89ADED0FACB1}"/>
              </a:ext>
            </a:extLst>
          </p:cNvPr>
          <p:cNvSpPr txBox="1"/>
          <p:nvPr/>
        </p:nvSpPr>
        <p:spPr>
          <a:xfrm>
            <a:off x="838200" y="3848144"/>
            <a:ext cx="567334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The Microsoft Product Reaction Cards have lots more</a:t>
            </a:r>
          </a:p>
        </p:txBody>
      </p:sp>
      <p:graphicFrame>
        <p:nvGraphicFramePr>
          <p:cNvPr id="2" name="Table 1">
            <a:extLst>
              <a:ext uri="{FF2B5EF4-FFF2-40B4-BE49-F238E27FC236}">
                <a16:creationId xmlns:a16="http://schemas.microsoft.com/office/drawing/2014/main" id="{42CEBBF4-A5E9-49C5-A036-C68D1593C499}"/>
              </a:ext>
            </a:extLst>
          </p:cNvPr>
          <p:cNvGraphicFramePr>
            <a:graphicFrameLocks noGrp="1"/>
          </p:cNvGraphicFramePr>
          <p:nvPr>
            <p:extLst>
              <p:ext uri="{D42A27DB-BD31-4B8C-83A1-F6EECF244321}">
                <p14:modId xmlns:p14="http://schemas.microsoft.com/office/powerpoint/2010/main" val="2799871571"/>
              </p:ext>
            </p:extLst>
          </p:nvPr>
        </p:nvGraphicFramePr>
        <p:xfrm>
          <a:off x="952499" y="4217476"/>
          <a:ext cx="10515602" cy="1554480"/>
        </p:xfrm>
        <a:graphic>
          <a:graphicData uri="http://schemas.openxmlformats.org/drawingml/2006/table">
            <a:tbl>
              <a:tblPr/>
              <a:tblGrid>
                <a:gridCol w="2164977">
                  <a:extLst>
                    <a:ext uri="{9D8B030D-6E8A-4147-A177-3AD203B41FA5}">
                      <a16:colId xmlns:a16="http://schemas.microsoft.com/office/drawing/2014/main" val="733259961"/>
                    </a:ext>
                  </a:extLst>
                </a:gridCol>
                <a:gridCol w="2164977">
                  <a:extLst>
                    <a:ext uri="{9D8B030D-6E8A-4147-A177-3AD203B41FA5}">
                      <a16:colId xmlns:a16="http://schemas.microsoft.com/office/drawing/2014/main" val="3215790012"/>
                    </a:ext>
                  </a:extLst>
                </a:gridCol>
                <a:gridCol w="2164977">
                  <a:extLst>
                    <a:ext uri="{9D8B030D-6E8A-4147-A177-3AD203B41FA5}">
                      <a16:colId xmlns:a16="http://schemas.microsoft.com/office/drawing/2014/main" val="339477307"/>
                    </a:ext>
                  </a:extLst>
                </a:gridCol>
                <a:gridCol w="2164977">
                  <a:extLst>
                    <a:ext uri="{9D8B030D-6E8A-4147-A177-3AD203B41FA5}">
                      <a16:colId xmlns:a16="http://schemas.microsoft.com/office/drawing/2014/main" val="1551070381"/>
                    </a:ext>
                  </a:extLst>
                </a:gridCol>
                <a:gridCol w="1855694">
                  <a:extLst>
                    <a:ext uri="{9D8B030D-6E8A-4147-A177-3AD203B41FA5}">
                      <a16:colId xmlns:a16="http://schemas.microsoft.com/office/drawing/2014/main" val="107932056"/>
                    </a:ext>
                  </a:extLst>
                </a:gridCol>
              </a:tblGrid>
              <a:tr h="0">
                <a:tc>
                  <a:txBody>
                    <a:bodyPr/>
                    <a:lstStyle/>
                    <a:p>
                      <a:r>
                        <a:rPr lang="en-GB">
                          <a:effectLst/>
                          <a:latin typeface="Arial" panose="020B0604020202020204" pitchFamily="34" charset="0"/>
                          <a:cs typeface="Arial" panose="020B0604020202020204" pitchFamily="34" charset="0"/>
                        </a:rPr>
                        <a:t>Accessible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Creative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Fast</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Meaningful</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Slow</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784190226"/>
                  </a:ext>
                </a:extLst>
              </a:tr>
              <a:tr h="0">
                <a:tc>
                  <a:txBody>
                    <a:bodyPr/>
                    <a:lstStyle/>
                    <a:p>
                      <a:r>
                        <a:rPr lang="en-GB">
                          <a:effectLst/>
                          <a:latin typeface="Arial" panose="020B0604020202020204" pitchFamily="34" charset="0"/>
                          <a:cs typeface="Arial" panose="020B0604020202020204" pitchFamily="34" charset="0"/>
                        </a:rPr>
                        <a:t>Advanced</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Customizable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Flexible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Motivating</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Sophisticated</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00093278"/>
                  </a:ext>
                </a:extLst>
              </a:tr>
              <a:tr h="0">
                <a:tc>
                  <a:txBody>
                    <a:bodyPr/>
                    <a:lstStyle/>
                    <a:p>
                      <a:r>
                        <a:rPr lang="en-GB">
                          <a:effectLst/>
                          <a:latin typeface="Arial" panose="020B0604020202020204" pitchFamily="34" charset="0"/>
                          <a:cs typeface="Arial" panose="020B0604020202020204" pitchFamily="34" charset="0"/>
                        </a:rPr>
                        <a:t>Annoying</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Cutting edge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Fragile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Not Secure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Stable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076796458"/>
                  </a:ext>
                </a:extLst>
              </a:tr>
              <a:tr h="0">
                <a:tc>
                  <a:txBody>
                    <a:bodyPr/>
                    <a:lstStyle/>
                    <a:p>
                      <a:r>
                        <a:rPr lang="en-GB">
                          <a:effectLst/>
                          <a:latin typeface="Arial" panose="020B0604020202020204" pitchFamily="34" charset="0"/>
                          <a:cs typeface="Arial" panose="020B0604020202020204" pitchFamily="34" charset="0"/>
                        </a:rPr>
                        <a:t>Appealing</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Dated</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Fresh</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a:effectLst/>
                          <a:latin typeface="Arial" panose="020B0604020202020204" pitchFamily="34" charset="0"/>
                          <a:cs typeface="Arial" panose="020B0604020202020204" pitchFamily="34" charset="0"/>
                        </a:rPr>
                        <a:t>Not Valuable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GB" dirty="0">
                          <a:effectLst/>
                          <a:latin typeface="Arial" panose="020B0604020202020204" pitchFamily="34" charset="0"/>
                          <a:cs typeface="Arial" panose="020B0604020202020204" pitchFamily="34" charset="0"/>
                        </a:rPr>
                        <a:t>Sterile</a:t>
                      </a:r>
                    </a:p>
                  </a:txBody>
                  <a:tcPr marL="228600" marR="228600" marT="57150" marB="57150"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653076169"/>
                  </a:ext>
                </a:extLst>
              </a:tr>
            </a:tbl>
          </a:graphicData>
        </a:graphic>
      </p:graphicFrame>
      <p:sp>
        <p:nvSpPr>
          <p:cNvPr id="12" name="TextBox 11">
            <a:extLst>
              <a:ext uri="{FF2B5EF4-FFF2-40B4-BE49-F238E27FC236}">
                <a16:creationId xmlns:a16="http://schemas.microsoft.com/office/drawing/2014/main" id="{02E40357-51E2-474D-B5BE-4623EFDDC9C8}"/>
              </a:ext>
            </a:extLst>
          </p:cNvPr>
          <p:cNvSpPr txBox="1"/>
          <p:nvPr/>
        </p:nvSpPr>
        <p:spPr>
          <a:xfrm>
            <a:off x="952499" y="5867946"/>
            <a:ext cx="9805812"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2"/>
              </a:rPr>
              <a:t>Microsoft Product Reaction Cards Unlock User Satisfaction - Part I (uxfirm.com)</a:t>
            </a:r>
            <a:endParaRPr lang="en-GB" dirty="0">
              <a:latin typeface="Arial" panose="020B0604020202020204" pitchFamily="34" charset="0"/>
              <a:cs typeface="Arial" panose="020B0604020202020204" pitchFamily="34" charset="0"/>
            </a:endParaRPr>
          </a:p>
        </p:txBody>
      </p:sp>
      <p:grpSp>
        <p:nvGrpSpPr>
          <p:cNvPr id="11" name="Group 10" descr="Questionnaire">
            <a:extLst>
              <a:ext uri="{FF2B5EF4-FFF2-40B4-BE49-F238E27FC236}">
                <a16:creationId xmlns:a16="http://schemas.microsoft.com/office/drawing/2014/main" id="{B249E1AA-2D07-413F-ADFF-A19DAFD3F7BE}"/>
              </a:ext>
            </a:extLst>
          </p:cNvPr>
          <p:cNvGrpSpPr/>
          <p:nvPr/>
        </p:nvGrpSpPr>
        <p:grpSpPr>
          <a:xfrm>
            <a:off x="10627600" y="79783"/>
            <a:ext cx="1458849" cy="463622"/>
            <a:chOff x="7487735" y="102359"/>
            <a:chExt cx="1458849" cy="463623"/>
          </a:xfrm>
        </p:grpSpPr>
        <p:sp>
          <p:nvSpPr>
            <p:cNvPr id="13" name="Rectangle 12">
              <a:extLst>
                <a:ext uri="{FF2B5EF4-FFF2-40B4-BE49-F238E27FC236}">
                  <a16:creationId xmlns:a16="http://schemas.microsoft.com/office/drawing/2014/main" id="{ADDDD0A4-8DAC-4BD4-893E-879D3D3C7A2C}"/>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7B6282BE-3394-4F7C-B064-500A5E82DDA2}"/>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074608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97B0-E329-47B0-A3ED-E3F8A6176E56}"/>
              </a:ext>
            </a:extLst>
          </p:cNvPr>
          <p:cNvSpPr>
            <a:spLocks noGrp="1"/>
          </p:cNvSpPr>
          <p:nvPr>
            <p:ph type="title"/>
          </p:nvPr>
        </p:nvSpPr>
        <p:spPr>
          <a:xfrm>
            <a:off x="838200" y="365125"/>
            <a:ext cx="10515600" cy="1325563"/>
          </a:xfrm>
        </p:spPr>
        <p:txBody>
          <a:bodyPr/>
          <a:lstStyle/>
          <a:p>
            <a:r>
              <a:rPr lang="en-GB" dirty="0"/>
              <a:t>Decide on which emotion(s) you might assess</a:t>
            </a:r>
          </a:p>
        </p:txBody>
      </p:sp>
      <p:sp>
        <p:nvSpPr>
          <p:cNvPr id="8" name="Content Placeholder 7">
            <a:extLst>
              <a:ext uri="{FF2B5EF4-FFF2-40B4-BE49-F238E27FC236}">
                <a16:creationId xmlns:a16="http://schemas.microsoft.com/office/drawing/2014/main" id="{2B587BFE-CA39-4AE6-91BF-BB47431FBD14}"/>
              </a:ext>
            </a:extLst>
          </p:cNvPr>
          <p:cNvSpPr>
            <a:spLocks noGrp="1"/>
          </p:cNvSpPr>
          <p:nvPr>
            <p:ph idx="1"/>
          </p:nvPr>
        </p:nvSpPr>
        <p:spPr>
          <a:xfrm>
            <a:off x="838200" y="1825625"/>
            <a:ext cx="10515600" cy="4351338"/>
          </a:xfrm>
        </p:spPr>
        <p:txBody>
          <a:bodyPr>
            <a:normAutofit/>
          </a:bodyPr>
          <a:lstStyle/>
          <a:p>
            <a:pPr marL="0" indent="0">
              <a:buNone/>
            </a:pPr>
            <a:r>
              <a:rPr lang="en-GB" dirty="0"/>
              <a:t>Please discuss in your groups</a:t>
            </a:r>
          </a:p>
          <a:p>
            <a:pPr marL="457200" lvl="1" indent="0">
              <a:buNone/>
            </a:pPr>
            <a:endParaRPr lang="en-GB" dirty="0"/>
          </a:p>
          <a:p>
            <a:pPr marL="0" indent="0">
              <a:buNone/>
            </a:pPr>
            <a:r>
              <a:rPr lang="en-GB" dirty="0"/>
              <a:t>Report back with your choice(s) – or decision to do none</a:t>
            </a:r>
          </a:p>
          <a:p>
            <a:pPr marL="0" indent="0">
              <a:buNone/>
            </a:pPr>
            <a:r>
              <a:rPr lang="en-GB" dirty="0"/>
              <a:t>5 minutes</a:t>
            </a:r>
          </a:p>
        </p:txBody>
      </p:sp>
      <p:pic>
        <p:nvPicPr>
          <p:cNvPr id="13" name="Picture 4" descr="pencil signifying an exercise for participants to complete">
            <a:extLst>
              <a:ext uri="{FF2B5EF4-FFF2-40B4-BE49-F238E27FC236}">
                <a16:creationId xmlns:a16="http://schemas.microsoft.com/office/drawing/2014/main" id="{FE46D907-F018-4871-813C-4085B7A280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descr="Questionnaire">
            <a:extLst>
              <a:ext uri="{FF2B5EF4-FFF2-40B4-BE49-F238E27FC236}">
                <a16:creationId xmlns:a16="http://schemas.microsoft.com/office/drawing/2014/main" id="{4EAD9A83-89E0-4E7C-99BB-A489502F533F}"/>
              </a:ext>
            </a:extLst>
          </p:cNvPr>
          <p:cNvGrpSpPr/>
          <p:nvPr/>
        </p:nvGrpSpPr>
        <p:grpSpPr>
          <a:xfrm>
            <a:off x="10627600" y="79783"/>
            <a:ext cx="1458849" cy="463622"/>
            <a:chOff x="7487735" y="102359"/>
            <a:chExt cx="1458849" cy="463623"/>
          </a:xfrm>
        </p:grpSpPr>
        <p:sp>
          <p:nvSpPr>
            <p:cNvPr id="10" name="Rectangle 9">
              <a:extLst>
                <a:ext uri="{FF2B5EF4-FFF2-40B4-BE49-F238E27FC236}">
                  <a16:creationId xmlns:a16="http://schemas.microsoft.com/office/drawing/2014/main" id="{46E3D291-D7BB-4B75-9859-D62C814DBD11}"/>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06C1393C-33C9-4930-A1B2-3B1E2B2B6710}"/>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2750487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C4BEC-0B74-4ECE-8BE5-579663C7AD5C}"/>
              </a:ext>
            </a:extLst>
          </p:cNvPr>
          <p:cNvSpPr>
            <a:spLocks noGrp="1"/>
          </p:cNvSpPr>
          <p:nvPr>
            <p:ph type="title"/>
          </p:nvPr>
        </p:nvSpPr>
        <p:spPr/>
        <p:txBody>
          <a:bodyPr/>
          <a:lstStyle/>
          <a:p>
            <a:r>
              <a:rPr lang="en-GB" dirty="0"/>
              <a:t>Now it’s time to make the questionnaire</a:t>
            </a:r>
          </a:p>
        </p:txBody>
      </p:sp>
      <p:sp>
        <p:nvSpPr>
          <p:cNvPr id="6" name="Content Placeholder 5">
            <a:extLst>
              <a:ext uri="{FF2B5EF4-FFF2-40B4-BE49-F238E27FC236}">
                <a16:creationId xmlns:a16="http://schemas.microsoft.com/office/drawing/2014/main" id="{91AB5ED9-4F90-4B5A-BDAA-4F46D97D847A}"/>
              </a:ext>
            </a:extLst>
          </p:cNvPr>
          <p:cNvSpPr>
            <a:spLocks noGrp="1"/>
          </p:cNvSpPr>
          <p:nvPr>
            <p:ph idx="1"/>
          </p:nvPr>
        </p:nvSpPr>
        <p:spPr/>
        <p:txBody>
          <a:bodyPr/>
          <a:lstStyle/>
          <a:p>
            <a:r>
              <a:rPr lang="en-GB" dirty="0"/>
              <a:t>We have the draft that we reviewed today</a:t>
            </a:r>
          </a:p>
          <a:p>
            <a:r>
              <a:rPr lang="en-GB" dirty="0"/>
              <a:t>Let’s think a bit about some topics from yesterday</a:t>
            </a:r>
          </a:p>
          <a:p>
            <a:pPr lvl="1"/>
            <a:r>
              <a:rPr lang="en-GB" dirty="0"/>
              <a:t>Most Crucial Question</a:t>
            </a:r>
          </a:p>
          <a:p>
            <a:pPr lvl="1"/>
            <a:r>
              <a:rPr lang="en-GB" dirty="0"/>
              <a:t>Burning Issue</a:t>
            </a:r>
          </a:p>
          <a:p>
            <a:pPr lvl="1"/>
            <a:r>
              <a:rPr lang="en-GB" dirty="0"/>
              <a:t>Representativeness questions</a:t>
            </a:r>
          </a:p>
        </p:txBody>
      </p:sp>
      <p:grpSp>
        <p:nvGrpSpPr>
          <p:cNvPr id="9" name="Group 8" descr="Questionnaire">
            <a:extLst>
              <a:ext uri="{FF2B5EF4-FFF2-40B4-BE49-F238E27FC236}">
                <a16:creationId xmlns:a16="http://schemas.microsoft.com/office/drawing/2014/main" id="{D64E08B8-597B-485A-B374-D1B47204F456}"/>
              </a:ext>
            </a:extLst>
          </p:cNvPr>
          <p:cNvGrpSpPr/>
          <p:nvPr/>
        </p:nvGrpSpPr>
        <p:grpSpPr>
          <a:xfrm>
            <a:off x="10627600" y="79783"/>
            <a:ext cx="1458849" cy="463622"/>
            <a:chOff x="7487735" y="102359"/>
            <a:chExt cx="1458849" cy="463623"/>
          </a:xfrm>
        </p:grpSpPr>
        <p:sp>
          <p:nvSpPr>
            <p:cNvPr id="10" name="Rectangle 9">
              <a:extLst>
                <a:ext uri="{FF2B5EF4-FFF2-40B4-BE49-F238E27FC236}">
                  <a16:creationId xmlns:a16="http://schemas.microsoft.com/office/drawing/2014/main" id="{2CD5E09C-C854-4C7B-98C7-F08A66544FB6}"/>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0DE28E70-216E-435B-8410-126DC2CF2D63}"/>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345744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C232EF9-C4CF-4CDC-9CD3-5F3FA362FEC8}"/>
              </a:ext>
            </a:extLst>
          </p:cNvPr>
          <p:cNvSpPr>
            <a:spLocks noGrp="1"/>
          </p:cNvSpPr>
          <p:nvPr>
            <p:ph type="title"/>
          </p:nvPr>
        </p:nvSpPr>
        <p:spPr/>
        <p:txBody>
          <a:bodyPr/>
          <a:lstStyle/>
          <a:p>
            <a:r>
              <a:rPr lang="en-GB" dirty="0"/>
              <a:t>Start with why and who; end with the number</a:t>
            </a:r>
          </a:p>
        </p:txBody>
      </p:sp>
      <p:sp>
        <p:nvSpPr>
          <p:cNvPr id="11" name="Rectangle 10">
            <a:extLst>
              <a:ext uri="{FF2B5EF4-FFF2-40B4-BE49-F238E27FC236}">
                <a16:creationId xmlns:a16="http://schemas.microsoft.com/office/drawing/2014/main" id="{4349F5D6-C1A1-40A6-BDDA-6FF00EFB9C68}"/>
              </a:ext>
            </a:extLst>
          </p:cNvPr>
          <p:cNvSpPr/>
          <p:nvPr/>
        </p:nvSpPr>
        <p:spPr>
          <a:xfrm>
            <a:off x="1575337" y="1800206"/>
            <a:ext cx="3685444" cy="523220"/>
          </a:xfrm>
          <a:prstGeom prst="rect">
            <a:avLst/>
          </a:prstGeom>
        </p:spPr>
        <p:txBody>
          <a:bodyPr wrap="square">
            <a:spAutoFit/>
          </a:bodyPr>
          <a:lstStyle/>
          <a:p>
            <a:r>
              <a:rPr lang="en-GB" sz="2800" dirty="0">
                <a:solidFill>
                  <a:srgbClr val="009999"/>
                </a:solidFill>
                <a:latin typeface="Arial" panose="020B0604020202020204" pitchFamily="34" charset="0"/>
                <a:cs typeface="Arial" panose="020B0604020202020204" pitchFamily="34" charset="0"/>
              </a:rPr>
              <a:t>Why you want to ask</a:t>
            </a:r>
          </a:p>
        </p:txBody>
      </p:sp>
      <p:sp>
        <p:nvSpPr>
          <p:cNvPr id="12" name="Rectangle 11">
            <a:extLst>
              <a:ext uri="{FF2B5EF4-FFF2-40B4-BE49-F238E27FC236}">
                <a16:creationId xmlns:a16="http://schemas.microsoft.com/office/drawing/2014/main" id="{F3E4826A-115D-402A-A442-086300E83BD8}"/>
              </a:ext>
            </a:extLst>
          </p:cNvPr>
          <p:cNvSpPr/>
          <p:nvPr/>
        </p:nvSpPr>
        <p:spPr>
          <a:xfrm>
            <a:off x="6931219" y="1780813"/>
            <a:ext cx="3580863" cy="523220"/>
          </a:xfrm>
          <a:prstGeom prst="rect">
            <a:avLst/>
          </a:prstGeom>
        </p:spPr>
        <p:txBody>
          <a:bodyPr wrap="square">
            <a:spAutoFit/>
          </a:bodyPr>
          <a:lstStyle/>
          <a:p>
            <a:pPr algn="r"/>
            <a:r>
              <a:rPr lang="en-GB" sz="2800" dirty="0">
                <a:solidFill>
                  <a:srgbClr val="009999"/>
                </a:solidFill>
                <a:latin typeface="Arial" panose="020B0604020202020204" pitchFamily="34" charset="0"/>
                <a:cs typeface="Arial" panose="020B0604020202020204" pitchFamily="34" charset="0"/>
              </a:rPr>
              <a:t>Who you want to ask</a:t>
            </a:r>
          </a:p>
        </p:txBody>
      </p:sp>
      <p:sp>
        <p:nvSpPr>
          <p:cNvPr id="14" name="Rectangle 13">
            <a:extLst>
              <a:ext uri="{FF2B5EF4-FFF2-40B4-BE49-F238E27FC236}">
                <a16:creationId xmlns:a16="http://schemas.microsoft.com/office/drawing/2014/main" id="{A20F5726-127C-43BC-A297-1E599F4FDC75}"/>
              </a:ext>
            </a:extLst>
          </p:cNvPr>
          <p:cNvSpPr/>
          <p:nvPr/>
        </p:nvSpPr>
        <p:spPr>
          <a:xfrm>
            <a:off x="4752845" y="5028203"/>
            <a:ext cx="2125903" cy="523220"/>
          </a:xfrm>
          <a:prstGeom prst="rect">
            <a:avLst/>
          </a:prstGeom>
        </p:spPr>
        <p:txBody>
          <a:bodyPr wrap="none">
            <a:spAutoFit/>
          </a:bodyPr>
          <a:lstStyle/>
          <a:p>
            <a:r>
              <a:rPr lang="en-GB" sz="2800" dirty="0">
                <a:solidFill>
                  <a:srgbClr val="009999"/>
                </a:solidFill>
                <a:latin typeface="Arial" panose="020B0604020202020204" pitchFamily="34" charset="0"/>
                <a:cs typeface="Arial" panose="020B0604020202020204" pitchFamily="34" charset="0"/>
              </a:rPr>
              <a:t>The number</a:t>
            </a:r>
          </a:p>
        </p:txBody>
      </p:sp>
      <p:sp>
        <p:nvSpPr>
          <p:cNvPr id="4" name="Rectangle 3" descr="The survey is a process for getting answers to questions"/>
          <p:cNvSpPr/>
          <p:nvPr/>
        </p:nvSpPr>
        <p:spPr>
          <a:xfrm>
            <a:off x="3940843" y="2733009"/>
            <a:ext cx="4319883" cy="1569660"/>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The survey is a </a:t>
            </a:r>
          </a:p>
          <a:p>
            <a:r>
              <a:rPr lang="en-GB" sz="3200" dirty="0">
                <a:solidFill>
                  <a:srgbClr val="009999"/>
                </a:solidFill>
                <a:latin typeface="Arial" panose="020B0604020202020204" pitchFamily="34" charset="0"/>
                <a:ea typeface="+mj-ea"/>
                <a:cs typeface="Arial" panose="020B0604020202020204" pitchFamily="34" charset="0"/>
              </a:rPr>
              <a:t>process </a:t>
            </a:r>
            <a:r>
              <a:rPr lang="en-GB" sz="3200" dirty="0">
                <a:latin typeface="Arial" panose="020B0604020202020204" pitchFamily="34" charset="0"/>
                <a:cs typeface="Arial" panose="020B0604020202020204" pitchFamily="34" charset="0"/>
              </a:rPr>
              <a:t>for </a:t>
            </a:r>
            <a:r>
              <a:rPr lang="en-GB" sz="3200" dirty="0">
                <a:solidFill>
                  <a:srgbClr val="009999"/>
                </a:solidFill>
                <a:latin typeface="Arial" panose="020B0604020202020204" pitchFamily="34" charset="0"/>
                <a:ea typeface="+mj-ea"/>
                <a:cs typeface="Arial" panose="020B0604020202020204" pitchFamily="34" charset="0"/>
              </a:rPr>
              <a:t>getting answers to questions</a:t>
            </a:r>
            <a:endParaRPr lang="en-GB" sz="3200" dirty="0">
              <a:solidFill>
                <a:srgbClr val="FF0000"/>
              </a:solidFill>
              <a:latin typeface="Arial" panose="020B0604020202020204" pitchFamily="34" charset="0"/>
              <a:ea typeface="+mj-ea"/>
              <a:cs typeface="Arial" panose="020B0604020202020204" pitchFamily="34" charset="0"/>
            </a:endParaRPr>
          </a:p>
        </p:txBody>
      </p:sp>
      <p:grpSp>
        <p:nvGrpSpPr>
          <p:cNvPr id="15" name="Group 14">
            <a:extLst>
              <a:ext uri="{FF2B5EF4-FFF2-40B4-BE49-F238E27FC236}">
                <a16:creationId xmlns:a16="http://schemas.microsoft.com/office/drawing/2014/main" id="{8FAE9183-4D04-49EF-82E9-6A513E92CBCE}"/>
              </a:ext>
            </a:extLst>
          </p:cNvPr>
          <p:cNvGrpSpPr/>
          <p:nvPr/>
        </p:nvGrpSpPr>
        <p:grpSpPr>
          <a:xfrm>
            <a:off x="10531758" y="133313"/>
            <a:ext cx="1468331" cy="463623"/>
            <a:chOff x="3147325" y="1891403"/>
            <a:chExt cx="1468330" cy="463623"/>
          </a:xfrm>
        </p:grpSpPr>
        <p:sp>
          <p:nvSpPr>
            <p:cNvPr id="16" name="Rectangle 15">
              <a:extLst>
                <a:ext uri="{FF2B5EF4-FFF2-40B4-BE49-F238E27FC236}">
                  <a16:creationId xmlns:a16="http://schemas.microsoft.com/office/drawing/2014/main" id="{A444225B-A431-4BCF-A77B-EBC9B8C355AE}"/>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E115B53-1453-4DB1-951A-C21DC06925FE}"/>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62163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2DBE-710C-47FE-8840-500E5EC0DBF7}"/>
              </a:ext>
            </a:extLst>
          </p:cNvPr>
          <p:cNvSpPr>
            <a:spLocks noGrp="1"/>
          </p:cNvSpPr>
          <p:nvPr>
            <p:ph type="title"/>
          </p:nvPr>
        </p:nvSpPr>
        <p:spPr/>
        <p:txBody>
          <a:bodyPr/>
          <a:lstStyle/>
          <a:p>
            <a:r>
              <a:rPr lang="en-GB" dirty="0"/>
              <a:t>The Most Crucial Question comes from goals</a:t>
            </a:r>
          </a:p>
        </p:txBody>
      </p:sp>
      <p:sp>
        <p:nvSpPr>
          <p:cNvPr id="3" name="Content Placeholder 2">
            <a:extLst>
              <a:ext uri="{FF2B5EF4-FFF2-40B4-BE49-F238E27FC236}">
                <a16:creationId xmlns:a16="http://schemas.microsoft.com/office/drawing/2014/main" id="{B543311C-3AEC-4A18-AB9E-2B9D5E60153B}"/>
              </a:ext>
            </a:extLst>
          </p:cNvPr>
          <p:cNvSpPr>
            <a:spLocks noGrp="1"/>
          </p:cNvSpPr>
          <p:nvPr>
            <p:ph idx="1"/>
          </p:nvPr>
        </p:nvSpPr>
        <p:spPr/>
        <p:txBody>
          <a:bodyPr/>
          <a:lstStyle/>
          <a:p>
            <a:r>
              <a:rPr lang="en-GB" dirty="0"/>
              <a:t>The stakeholder (me) has chosen the Most Crucial Question: </a:t>
            </a:r>
          </a:p>
          <a:p>
            <a:endParaRPr lang="en-GB" dirty="0"/>
          </a:p>
          <a:p>
            <a:pPr marL="457200" lvl="1" indent="0">
              <a:buNone/>
            </a:pPr>
            <a:r>
              <a:rPr lang="en-GB" dirty="0">
                <a:latin typeface="Arial" panose="020B0604020202020204" pitchFamily="34" charset="0"/>
                <a:cs typeface="Arial" panose="020B0604020202020204" pitchFamily="34" charset="0"/>
              </a:rPr>
              <a:t>“What is your overall score for the application process?”</a:t>
            </a:r>
          </a:p>
          <a:p>
            <a:pPr lvl="1"/>
            <a:endParaRPr lang="en-GB" dirty="0">
              <a:latin typeface="Arial" panose="020B0604020202020204" pitchFamily="34" charset="0"/>
              <a:cs typeface="Arial" panose="020B0604020202020204" pitchFamily="34" charset="0"/>
            </a:endParaRPr>
          </a:p>
          <a:p>
            <a:r>
              <a:rPr lang="en-GB" dirty="0"/>
              <a:t>I want a number! That’s my primary goal</a:t>
            </a:r>
          </a:p>
          <a:p>
            <a:r>
              <a:rPr lang="en-GB" dirty="0">
                <a:latin typeface="Arial" panose="020B0604020202020204" pitchFamily="34" charset="0"/>
                <a:cs typeface="Arial" panose="020B0604020202020204" pitchFamily="34" charset="0"/>
              </a:rPr>
              <a:t>As questionnaire designers, you need to decide how to ask the question. You may be able to convince me that there is a better wording. </a:t>
            </a:r>
          </a:p>
          <a:p>
            <a:endParaRPr lang="en-GB" dirty="0"/>
          </a:p>
        </p:txBody>
      </p:sp>
      <p:grpSp>
        <p:nvGrpSpPr>
          <p:cNvPr id="7" name="Group 6" descr="Questionnaire">
            <a:extLst>
              <a:ext uri="{FF2B5EF4-FFF2-40B4-BE49-F238E27FC236}">
                <a16:creationId xmlns:a16="http://schemas.microsoft.com/office/drawing/2014/main" id="{A884B24A-38D8-40DC-A8AD-687A7E6C8CF6}"/>
              </a:ext>
            </a:extLst>
          </p:cNvPr>
          <p:cNvGrpSpPr/>
          <p:nvPr/>
        </p:nvGrpSpPr>
        <p:grpSpPr>
          <a:xfrm>
            <a:off x="10627600" y="79783"/>
            <a:ext cx="1458849" cy="463622"/>
            <a:chOff x="7487735" y="102359"/>
            <a:chExt cx="1458849" cy="463623"/>
          </a:xfrm>
        </p:grpSpPr>
        <p:sp>
          <p:nvSpPr>
            <p:cNvPr id="8" name="Rectangle 7">
              <a:extLst>
                <a:ext uri="{FF2B5EF4-FFF2-40B4-BE49-F238E27FC236}">
                  <a16:creationId xmlns:a16="http://schemas.microsoft.com/office/drawing/2014/main" id="{0858192B-3DAD-41FA-A74B-666AAB0EEB9C}"/>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AF2F0A73-9A0C-405B-BFE7-686FAA717185}"/>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06100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2DBE-710C-47FE-8840-500E5EC0DBF7}"/>
              </a:ext>
            </a:extLst>
          </p:cNvPr>
          <p:cNvSpPr>
            <a:spLocks noGrp="1"/>
          </p:cNvSpPr>
          <p:nvPr>
            <p:ph type="title"/>
          </p:nvPr>
        </p:nvSpPr>
        <p:spPr/>
        <p:txBody>
          <a:bodyPr/>
          <a:lstStyle/>
          <a:p>
            <a:r>
              <a:rPr lang="en-GB" dirty="0"/>
              <a:t>The Burning Issue question comes from users</a:t>
            </a:r>
          </a:p>
        </p:txBody>
      </p:sp>
      <p:sp>
        <p:nvSpPr>
          <p:cNvPr id="3" name="Content Placeholder 2">
            <a:extLst>
              <a:ext uri="{FF2B5EF4-FFF2-40B4-BE49-F238E27FC236}">
                <a16:creationId xmlns:a16="http://schemas.microsoft.com/office/drawing/2014/main" id="{B543311C-3AEC-4A18-AB9E-2B9D5E60153B}"/>
              </a:ext>
            </a:extLst>
          </p:cNvPr>
          <p:cNvSpPr>
            <a:spLocks noGrp="1"/>
          </p:cNvSpPr>
          <p:nvPr>
            <p:ph idx="1"/>
          </p:nvPr>
        </p:nvSpPr>
        <p:spPr/>
        <p:txBody>
          <a:bodyPr/>
          <a:lstStyle/>
          <a:p>
            <a:r>
              <a:rPr lang="en-GB" dirty="0"/>
              <a:t>We haven’t yet had the opportunity to interview any users for their Burning Issues</a:t>
            </a:r>
          </a:p>
          <a:p>
            <a:r>
              <a:rPr lang="en-GB" dirty="0"/>
              <a:t>You will have to choose or write a question that allows for unknown Burning Issues</a:t>
            </a:r>
          </a:p>
        </p:txBody>
      </p:sp>
      <p:grpSp>
        <p:nvGrpSpPr>
          <p:cNvPr id="7" name="Group 6" descr="Questionnaire">
            <a:extLst>
              <a:ext uri="{FF2B5EF4-FFF2-40B4-BE49-F238E27FC236}">
                <a16:creationId xmlns:a16="http://schemas.microsoft.com/office/drawing/2014/main" id="{66B74527-D225-4284-B4F7-C58600B94BE2}"/>
              </a:ext>
            </a:extLst>
          </p:cNvPr>
          <p:cNvGrpSpPr/>
          <p:nvPr/>
        </p:nvGrpSpPr>
        <p:grpSpPr>
          <a:xfrm>
            <a:off x="10627600" y="79783"/>
            <a:ext cx="1458849" cy="463622"/>
            <a:chOff x="7487735" y="102359"/>
            <a:chExt cx="1458849" cy="463623"/>
          </a:xfrm>
        </p:grpSpPr>
        <p:sp>
          <p:nvSpPr>
            <p:cNvPr id="8" name="Rectangle 7">
              <a:extLst>
                <a:ext uri="{FF2B5EF4-FFF2-40B4-BE49-F238E27FC236}">
                  <a16:creationId xmlns:a16="http://schemas.microsoft.com/office/drawing/2014/main" id="{37EAE6E5-68B8-4A0C-BC14-28DF245FFD29}"/>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C79E7790-9716-40F8-85BC-36C4EE893322}"/>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850194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2DBE-710C-47FE-8840-500E5EC0DBF7}"/>
              </a:ext>
            </a:extLst>
          </p:cNvPr>
          <p:cNvSpPr>
            <a:spLocks noGrp="1"/>
          </p:cNvSpPr>
          <p:nvPr>
            <p:ph type="title"/>
          </p:nvPr>
        </p:nvSpPr>
        <p:spPr>
          <a:xfrm>
            <a:off x="702733" y="617878"/>
            <a:ext cx="10515600" cy="1325563"/>
          </a:xfrm>
        </p:spPr>
        <p:txBody>
          <a:bodyPr/>
          <a:lstStyle/>
          <a:p>
            <a:r>
              <a:rPr lang="en-GB" dirty="0"/>
              <a:t>The representativeness questions ought to come from your work thinking about who you want to ask</a:t>
            </a:r>
          </a:p>
        </p:txBody>
      </p:sp>
      <p:sp>
        <p:nvSpPr>
          <p:cNvPr id="3" name="Content Placeholder 2">
            <a:extLst>
              <a:ext uri="{FF2B5EF4-FFF2-40B4-BE49-F238E27FC236}">
                <a16:creationId xmlns:a16="http://schemas.microsoft.com/office/drawing/2014/main" id="{B543311C-3AEC-4A18-AB9E-2B9D5E60153B}"/>
              </a:ext>
            </a:extLst>
          </p:cNvPr>
          <p:cNvSpPr>
            <a:spLocks noGrp="1"/>
          </p:cNvSpPr>
          <p:nvPr>
            <p:ph idx="1"/>
          </p:nvPr>
        </p:nvSpPr>
        <p:spPr>
          <a:xfrm>
            <a:off x="838200" y="2068509"/>
            <a:ext cx="10515600" cy="4108453"/>
          </a:xfrm>
        </p:spPr>
        <p:txBody>
          <a:bodyPr/>
          <a:lstStyle/>
          <a:p>
            <a:pPr marL="0" indent="0">
              <a:buNone/>
            </a:pPr>
            <a:r>
              <a:rPr lang="en-GB" dirty="0"/>
              <a:t>Here are some suggestions:</a:t>
            </a:r>
          </a:p>
          <a:p>
            <a:pPr lvl="1"/>
            <a:r>
              <a:rPr lang="en-GB" dirty="0"/>
              <a:t>Did you finish the application?</a:t>
            </a:r>
          </a:p>
          <a:p>
            <a:pPr lvl="1"/>
            <a:r>
              <a:rPr lang="en-GB" dirty="0"/>
              <a:t>What sort of work do you do?</a:t>
            </a:r>
          </a:p>
          <a:p>
            <a:pPr lvl="1"/>
            <a:r>
              <a:rPr lang="en-GB" dirty="0"/>
              <a:t>Is this grant for your own organisation / business or are you a professional helping someone else?</a:t>
            </a:r>
          </a:p>
          <a:p>
            <a:r>
              <a:rPr lang="en-GB" dirty="0"/>
              <a:t>You may think of others</a:t>
            </a:r>
          </a:p>
        </p:txBody>
      </p:sp>
      <p:grpSp>
        <p:nvGrpSpPr>
          <p:cNvPr id="8" name="Group 7" descr="Questionnaire">
            <a:extLst>
              <a:ext uri="{FF2B5EF4-FFF2-40B4-BE49-F238E27FC236}">
                <a16:creationId xmlns:a16="http://schemas.microsoft.com/office/drawing/2014/main" id="{C22210A6-4737-40CB-9B9D-00B6EBAB0CC0}"/>
              </a:ext>
            </a:extLst>
          </p:cNvPr>
          <p:cNvGrpSpPr/>
          <p:nvPr/>
        </p:nvGrpSpPr>
        <p:grpSpPr>
          <a:xfrm>
            <a:off x="10627600" y="79783"/>
            <a:ext cx="1458849" cy="463622"/>
            <a:chOff x="7487735" y="102359"/>
            <a:chExt cx="1458849" cy="463623"/>
          </a:xfrm>
        </p:grpSpPr>
        <p:sp>
          <p:nvSpPr>
            <p:cNvPr id="9" name="Rectangle 8">
              <a:extLst>
                <a:ext uri="{FF2B5EF4-FFF2-40B4-BE49-F238E27FC236}">
                  <a16:creationId xmlns:a16="http://schemas.microsoft.com/office/drawing/2014/main" id="{385695AD-8711-4D0F-86D7-EBF7EBCCBD40}"/>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6AE7D0DD-25FF-4A0F-AC29-23C592BC358F}"/>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3991194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97B0-E329-47B0-A3ED-E3F8A6176E56}"/>
              </a:ext>
            </a:extLst>
          </p:cNvPr>
          <p:cNvSpPr>
            <a:spLocks noGrp="1"/>
          </p:cNvSpPr>
          <p:nvPr>
            <p:ph type="title"/>
          </p:nvPr>
        </p:nvSpPr>
        <p:spPr/>
        <p:txBody>
          <a:bodyPr/>
          <a:lstStyle/>
          <a:p>
            <a:r>
              <a:rPr lang="en-GB" dirty="0"/>
              <a:t>Now create a questionnaire </a:t>
            </a:r>
          </a:p>
        </p:txBody>
      </p:sp>
      <p:sp>
        <p:nvSpPr>
          <p:cNvPr id="8" name="Content Placeholder 7">
            <a:extLst>
              <a:ext uri="{FF2B5EF4-FFF2-40B4-BE49-F238E27FC236}">
                <a16:creationId xmlns:a16="http://schemas.microsoft.com/office/drawing/2014/main" id="{2B587BFE-CA39-4AE6-91BF-BB47431FBD14}"/>
              </a:ext>
            </a:extLst>
          </p:cNvPr>
          <p:cNvSpPr>
            <a:spLocks noGrp="1"/>
          </p:cNvSpPr>
          <p:nvPr>
            <p:ph idx="1"/>
          </p:nvPr>
        </p:nvSpPr>
        <p:spPr/>
        <p:txBody>
          <a:bodyPr>
            <a:normAutofit/>
          </a:bodyPr>
          <a:lstStyle/>
          <a:p>
            <a:r>
              <a:rPr lang="en-GB" dirty="0"/>
              <a:t>Write your version of the MCQ</a:t>
            </a:r>
          </a:p>
          <a:p>
            <a:pPr lvl="1"/>
            <a:r>
              <a:rPr lang="en-GB" dirty="0"/>
              <a:t>“What is your overall score for the application process?”</a:t>
            </a:r>
          </a:p>
          <a:p>
            <a:r>
              <a:rPr lang="en-GB" dirty="0"/>
              <a:t>Decide on, or write, a question that allows for Burning Issues</a:t>
            </a:r>
          </a:p>
          <a:p>
            <a:r>
              <a:rPr lang="en-GB" dirty="0"/>
              <a:t>Decide on, or write, representativeness question(s)</a:t>
            </a:r>
          </a:p>
          <a:p>
            <a:r>
              <a:rPr lang="en-GB" dirty="0"/>
              <a:t>Decide whether to keep or remove any other questions in the draft</a:t>
            </a:r>
          </a:p>
          <a:p>
            <a:r>
              <a:rPr lang="en-GB" dirty="0"/>
              <a:t>Report back with your choice(s) – or decision to do none</a:t>
            </a:r>
          </a:p>
          <a:p>
            <a:r>
              <a:rPr lang="en-GB" dirty="0"/>
              <a:t>15 minutes</a:t>
            </a:r>
          </a:p>
        </p:txBody>
      </p:sp>
      <p:pic>
        <p:nvPicPr>
          <p:cNvPr id="13" name="Picture 4" descr="pencil signifying an exercise for participants to complete">
            <a:extLst>
              <a:ext uri="{FF2B5EF4-FFF2-40B4-BE49-F238E27FC236}">
                <a16:creationId xmlns:a16="http://schemas.microsoft.com/office/drawing/2014/main" id="{FE46D907-F018-4871-813C-4085B7A28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descr="Questionnaire">
            <a:extLst>
              <a:ext uri="{FF2B5EF4-FFF2-40B4-BE49-F238E27FC236}">
                <a16:creationId xmlns:a16="http://schemas.microsoft.com/office/drawing/2014/main" id="{0121D96A-D8A2-4A90-993A-63DFC55CBC78}"/>
              </a:ext>
            </a:extLst>
          </p:cNvPr>
          <p:cNvGrpSpPr/>
          <p:nvPr/>
        </p:nvGrpSpPr>
        <p:grpSpPr>
          <a:xfrm>
            <a:off x="10627600" y="79783"/>
            <a:ext cx="1458849" cy="463622"/>
            <a:chOff x="7487735" y="102359"/>
            <a:chExt cx="1458849" cy="463623"/>
          </a:xfrm>
        </p:grpSpPr>
        <p:sp>
          <p:nvSpPr>
            <p:cNvPr id="10" name="Rectangle 9">
              <a:extLst>
                <a:ext uri="{FF2B5EF4-FFF2-40B4-BE49-F238E27FC236}">
                  <a16:creationId xmlns:a16="http://schemas.microsoft.com/office/drawing/2014/main" id="{41D25AE2-43D9-440D-B8F8-C31A29DBA8D7}"/>
                </a:ext>
              </a:extLst>
            </p:cNvPr>
            <p:cNvSpPr/>
            <p:nvPr/>
          </p:nvSpPr>
          <p:spPr>
            <a:xfrm>
              <a:off x="7492819" y="102359"/>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5D7AB14C-33B6-423F-8556-9A4F9282ED81}"/>
                </a:ext>
              </a:extLst>
            </p:cNvPr>
            <p:cNvSpPr txBox="1"/>
            <p:nvPr/>
          </p:nvSpPr>
          <p:spPr>
            <a:xfrm>
              <a:off x="7487735" y="176832"/>
              <a:ext cx="145884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Questionnaire</a:t>
              </a:r>
            </a:p>
          </p:txBody>
        </p:sp>
      </p:grpSp>
    </p:spTree>
    <p:extLst>
      <p:ext uri="{BB962C8B-B14F-4D97-AF65-F5344CB8AC3E}">
        <p14:creationId xmlns:p14="http://schemas.microsoft.com/office/powerpoint/2010/main" val="10779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DDAAEC-0CE5-4F39-8904-5235B6B0D8B1}"/>
              </a:ext>
            </a:extLst>
          </p:cNvPr>
          <p:cNvSpPr>
            <a:spLocks noGrp="1"/>
          </p:cNvSpPr>
          <p:nvPr>
            <p:ph type="ctrTitle"/>
          </p:nvPr>
        </p:nvSpPr>
        <p:spPr/>
        <p:txBody>
          <a:bodyPr/>
          <a:lstStyle/>
          <a:p>
            <a:r>
              <a:rPr lang="en-GB" dirty="0"/>
              <a:t>Break</a:t>
            </a:r>
          </a:p>
        </p:txBody>
      </p:sp>
    </p:spTree>
    <p:extLst>
      <p:ext uri="{BB962C8B-B14F-4D97-AF65-F5344CB8AC3E}">
        <p14:creationId xmlns:p14="http://schemas.microsoft.com/office/powerpoint/2010/main" val="3445504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CC1A-3DAF-4978-A8A8-A3E9C6D858F3}"/>
              </a:ext>
            </a:extLst>
          </p:cNvPr>
          <p:cNvSpPr>
            <a:spLocks noGrp="1"/>
          </p:cNvSpPr>
          <p:nvPr>
            <p:ph type="ctrTitle"/>
          </p:nvPr>
        </p:nvSpPr>
        <p:spPr/>
        <p:txBody>
          <a:bodyPr>
            <a:normAutofit/>
          </a:bodyPr>
          <a:lstStyle/>
          <a:p>
            <a:r>
              <a:rPr lang="en-GB" sz="6000" dirty="0"/>
              <a:t>Fieldwork</a:t>
            </a:r>
            <a:endParaRPr lang="en-GB" dirty="0"/>
          </a:p>
        </p:txBody>
      </p:sp>
      <p:sp>
        <p:nvSpPr>
          <p:cNvPr id="7" name="Subtitle 6">
            <a:extLst>
              <a:ext uri="{FF2B5EF4-FFF2-40B4-BE49-F238E27FC236}">
                <a16:creationId xmlns:a16="http://schemas.microsoft.com/office/drawing/2014/main" id="{E821D6A0-2B84-4269-8CEF-6A8858D5F06E}"/>
              </a:ext>
            </a:extLst>
          </p:cNvPr>
          <p:cNvSpPr>
            <a:spLocks noGrp="1"/>
          </p:cNvSpPr>
          <p:nvPr>
            <p:ph type="subTitle" idx="1"/>
          </p:nvPr>
        </p:nvSpPr>
        <p:spPr/>
        <p:txBody>
          <a:bodyPr/>
          <a:lstStyle/>
          <a:p>
            <a:r>
              <a:rPr lang="en-GB" sz="2400" dirty="0"/>
              <a:t>Getting the questionnaire to people</a:t>
            </a:r>
            <a:endParaRPr lang="en-GB" dirty="0"/>
          </a:p>
        </p:txBody>
      </p:sp>
      <p:grpSp>
        <p:nvGrpSpPr>
          <p:cNvPr id="4" name="Group 3">
            <a:extLst>
              <a:ext uri="{FF2B5EF4-FFF2-40B4-BE49-F238E27FC236}">
                <a16:creationId xmlns:a16="http://schemas.microsoft.com/office/drawing/2014/main" id="{94F81AF7-DCA0-4153-90FE-C316C81A1F5A}"/>
              </a:ext>
            </a:extLst>
          </p:cNvPr>
          <p:cNvGrpSpPr/>
          <p:nvPr/>
        </p:nvGrpSpPr>
        <p:grpSpPr>
          <a:xfrm>
            <a:off x="10743320" y="10697"/>
            <a:ext cx="1448681" cy="463623"/>
            <a:chOff x="5126887" y="4157525"/>
            <a:chExt cx="1448681" cy="463623"/>
          </a:xfrm>
        </p:grpSpPr>
        <p:sp>
          <p:nvSpPr>
            <p:cNvPr id="5" name="Rectangle 4">
              <a:extLst>
                <a:ext uri="{FF2B5EF4-FFF2-40B4-BE49-F238E27FC236}">
                  <a16:creationId xmlns:a16="http://schemas.microsoft.com/office/drawing/2014/main" id="{B0788524-62BB-45AE-9741-B4582AC30A8B}"/>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6" name="TextBox 5">
              <a:extLst>
                <a:ext uri="{FF2B5EF4-FFF2-40B4-BE49-F238E27FC236}">
                  <a16:creationId xmlns:a16="http://schemas.microsoft.com/office/drawing/2014/main" id="{884EBD59-429F-4C81-B47F-FE41E408E9C5}"/>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876339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Here are the 7 steps as a linear process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grpSp>
        <p:nvGrpSpPr>
          <p:cNvPr id="53" name="Group 52">
            <a:extLst>
              <a:ext uri="{FF2B5EF4-FFF2-40B4-BE49-F238E27FC236}">
                <a16:creationId xmlns:a16="http://schemas.microsoft.com/office/drawing/2014/main" id="{972EE003-F804-4FA5-9EA6-1AA0CB2D549B}"/>
              </a:ext>
            </a:extLst>
          </p:cNvPr>
          <p:cNvGrpSpPr/>
          <p:nvPr/>
        </p:nvGrpSpPr>
        <p:grpSpPr>
          <a:xfrm>
            <a:off x="10743320" y="10697"/>
            <a:ext cx="1448681" cy="463623"/>
            <a:chOff x="5126887" y="4157525"/>
            <a:chExt cx="1448681" cy="463623"/>
          </a:xfrm>
        </p:grpSpPr>
        <p:sp>
          <p:nvSpPr>
            <p:cNvPr id="55" name="Rectangle 54">
              <a:extLst>
                <a:ext uri="{FF2B5EF4-FFF2-40B4-BE49-F238E27FC236}">
                  <a16:creationId xmlns:a16="http://schemas.microsoft.com/office/drawing/2014/main" id="{48EE755C-21B0-4120-A49D-0B4EC6536C5D}"/>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56" name="TextBox 55">
              <a:extLst>
                <a:ext uri="{FF2B5EF4-FFF2-40B4-BE49-F238E27FC236}">
                  <a16:creationId xmlns:a16="http://schemas.microsoft.com/office/drawing/2014/main" id="{117CDDD0-AFCE-4EC7-A6F5-23922485EA17}"/>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600920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A3D5-6A65-4C62-8600-7D6262A7FB23}"/>
              </a:ext>
            </a:extLst>
          </p:cNvPr>
          <p:cNvSpPr>
            <a:spLocks noGrp="1"/>
          </p:cNvSpPr>
          <p:nvPr>
            <p:ph type="title"/>
          </p:nvPr>
        </p:nvSpPr>
        <p:spPr/>
        <p:txBody>
          <a:bodyPr/>
          <a:lstStyle/>
          <a:p>
            <a:r>
              <a:rPr lang="en-GB" dirty="0"/>
              <a:t>Create the right context for your questionnaire</a:t>
            </a:r>
          </a:p>
        </p:txBody>
      </p:sp>
      <p:pic>
        <p:nvPicPr>
          <p:cNvPr id="6" name="Picture 5" descr="Cartoon featuring an envelope, page of a questionnaire, and a thank you note. The message around the three pictures reads “Your invitation is as important as your questionnaire. &quot;Thank you&quot; for good karma&quot;.">
            <a:extLst>
              <a:ext uri="{FF2B5EF4-FFF2-40B4-BE49-F238E27FC236}">
                <a16:creationId xmlns:a16="http://schemas.microsoft.com/office/drawing/2014/main" id="{B4A2A92F-7E50-406B-90C7-7B4DE2CA8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301" y="2026711"/>
            <a:ext cx="10659292" cy="4007893"/>
          </a:xfrm>
          <a:prstGeom prst="rect">
            <a:avLst/>
          </a:prstGeom>
        </p:spPr>
      </p:pic>
      <p:sp>
        <p:nvSpPr>
          <p:cNvPr id="7" name="TextBox 8">
            <a:extLst>
              <a:ext uri="{FF2B5EF4-FFF2-40B4-BE49-F238E27FC236}">
                <a16:creationId xmlns:a16="http://schemas.microsoft.com/office/drawing/2014/main" id="{E7C196A4-E9DD-43C8-A0D7-D50AC1F7FAEE}"/>
              </a:ext>
            </a:extLst>
          </p:cNvPr>
          <p:cNvSpPr txBox="1">
            <a:spLocks noChangeArrowheads="1"/>
          </p:cNvSpPr>
          <p:nvPr/>
        </p:nvSpPr>
        <p:spPr bwMode="auto">
          <a:xfrm>
            <a:off x="4096578" y="6416386"/>
            <a:ext cx="7709987" cy="237827"/>
          </a:xfrm>
          <a:prstGeom prst="rect">
            <a:avLst/>
          </a:prstGeom>
          <a:solidFill>
            <a:srgbClr val="FFFFFF"/>
          </a:solidFill>
          <a:ln w="9525">
            <a:noFill/>
            <a:miter lim="800000"/>
            <a:headEnd/>
            <a:tailEnd/>
          </a:ln>
        </p:spPr>
        <p:txBody>
          <a:bodyPr wrap="square">
            <a:spAutoFit/>
          </a:bodyPr>
          <a:lstStyle/>
          <a:p>
            <a:r>
              <a:rPr lang="en-GB" sz="1100" dirty="0">
                <a:latin typeface="Arial" panose="020B0604020202020204" pitchFamily="34" charset="0"/>
                <a:cs typeface="Arial" panose="020B0604020202020204" pitchFamily="34" charset="0"/>
              </a:rPr>
              <a:t>Illustration by Tasia Graham for  “Surveys that work: A practical guide for designing better surveys” by Caroline Jarrett </a:t>
            </a:r>
          </a:p>
        </p:txBody>
      </p:sp>
      <p:grpSp>
        <p:nvGrpSpPr>
          <p:cNvPr id="11" name="Group 10">
            <a:extLst>
              <a:ext uri="{FF2B5EF4-FFF2-40B4-BE49-F238E27FC236}">
                <a16:creationId xmlns:a16="http://schemas.microsoft.com/office/drawing/2014/main" id="{15AA959D-6365-4086-90B6-875965D98AE2}"/>
              </a:ext>
            </a:extLst>
          </p:cNvPr>
          <p:cNvGrpSpPr/>
          <p:nvPr/>
        </p:nvGrpSpPr>
        <p:grpSpPr>
          <a:xfrm>
            <a:off x="10743320" y="10697"/>
            <a:ext cx="1448681" cy="463623"/>
            <a:chOff x="5126887" y="4157525"/>
            <a:chExt cx="1448681" cy="463623"/>
          </a:xfrm>
        </p:grpSpPr>
        <p:sp>
          <p:nvSpPr>
            <p:cNvPr id="12" name="Rectangle 11">
              <a:extLst>
                <a:ext uri="{FF2B5EF4-FFF2-40B4-BE49-F238E27FC236}">
                  <a16:creationId xmlns:a16="http://schemas.microsoft.com/office/drawing/2014/main" id="{EA909A87-BECC-46FF-9B67-38DA50D328AF}"/>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3" name="TextBox 12">
              <a:extLst>
                <a:ext uri="{FF2B5EF4-FFF2-40B4-BE49-F238E27FC236}">
                  <a16:creationId xmlns:a16="http://schemas.microsoft.com/office/drawing/2014/main" id="{0D2A0992-C030-447C-AFBE-B190F8FE17A0}"/>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534419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6E2843-29C9-4F5A-A1D2-7DB5B30A2CAB}"/>
              </a:ext>
            </a:extLst>
          </p:cNvPr>
          <p:cNvSpPr>
            <a:spLocks noGrp="1"/>
          </p:cNvSpPr>
          <p:nvPr>
            <p:ph type="body" sz="half" idx="2"/>
          </p:nvPr>
        </p:nvSpPr>
        <p:spPr/>
        <p:txBody>
          <a:bodyPr/>
          <a:lstStyle/>
          <a:p>
            <a:r>
              <a:rPr lang="en-GB" dirty="0"/>
              <a:t>Your invitation is important</a:t>
            </a:r>
          </a:p>
        </p:txBody>
      </p:sp>
      <p:pic>
        <p:nvPicPr>
          <p:cNvPr id="6" name="Picture 5" descr="Survey invitation from Epson. The email program has blocked images, so it looks very pl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498" y="824412"/>
            <a:ext cx="7553585" cy="5766715"/>
          </a:xfrm>
          <a:prstGeom prst="rect">
            <a:avLst/>
          </a:prstGeom>
        </p:spPr>
      </p:pic>
      <p:grpSp>
        <p:nvGrpSpPr>
          <p:cNvPr id="7" name="Group 6">
            <a:extLst>
              <a:ext uri="{FF2B5EF4-FFF2-40B4-BE49-F238E27FC236}">
                <a16:creationId xmlns:a16="http://schemas.microsoft.com/office/drawing/2014/main" id="{B2A14885-2934-4C30-9E96-4805DEF67540}"/>
              </a:ext>
            </a:extLst>
          </p:cNvPr>
          <p:cNvGrpSpPr/>
          <p:nvPr/>
        </p:nvGrpSpPr>
        <p:grpSpPr>
          <a:xfrm>
            <a:off x="10743320" y="10697"/>
            <a:ext cx="1448681" cy="463623"/>
            <a:chOff x="5126887" y="4157525"/>
            <a:chExt cx="1448681" cy="463623"/>
          </a:xfrm>
        </p:grpSpPr>
        <p:sp>
          <p:nvSpPr>
            <p:cNvPr id="8" name="Rectangle 7">
              <a:extLst>
                <a:ext uri="{FF2B5EF4-FFF2-40B4-BE49-F238E27FC236}">
                  <a16:creationId xmlns:a16="http://schemas.microsoft.com/office/drawing/2014/main" id="{0CFC7481-A78A-4253-BE25-50A8361CA630}"/>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9" name="TextBox 8">
              <a:extLst>
                <a:ext uri="{FF2B5EF4-FFF2-40B4-BE49-F238E27FC236}">
                  <a16:creationId xmlns:a16="http://schemas.microsoft.com/office/drawing/2014/main" id="{AE19A6D4-998E-4095-9949-895F882B7EF3}"/>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1145910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6E2843-29C9-4F5A-A1D2-7DB5B30A2CAB}"/>
              </a:ext>
            </a:extLst>
          </p:cNvPr>
          <p:cNvSpPr>
            <a:spLocks noGrp="1"/>
          </p:cNvSpPr>
          <p:nvPr>
            <p:ph type="body" sz="half" idx="2"/>
          </p:nvPr>
        </p:nvSpPr>
        <p:spPr>
          <a:xfrm>
            <a:off x="274111" y="263527"/>
            <a:ext cx="3673775" cy="4691063"/>
          </a:xfrm>
        </p:spPr>
        <p:txBody>
          <a:bodyPr/>
          <a:lstStyle/>
          <a:p>
            <a:r>
              <a:rPr lang="en-GB" dirty="0"/>
              <a:t>I think this invitation is trying to sway the response</a:t>
            </a:r>
          </a:p>
        </p:txBody>
      </p:sp>
      <p:pic>
        <p:nvPicPr>
          <p:cNvPr id="10" name="Picture 9" descr="The same invitation with the images. It's packed with &quot;hints&quot; about  the answers that Epson is looking for, such as a montage of hands giving 'thumbs up'.">
            <a:extLst>
              <a:ext uri="{FF2B5EF4-FFF2-40B4-BE49-F238E27FC236}">
                <a16:creationId xmlns:a16="http://schemas.microsoft.com/office/drawing/2014/main" id="{66EC0D6E-917B-4C27-9722-7D4537074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910" y="37271"/>
            <a:ext cx="6525393" cy="6783459"/>
          </a:xfrm>
          <a:prstGeom prst="rect">
            <a:avLst/>
          </a:prstGeom>
        </p:spPr>
      </p:pic>
      <p:grpSp>
        <p:nvGrpSpPr>
          <p:cNvPr id="11" name="Group 10">
            <a:extLst>
              <a:ext uri="{FF2B5EF4-FFF2-40B4-BE49-F238E27FC236}">
                <a16:creationId xmlns:a16="http://schemas.microsoft.com/office/drawing/2014/main" id="{69143859-31CB-45CF-BBFB-E47C96134FB2}"/>
              </a:ext>
            </a:extLst>
          </p:cNvPr>
          <p:cNvGrpSpPr/>
          <p:nvPr/>
        </p:nvGrpSpPr>
        <p:grpSpPr>
          <a:xfrm>
            <a:off x="10743320" y="10697"/>
            <a:ext cx="1448681" cy="463623"/>
            <a:chOff x="5126887" y="4157525"/>
            <a:chExt cx="1448681" cy="463623"/>
          </a:xfrm>
        </p:grpSpPr>
        <p:sp>
          <p:nvSpPr>
            <p:cNvPr id="12" name="Rectangle 11">
              <a:extLst>
                <a:ext uri="{FF2B5EF4-FFF2-40B4-BE49-F238E27FC236}">
                  <a16:creationId xmlns:a16="http://schemas.microsoft.com/office/drawing/2014/main" id="{1421D6F4-B2FA-4232-83CD-955036789E7C}"/>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3" name="TextBox 12">
              <a:extLst>
                <a:ext uri="{FF2B5EF4-FFF2-40B4-BE49-F238E27FC236}">
                  <a16:creationId xmlns:a16="http://schemas.microsoft.com/office/drawing/2014/main" id="{B9AF44EC-69B1-4923-9088-39498F2EA285}"/>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t>Fieldwork</a:t>
              </a:r>
            </a:p>
          </p:txBody>
        </p:sp>
      </p:grpSp>
    </p:spTree>
    <p:extLst>
      <p:ext uri="{BB962C8B-B14F-4D97-AF65-F5344CB8AC3E}">
        <p14:creationId xmlns:p14="http://schemas.microsoft.com/office/powerpoint/2010/main" val="400657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C232EF9-C4CF-4CDC-9CD3-5F3FA362FEC8}"/>
              </a:ext>
            </a:extLst>
          </p:cNvPr>
          <p:cNvSpPr>
            <a:spLocks noGrp="1"/>
          </p:cNvSpPr>
          <p:nvPr>
            <p:ph type="title"/>
          </p:nvPr>
        </p:nvSpPr>
        <p:spPr/>
        <p:txBody>
          <a:bodyPr/>
          <a:lstStyle/>
          <a:p>
            <a:r>
              <a:rPr lang="en-GB" dirty="0"/>
              <a:t>Yesterday we looked at numbers of people</a:t>
            </a:r>
          </a:p>
        </p:txBody>
      </p:sp>
      <p:grpSp>
        <p:nvGrpSpPr>
          <p:cNvPr id="8" name="Group 7" descr="At the centre is the definition of a survey - a process for getting answers to questions. Around the definition are three elements: to make decisions, people and getting numbers">
            <a:extLst>
              <a:ext uri="{FF2B5EF4-FFF2-40B4-BE49-F238E27FC236}">
                <a16:creationId xmlns:a16="http://schemas.microsoft.com/office/drawing/2014/main" id="{3378992F-702C-4D0C-97B8-AF543B5197B4}"/>
              </a:ext>
            </a:extLst>
          </p:cNvPr>
          <p:cNvGrpSpPr/>
          <p:nvPr/>
        </p:nvGrpSpPr>
        <p:grpSpPr>
          <a:xfrm>
            <a:off x="1575337" y="1780813"/>
            <a:ext cx="8936745" cy="3770610"/>
            <a:chOff x="1514877" y="516459"/>
            <a:chExt cx="6702559" cy="2827958"/>
          </a:xfrm>
        </p:grpSpPr>
        <p:sp>
          <p:nvSpPr>
            <p:cNvPr id="2" name="Rectangle 1"/>
            <p:cNvSpPr/>
            <p:nvPr/>
          </p:nvSpPr>
          <p:spPr>
            <a:xfrm>
              <a:off x="1514877" y="531004"/>
              <a:ext cx="2764083" cy="392415"/>
            </a:xfrm>
            <a:prstGeom prst="rect">
              <a:avLst/>
            </a:prstGeom>
          </p:spPr>
          <p:txBody>
            <a:bodyPr wrap="square">
              <a:spAutoFit/>
            </a:bodyPr>
            <a:lstStyle/>
            <a:p>
              <a:r>
                <a:rPr lang="en-GB" sz="2800" dirty="0">
                  <a:solidFill>
                    <a:srgbClr val="009999"/>
                  </a:solidFill>
                  <a:latin typeface="Arial" panose="020B0604020202020204" pitchFamily="34" charset="0"/>
                  <a:cs typeface="Arial" panose="020B0604020202020204" pitchFamily="34" charset="0"/>
                </a:rPr>
                <a:t>Why you want to ask</a:t>
              </a:r>
            </a:p>
          </p:txBody>
        </p:sp>
        <p:sp>
          <p:nvSpPr>
            <p:cNvPr id="5" name="Rectangle 4"/>
            <p:cNvSpPr/>
            <p:nvPr/>
          </p:nvSpPr>
          <p:spPr>
            <a:xfrm>
              <a:off x="5531789" y="516459"/>
              <a:ext cx="2685647" cy="392415"/>
            </a:xfrm>
            <a:prstGeom prst="rect">
              <a:avLst/>
            </a:prstGeom>
          </p:spPr>
          <p:txBody>
            <a:bodyPr wrap="square">
              <a:spAutoFit/>
            </a:bodyPr>
            <a:lstStyle/>
            <a:p>
              <a:pPr algn="r"/>
              <a:r>
                <a:rPr lang="en-GB" sz="2800" dirty="0">
                  <a:solidFill>
                    <a:srgbClr val="009999"/>
                  </a:solidFill>
                  <a:latin typeface="Arial" panose="020B0604020202020204" pitchFamily="34" charset="0"/>
                  <a:cs typeface="Arial" panose="020B0604020202020204" pitchFamily="34" charset="0"/>
                </a:rPr>
                <a:t>Who you want to ask</a:t>
              </a:r>
            </a:p>
          </p:txBody>
        </p:sp>
        <p:sp>
          <p:nvSpPr>
            <p:cNvPr id="3" name="Rectangle 2"/>
            <p:cNvSpPr/>
            <p:nvPr/>
          </p:nvSpPr>
          <p:spPr>
            <a:xfrm>
              <a:off x="3898008" y="2952002"/>
              <a:ext cx="1594427" cy="392415"/>
            </a:xfrm>
            <a:prstGeom prst="rect">
              <a:avLst/>
            </a:prstGeom>
          </p:spPr>
          <p:txBody>
            <a:bodyPr wrap="none">
              <a:spAutoFit/>
            </a:bodyPr>
            <a:lstStyle/>
            <a:p>
              <a:r>
                <a:rPr lang="en-GB" sz="2800" dirty="0">
                  <a:solidFill>
                    <a:srgbClr val="009999"/>
                  </a:solidFill>
                  <a:latin typeface="Arial" panose="020B0604020202020204" pitchFamily="34" charset="0"/>
                  <a:cs typeface="Arial" panose="020B0604020202020204" pitchFamily="34" charset="0"/>
                </a:rPr>
                <a:t>The number</a:t>
              </a:r>
            </a:p>
          </p:txBody>
        </p:sp>
      </p:grpSp>
      <p:sp>
        <p:nvSpPr>
          <p:cNvPr id="11" name="TextBox 10">
            <a:extLst>
              <a:ext uri="{FF2B5EF4-FFF2-40B4-BE49-F238E27FC236}">
                <a16:creationId xmlns:a16="http://schemas.microsoft.com/office/drawing/2014/main" id="{36E81346-3617-4538-9C32-B77E09D7714D}"/>
              </a:ext>
            </a:extLst>
          </p:cNvPr>
          <p:cNvSpPr txBox="1"/>
          <p:nvPr/>
        </p:nvSpPr>
        <p:spPr>
          <a:xfrm>
            <a:off x="1830761" y="2987312"/>
            <a:ext cx="2537647" cy="1477328"/>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Asking one person the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right question </a:t>
            </a:r>
          </a:p>
        </p:txBody>
      </p:sp>
      <p:sp>
        <p:nvSpPr>
          <p:cNvPr id="12" name="TextBox 11">
            <a:extLst>
              <a:ext uri="{FF2B5EF4-FFF2-40B4-BE49-F238E27FC236}">
                <a16:creationId xmlns:a16="http://schemas.microsoft.com/office/drawing/2014/main" id="{4DF62B5B-D44C-4671-90CE-6C405B336B46}"/>
              </a:ext>
            </a:extLst>
          </p:cNvPr>
          <p:cNvSpPr txBox="1"/>
          <p:nvPr/>
        </p:nvSpPr>
        <p:spPr>
          <a:xfrm>
            <a:off x="4556595" y="3448977"/>
            <a:ext cx="2537647" cy="553998"/>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is better than</a:t>
            </a:r>
          </a:p>
        </p:txBody>
      </p:sp>
      <p:sp>
        <p:nvSpPr>
          <p:cNvPr id="14" name="TextBox 13">
            <a:extLst>
              <a:ext uri="{FF2B5EF4-FFF2-40B4-BE49-F238E27FC236}">
                <a16:creationId xmlns:a16="http://schemas.microsoft.com/office/drawing/2014/main" id="{5BBAAECB-4862-4877-8CCA-C7BB6B136245}"/>
              </a:ext>
            </a:extLst>
          </p:cNvPr>
          <p:cNvSpPr txBox="1"/>
          <p:nvPr/>
        </p:nvSpPr>
        <p:spPr>
          <a:xfrm>
            <a:off x="7369078" y="2987313"/>
            <a:ext cx="2937905" cy="1477328"/>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Asking 10,000 people the </a:t>
            </a:r>
          </a:p>
          <a:p>
            <a:r>
              <a:rPr lang="en-GB" sz="3000" dirty="0">
                <a:latin typeface="Arial" panose="020B0604020202020204" pitchFamily="34" charset="0"/>
                <a:cs typeface="Arial" panose="020B0604020202020204" pitchFamily="34" charset="0"/>
              </a:rPr>
              <a:t>wrong question</a:t>
            </a:r>
          </a:p>
        </p:txBody>
      </p:sp>
      <p:grpSp>
        <p:nvGrpSpPr>
          <p:cNvPr id="18" name="Group 17">
            <a:extLst>
              <a:ext uri="{FF2B5EF4-FFF2-40B4-BE49-F238E27FC236}">
                <a16:creationId xmlns:a16="http://schemas.microsoft.com/office/drawing/2014/main" id="{C020F597-2A0E-4E8F-B172-426FD163A1A6}"/>
              </a:ext>
            </a:extLst>
          </p:cNvPr>
          <p:cNvGrpSpPr/>
          <p:nvPr/>
        </p:nvGrpSpPr>
        <p:grpSpPr>
          <a:xfrm>
            <a:off x="10531758" y="133313"/>
            <a:ext cx="1468331" cy="463623"/>
            <a:chOff x="3147325" y="1891403"/>
            <a:chExt cx="1468330" cy="463623"/>
          </a:xfrm>
        </p:grpSpPr>
        <p:sp>
          <p:nvSpPr>
            <p:cNvPr id="19" name="Rectangle 18">
              <a:extLst>
                <a:ext uri="{FF2B5EF4-FFF2-40B4-BE49-F238E27FC236}">
                  <a16:creationId xmlns:a16="http://schemas.microsoft.com/office/drawing/2014/main" id="{D584D0A9-19B5-44DC-B9F3-1AE6DC0868D1}"/>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13FCCF3-8B47-49E5-B892-039BAC0C454A}"/>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220581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39906" y="178213"/>
            <a:ext cx="11472084" cy="1143000"/>
          </a:xfrm>
        </p:spPr>
        <p:txBody>
          <a:bodyPr/>
          <a:lstStyle/>
          <a:p>
            <a:r>
              <a:rPr lang="en-GB" dirty="0"/>
              <a:t>Response relies on effort, reward, and trust</a:t>
            </a:r>
          </a:p>
        </p:txBody>
      </p:sp>
      <p:sp>
        <p:nvSpPr>
          <p:cNvPr id="3" name="Rectangle 2"/>
          <p:cNvSpPr/>
          <p:nvPr/>
        </p:nvSpPr>
        <p:spPr>
          <a:xfrm>
            <a:off x="3653263" y="2365446"/>
            <a:ext cx="4572000" cy="2246769"/>
          </a:xfrm>
          <a:prstGeom prst="rect">
            <a:avLst/>
          </a:prstGeom>
        </p:spPr>
        <p:txBody>
          <a:bodyPr>
            <a:spAutoFit/>
          </a:bodyPr>
          <a:lstStyle/>
          <a:p>
            <a:r>
              <a:rPr lang="en-GB" sz="2000" dirty="0"/>
              <a:t>People will only respond if they trust you. After that, it's a balance between the perceived reward from filling in the survey compared to the perceived effort that's required. Strangely enough, if a reward seems 'too good to be true' that can also reduce the response. </a:t>
            </a:r>
          </a:p>
        </p:txBody>
      </p:sp>
      <p:pic>
        <p:nvPicPr>
          <p:cNvPr id="2" name="Snagit_PPT21EB" descr="Inverted triangle showing a balance between perceieved reward and perceived effort, resting on tru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813" y="2040449"/>
            <a:ext cx="6172200" cy="4105275"/>
          </a:xfrm>
          <a:prstGeom prst="rect">
            <a:avLst/>
          </a:prstGeom>
        </p:spPr>
      </p:pic>
      <p:sp>
        <p:nvSpPr>
          <p:cNvPr id="43015" name="TextBox 8"/>
          <p:cNvSpPr txBox="1">
            <a:spLocks noChangeArrowheads="1"/>
          </p:cNvSpPr>
          <p:nvPr/>
        </p:nvSpPr>
        <p:spPr bwMode="auto">
          <a:xfrm>
            <a:off x="4161591" y="6396336"/>
            <a:ext cx="7124717" cy="430887"/>
          </a:xfrm>
          <a:prstGeom prst="rect">
            <a:avLst/>
          </a:prstGeom>
          <a:solidFill>
            <a:srgbClr val="FFFFFF"/>
          </a:solidFill>
          <a:ln w="9525">
            <a:noFill/>
            <a:miter lim="800000"/>
            <a:headEnd/>
            <a:tailEnd/>
          </a:ln>
        </p:spPr>
        <p:txBody>
          <a:bodyPr wrap="square">
            <a:spAutoFit/>
          </a:bodyPr>
          <a:lstStyle/>
          <a:p>
            <a:r>
              <a:rPr lang="en-GB" sz="1100" dirty="0">
                <a:latin typeface="Arial" panose="020B0604020202020204" pitchFamily="34" charset="0"/>
                <a:cs typeface="Arial" panose="020B0604020202020204" pitchFamily="34" charset="0"/>
              </a:rPr>
              <a:t>Diagram from Jarrett, C, and Gaffney, G (2008) “Forms that work: Designing web forms for usability”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inspired by </a:t>
            </a:r>
            <a:r>
              <a:rPr lang="en-GB" sz="1100" dirty="0" err="1">
                <a:latin typeface="Arial" panose="020B0604020202020204" pitchFamily="34" charset="0"/>
                <a:cs typeface="Arial" panose="020B0604020202020204" pitchFamily="34" charset="0"/>
              </a:rPr>
              <a:t>Dillman</a:t>
            </a:r>
            <a:r>
              <a:rPr lang="en-GB" sz="1100" dirty="0">
                <a:latin typeface="Arial" panose="020B0604020202020204" pitchFamily="34" charset="0"/>
                <a:cs typeface="Arial" panose="020B0604020202020204" pitchFamily="34" charset="0"/>
              </a:rPr>
              <a:t>, D.A. (2000) “Internet, Mail and Mixed Mode Surveys: The Tailored Design Method”</a:t>
            </a:r>
          </a:p>
        </p:txBody>
      </p:sp>
      <p:grpSp>
        <p:nvGrpSpPr>
          <p:cNvPr id="9" name="Group 8">
            <a:extLst>
              <a:ext uri="{FF2B5EF4-FFF2-40B4-BE49-F238E27FC236}">
                <a16:creationId xmlns:a16="http://schemas.microsoft.com/office/drawing/2014/main" id="{64FAB4B0-EAF0-4DEF-B9C8-C01505300930}"/>
              </a:ext>
            </a:extLst>
          </p:cNvPr>
          <p:cNvGrpSpPr/>
          <p:nvPr/>
        </p:nvGrpSpPr>
        <p:grpSpPr>
          <a:xfrm>
            <a:off x="10743320" y="10697"/>
            <a:ext cx="1448681" cy="463623"/>
            <a:chOff x="5126887" y="4157525"/>
            <a:chExt cx="1448681" cy="463623"/>
          </a:xfrm>
        </p:grpSpPr>
        <p:sp>
          <p:nvSpPr>
            <p:cNvPr id="10" name="Rectangle 9">
              <a:extLst>
                <a:ext uri="{FF2B5EF4-FFF2-40B4-BE49-F238E27FC236}">
                  <a16:creationId xmlns:a16="http://schemas.microsoft.com/office/drawing/2014/main" id="{40F910C9-3D17-4E4A-B9D5-A35BDF39C377}"/>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3" name="TextBox 12">
              <a:extLst>
                <a:ext uri="{FF2B5EF4-FFF2-40B4-BE49-F238E27FC236}">
                  <a16:creationId xmlns:a16="http://schemas.microsoft.com/office/drawing/2014/main" id="{713C5C88-3DBC-4C38-B5FE-BB25B06314E8}"/>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4009666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4919" y="295275"/>
            <a:ext cx="10638367" cy="1143000"/>
          </a:xfrm>
        </p:spPr>
        <p:txBody>
          <a:bodyPr/>
          <a:lstStyle/>
          <a:p>
            <a:pPr lvl="0"/>
            <a:r>
              <a:rPr lang="en-GB" altLang="en-US" dirty="0"/>
              <a:t>A good invitation creates trust</a:t>
            </a:r>
            <a:endParaRPr lang="en-GB" dirty="0"/>
          </a:p>
        </p:txBody>
      </p:sp>
      <p:sp>
        <p:nvSpPr>
          <p:cNvPr id="8" name="Content Placeholder 7" descr="sketch illustrating that your invitation is as important as your questionnaire. A thank you note at the end is captioned for good karma"/>
          <p:cNvSpPr>
            <a:spLocks noGrp="1"/>
          </p:cNvSpPr>
          <p:nvPr>
            <p:ph idx="1"/>
          </p:nvPr>
        </p:nvSpPr>
        <p:spPr>
          <a:xfrm>
            <a:off x="814917" y="1673225"/>
            <a:ext cx="10767483" cy="4525963"/>
          </a:xfrm>
        </p:spPr>
        <p:txBody>
          <a:bodyPr/>
          <a:lstStyle/>
          <a:p>
            <a:r>
              <a:rPr lang="en-GB" altLang="en-US" dirty="0"/>
              <a:t>Consider whether your branding could sway the response</a:t>
            </a:r>
          </a:p>
          <a:p>
            <a:pPr lvl="1"/>
            <a:r>
              <a:rPr lang="en-GB" altLang="en-US" dirty="0"/>
              <a:t>Are you a brand that has a high profile?</a:t>
            </a:r>
          </a:p>
          <a:p>
            <a:pPr lvl="1"/>
            <a:r>
              <a:rPr lang="en-GB" altLang="en-US" dirty="0"/>
              <a:t>Are you likely to be known to the person who answers?</a:t>
            </a:r>
          </a:p>
          <a:p>
            <a:pPr lvl="1"/>
            <a:r>
              <a:rPr lang="en-GB" altLang="en-US" dirty="0"/>
              <a:t>Can you get sponsorship from a trusted person or organisation?</a:t>
            </a:r>
          </a:p>
          <a:p>
            <a:r>
              <a:rPr lang="en-GB" altLang="en-US" dirty="0"/>
              <a:t>Say who you are</a:t>
            </a:r>
          </a:p>
          <a:p>
            <a:r>
              <a:rPr lang="en-GB" altLang="en-US" dirty="0"/>
              <a:t>Say why you’ve contacted this person specifically</a:t>
            </a:r>
          </a:p>
          <a:p>
            <a:r>
              <a:rPr lang="en-GB" altLang="en-US" dirty="0"/>
              <a:t>Explain:</a:t>
            </a:r>
          </a:p>
          <a:p>
            <a:pPr lvl="1"/>
            <a:r>
              <a:rPr lang="en-GB" altLang="en-US" dirty="0"/>
              <a:t>Your privacy policy</a:t>
            </a:r>
          </a:p>
          <a:p>
            <a:pPr lvl="1"/>
            <a:r>
              <a:rPr lang="en-GB" altLang="en-US" dirty="0"/>
              <a:t>Your approach to anonymity and confidentiality</a:t>
            </a:r>
          </a:p>
        </p:txBody>
      </p:sp>
      <p:grpSp>
        <p:nvGrpSpPr>
          <p:cNvPr id="7" name="Group 6">
            <a:extLst>
              <a:ext uri="{FF2B5EF4-FFF2-40B4-BE49-F238E27FC236}">
                <a16:creationId xmlns:a16="http://schemas.microsoft.com/office/drawing/2014/main" id="{DB12A125-037A-434A-ACF9-D9B9902DB54D}"/>
              </a:ext>
            </a:extLst>
          </p:cNvPr>
          <p:cNvGrpSpPr/>
          <p:nvPr/>
        </p:nvGrpSpPr>
        <p:grpSpPr>
          <a:xfrm>
            <a:off x="10743320" y="10697"/>
            <a:ext cx="1448681" cy="463623"/>
            <a:chOff x="5126887" y="4157525"/>
            <a:chExt cx="1448681" cy="463623"/>
          </a:xfrm>
        </p:grpSpPr>
        <p:sp>
          <p:nvSpPr>
            <p:cNvPr id="9" name="Rectangle 8">
              <a:extLst>
                <a:ext uri="{FF2B5EF4-FFF2-40B4-BE49-F238E27FC236}">
                  <a16:creationId xmlns:a16="http://schemas.microsoft.com/office/drawing/2014/main" id="{8A8AEEA6-D31F-4ED8-9C37-C0A9B286FC3A}"/>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0" name="TextBox 9">
              <a:extLst>
                <a:ext uri="{FF2B5EF4-FFF2-40B4-BE49-F238E27FC236}">
                  <a16:creationId xmlns:a16="http://schemas.microsoft.com/office/drawing/2014/main" id="{AF3289AE-6F60-46A9-9A0A-CEB0B15DF7C1}"/>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1504602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GB" altLang="en-US" dirty="0"/>
              <a:t>A good invitation offers a perceived reward</a:t>
            </a:r>
            <a:endParaRPr lang="en-GB" dirty="0"/>
          </a:p>
        </p:txBody>
      </p:sp>
      <p:sp>
        <p:nvSpPr>
          <p:cNvPr id="8" name="Content Placeholder 7" descr="sketch illustrating that your invitation is as important as your questionnaire. A thank you note at the end is captioned for good karma"/>
          <p:cNvSpPr>
            <a:spLocks noGrp="1"/>
          </p:cNvSpPr>
          <p:nvPr>
            <p:ph idx="1"/>
          </p:nvPr>
        </p:nvSpPr>
        <p:spPr/>
        <p:txBody>
          <a:bodyPr/>
          <a:lstStyle/>
          <a:p>
            <a:r>
              <a:rPr lang="en-GB" altLang="en-US" dirty="0"/>
              <a:t>Explain the purpose of the survey</a:t>
            </a:r>
          </a:p>
          <a:p>
            <a:r>
              <a:rPr lang="en-GB" altLang="en-US" dirty="0"/>
              <a:t>Explain why this person’s responses will help</a:t>
            </a:r>
          </a:p>
          <a:p>
            <a:r>
              <a:rPr lang="en-GB" altLang="en-US" dirty="0"/>
              <a:t>If there is an incentive, offer it</a:t>
            </a:r>
          </a:p>
          <a:p>
            <a:pPr lvl="1"/>
            <a:r>
              <a:rPr lang="en-GB" altLang="en-US" dirty="0"/>
              <a:t>Incentives do not have to be financial</a:t>
            </a:r>
          </a:p>
          <a:p>
            <a:pPr lvl="1"/>
            <a:r>
              <a:rPr lang="en-GB" altLang="en-US" dirty="0"/>
              <a:t>If the incentive is financial, make sure it is easy to get (otherwise you increase perceived effort)</a:t>
            </a:r>
          </a:p>
        </p:txBody>
      </p:sp>
      <p:grpSp>
        <p:nvGrpSpPr>
          <p:cNvPr id="7" name="Group 6">
            <a:extLst>
              <a:ext uri="{FF2B5EF4-FFF2-40B4-BE49-F238E27FC236}">
                <a16:creationId xmlns:a16="http://schemas.microsoft.com/office/drawing/2014/main" id="{3FDCE7BB-47FB-4FD5-A494-4E1AAE719986}"/>
              </a:ext>
            </a:extLst>
          </p:cNvPr>
          <p:cNvGrpSpPr/>
          <p:nvPr/>
        </p:nvGrpSpPr>
        <p:grpSpPr>
          <a:xfrm>
            <a:off x="10743320" y="10697"/>
            <a:ext cx="1448681" cy="463623"/>
            <a:chOff x="5126887" y="4157525"/>
            <a:chExt cx="1448681" cy="463623"/>
          </a:xfrm>
        </p:grpSpPr>
        <p:sp>
          <p:nvSpPr>
            <p:cNvPr id="11" name="Rectangle 10">
              <a:extLst>
                <a:ext uri="{FF2B5EF4-FFF2-40B4-BE49-F238E27FC236}">
                  <a16:creationId xmlns:a16="http://schemas.microsoft.com/office/drawing/2014/main" id="{BF043556-2E9A-4A39-9259-940EDFEC1DEC}"/>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2" name="TextBox 11">
              <a:extLst>
                <a:ext uri="{FF2B5EF4-FFF2-40B4-BE49-F238E27FC236}">
                  <a16:creationId xmlns:a16="http://schemas.microsoft.com/office/drawing/2014/main" id="{EBF2B2A4-F3EA-4FE9-97EC-166D93580A23}"/>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1482647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9623" y="295275"/>
            <a:ext cx="11023663" cy="1143000"/>
          </a:xfrm>
        </p:spPr>
        <p:txBody>
          <a:bodyPr/>
          <a:lstStyle/>
          <a:p>
            <a:pPr lvl="0"/>
            <a:r>
              <a:rPr lang="en-GB" altLang="en-US" dirty="0"/>
              <a:t>A good invitation explains the effort</a:t>
            </a:r>
            <a:endParaRPr lang="en-GB" dirty="0"/>
          </a:p>
        </p:txBody>
      </p:sp>
      <p:sp>
        <p:nvSpPr>
          <p:cNvPr id="8" name="Content Placeholder 7" descr="sketch illustrating that your invitation is as important as your questionnaire. A thank you note at the end is captioned for good karma"/>
          <p:cNvSpPr>
            <a:spLocks noGrp="1"/>
          </p:cNvSpPr>
          <p:nvPr>
            <p:ph idx="1"/>
          </p:nvPr>
        </p:nvSpPr>
        <p:spPr/>
        <p:txBody>
          <a:bodyPr/>
          <a:lstStyle/>
          <a:p>
            <a:pPr lvl="0"/>
            <a:r>
              <a:rPr lang="en-GB" altLang="en-US" dirty="0"/>
              <a:t>Outline the topic of the survey</a:t>
            </a:r>
          </a:p>
          <a:p>
            <a:pPr lvl="0"/>
            <a:r>
              <a:rPr lang="en-GB" altLang="en-US" dirty="0"/>
              <a:t>Say when the survey will close</a:t>
            </a:r>
          </a:p>
          <a:p>
            <a:pPr lvl="0"/>
            <a:r>
              <a:rPr lang="en-GB" altLang="en-US" dirty="0"/>
              <a:t>Consider saying how many questions there are</a:t>
            </a:r>
          </a:p>
          <a:p>
            <a:pPr lvl="0"/>
            <a:r>
              <a:rPr lang="en-GB" altLang="en-US" dirty="0"/>
              <a:t>Do NOT say how long it will take </a:t>
            </a:r>
          </a:p>
          <a:p>
            <a:pPr lvl="1"/>
            <a:r>
              <a:rPr lang="en-GB" altLang="en-US" dirty="0"/>
              <a:t>unless you have tested the heck out of it and </a:t>
            </a:r>
            <a:br>
              <a:rPr lang="en-GB" altLang="en-US" dirty="0"/>
            </a:br>
            <a:r>
              <a:rPr lang="en-GB" altLang="en-US" dirty="0"/>
              <a:t>are extremely sure that you know the answer</a:t>
            </a:r>
          </a:p>
        </p:txBody>
      </p:sp>
      <p:grpSp>
        <p:nvGrpSpPr>
          <p:cNvPr id="7" name="Group 6">
            <a:extLst>
              <a:ext uri="{FF2B5EF4-FFF2-40B4-BE49-F238E27FC236}">
                <a16:creationId xmlns:a16="http://schemas.microsoft.com/office/drawing/2014/main" id="{40D5C5CC-ACE0-4EE7-B4E8-E961CDD72735}"/>
              </a:ext>
            </a:extLst>
          </p:cNvPr>
          <p:cNvGrpSpPr/>
          <p:nvPr/>
        </p:nvGrpSpPr>
        <p:grpSpPr>
          <a:xfrm>
            <a:off x="10743320" y="10697"/>
            <a:ext cx="1448681" cy="463623"/>
            <a:chOff x="5126887" y="4157525"/>
            <a:chExt cx="1448681" cy="463623"/>
          </a:xfrm>
        </p:grpSpPr>
        <p:sp>
          <p:nvSpPr>
            <p:cNvPr id="11" name="Rectangle 10">
              <a:extLst>
                <a:ext uri="{FF2B5EF4-FFF2-40B4-BE49-F238E27FC236}">
                  <a16:creationId xmlns:a16="http://schemas.microsoft.com/office/drawing/2014/main" id="{3CA82FDC-BF2A-4441-847A-48568A534768}"/>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2" name="TextBox 11">
              <a:extLst>
                <a:ext uri="{FF2B5EF4-FFF2-40B4-BE49-F238E27FC236}">
                  <a16:creationId xmlns:a16="http://schemas.microsoft.com/office/drawing/2014/main" id="{BA90620F-6BAC-4965-A96E-114E97E019A7}"/>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002711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919" y="295275"/>
            <a:ext cx="10767483" cy="1143000"/>
          </a:xfrm>
        </p:spPr>
        <p:txBody>
          <a:bodyPr/>
          <a:lstStyle/>
          <a:p>
            <a:r>
              <a:rPr lang="en-GB" dirty="0"/>
              <a:t>Write the invitation and thank-you</a:t>
            </a:r>
          </a:p>
        </p:txBody>
      </p:sp>
      <p:sp>
        <p:nvSpPr>
          <p:cNvPr id="5" name="Content Placeholder 4"/>
          <p:cNvSpPr>
            <a:spLocks noGrp="1"/>
          </p:cNvSpPr>
          <p:nvPr>
            <p:ph idx="1"/>
          </p:nvPr>
        </p:nvSpPr>
        <p:spPr>
          <a:xfrm>
            <a:off x="814919" y="1568539"/>
            <a:ext cx="10767483" cy="4525963"/>
          </a:xfrm>
        </p:spPr>
        <p:txBody>
          <a:bodyPr/>
          <a:lstStyle/>
          <a:p>
            <a:r>
              <a:rPr lang="en-GB" dirty="0"/>
              <a:t>Hints: </a:t>
            </a:r>
          </a:p>
          <a:p>
            <a:pPr lvl="1"/>
            <a:r>
              <a:rPr lang="en-GB" altLang="en-US" dirty="0"/>
              <a:t>Consider your privacy policy</a:t>
            </a:r>
          </a:p>
          <a:p>
            <a:pPr lvl="1"/>
            <a:r>
              <a:rPr lang="en-GB" altLang="en-US" dirty="0"/>
              <a:t>Decide on your approach to anonymity and confidentiality</a:t>
            </a:r>
          </a:p>
          <a:p>
            <a:pPr lvl="1"/>
            <a:r>
              <a:rPr lang="en-GB" dirty="0"/>
              <a:t>The invitation can be part of the questionnaire</a:t>
            </a:r>
          </a:p>
          <a:p>
            <a:pPr lvl="1"/>
            <a:r>
              <a:rPr lang="en-GB" dirty="0"/>
              <a:t>Thank-you is usually on a separate page</a:t>
            </a:r>
          </a:p>
          <a:p>
            <a:pPr marL="457200" lvl="1" indent="0">
              <a:buNone/>
            </a:pPr>
            <a:endParaRPr lang="en-GB" dirty="0"/>
          </a:p>
          <a:p>
            <a:r>
              <a:rPr lang="en-GB" dirty="0"/>
              <a:t>10 minutes</a:t>
            </a:r>
          </a:p>
        </p:txBody>
      </p:sp>
      <p:pic>
        <p:nvPicPr>
          <p:cNvPr id="7" name="Picture 4" descr="pencil signifying an exercise for participants to complete">
            <a:extLst>
              <a:ext uri="{FF2B5EF4-FFF2-40B4-BE49-F238E27FC236}">
                <a16:creationId xmlns:a16="http://schemas.microsoft.com/office/drawing/2014/main" id="{27253012-7B24-43E8-843A-F5B57E24BE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08D02748-055D-4ECB-8FFE-1C8019F0490E}"/>
              </a:ext>
            </a:extLst>
          </p:cNvPr>
          <p:cNvGrpSpPr/>
          <p:nvPr/>
        </p:nvGrpSpPr>
        <p:grpSpPr>
          <a:xfrm>
            <a:off x="10743320" y="10697"/>
            <a:ext cx="1448681" cy="463623"/>
            <a:chOff x="5126887" y="4157525"/>
            <a:chExt cx="1448681" cy="463623"/>
          </a:xfrm>
        </p:grpSpPr>
        <p:sp>
          <p:nvSpPr>
            <p:cNvPr id="9" name="Rectangle 8">
              <a:extLst>
                <a:ext uri="{FF2B5EF4-FFF2-40B4-BE49-F238E27FC236}">
                  <a16:creationId xmlns:a16="http://schemas.microsoft.com/office/drawing/2014/main" id="{33247010-99C1-4DCB-A407-17437ADAB9BA}"/>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3" name="TextBox 12">
              <a:extLst>
                <a:ext uri="{FF2B5EF4-FFF2-40B4-BE49-F238E27FC236}">
                  <a16:creationId xmlns:a16="http://schemas.microsoft.com/office/drawing/2014/main" id="{980413D3-A266-4FA9-8764-B0191A17BAAA}"/>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355610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B201-D639-4926-B64F-81CB0DBC2A16}"/>
              </a:ext>
            </a:extLst>
          </p:cNvPr>
          <p:cNvSpPr>
            <a:spLocks noGrp="1"/>
          </p:cNvSpPr>
          <p:nvPr>
            <p:ph type="ctrTitle"/>
          </p:nvPr>
        </p:nvSpPr>
        <p:spPr/>
        <p:txBody>
          <a:bodyPr/>
          <a:lstStyle/>
          <a:p>
            <a:r>
              <a:rPr lang="en-GB" sz="6000" dirty="0"/>
              <a:t>Testing your questionnaire</a:t>
            </a:r>
            <a:endParaRPr lang="en-GB" dirty="0"/>
          </a:p>
        </p:txBody>
      </p:sp>
      <p:grpSp>
        <p:nvGrpSpPr>
          <p:cNvPr id="3" name="Group 2">
            <a:extLst>
              <a:ext uri="{FF2B5EF4-FFF2-40B4-BE49-F238E27FC236}">
                <a16:creationId xmlns:a16="http://schemas.microsoft.com/office/drawing/2014/main" id="{CFE4B3A9-9959-4D06-9CA1-0B6AC7421902}"/>
              </a:ext>
            </a:extLst>
          </p:cNvPr>
          <p:cNvGrpSpPr/>
          <p:nvPr/>
        </p:nvGrpSpPr>
        <p:grpSpPr>
          <a:xfrm>
            <a:off x="10743320" y="10697"/>
            <a:ext cx="1448681" cy="463623"/>
            <a:chOff x="5126887" y="4157525"/>
            <a:chExt cx="1448681" cy="463623"/>
          </a:xfrm>
        </p:grpSpPr>
        <p:sp>
          <p:nvSpPr>
            <p:cNvPr id="4" name="Rectangle 3">
              <a:extLst>
                <a:ext uri="{FF2B5EF4-FFF2-40B4-BE49-F238E27FC236}">
                  <a16:creationId xmlns:a16="http://schemas.microsoft.com/office/drawing/2014/main" id="{96C10089-D2F0-4787-90AD-865C733D18C9}"/>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5" name="TextBox 4">
              <a:extLst>
                <a:ext uri="{FF2B5EF4-FFF2-40B4-BE49-F238E27FC236}">
                  <a16:creationId xmlns:a16="http://schemas.microsoft.com/office/drawing/2014/main" id="{5D0049B4-1FD7-4400-AFCE-6A91AEEC6CDA}"/>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1959519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96664C-D6AB-4BF3-B869-D3FF0CC171EE}"/>
              </a:ext>
            </a:extLst>
          </p:cNvPr>
          <p:cNvSpPr>
            <a:spLocks noGrp="1"/>
          </p:cNvSpPr>
          <p:nvPr>
            <p:ph type="title"/>
          </p:nvPr>
        </p:nvSpPr>
        <p:spPr/>
        <p:txBody>
          <a:bodyPr/>
          <a:lstStyle/>
          <a:p>
            <a:r>
              <a:rPr lang="en-GB" dirty="0"/>
              <a:t>Testing with users is essential</a:t>
            </a:r>
          </a:p>
        </p:txBody>
      </p:sp>
      <p:sp>
        <p:nvSpPr>
          <p:cNvPr id="6" name="Text Placeholder 5">
            <a:extLst>
              <a:ext uri="{FF2B5EF4-FFF2-40B4-BE49-F238E27FC236}">
                <a16:creationId xmlns:a16="http://schemas.microsoft.com/office/drawing/2014/main" id="{9825E122-D147-43F4-A8EA-FE861089E2B0}"/>
              </a:ext>
            </a:extLst>
          </p:cNvPr>
          <p:cNvSpPr>
            <a:spLocks noGrp="1"/>
          </p:cNvSpPr>
          <p:nvPr>
            <p:ph type="body" idx="1"/>
          </p:nvPr>
        </p:nvSpPr>
        <p:spPr/>
        <p:txBody>
          <a:bodyPr/>
          <a:lstStyle/>
          <a:p>
            <a:r>
              <a:rPr lang="en-GB" dirty="0"/>
              <a:t>Review with stakeholders</a:t>
            </a:r>
          </a:p>
        </p:txBody>
      </p:sp>
      <p:sp>
        <p:nvSpPr>
          <p:cNvPr id="7" name="Content Placeholder 6">
            <a:extLst>
              <a:ext uri="{FF2B5EF4-FFF2-40B4-BE49-F238E27FC236}">
                <a16:creationId xmlns:a16="http://schemas.microsoft.com/office/drawing/2014/main" id="{E79EA42F-A586-445C-AAF8-2583EEEE9F7C}"/>
              </a:ext>
            </a:extLst>
          </p:cNvPr>
          <p:cNvSpPr>
            <a:spLocks noGrp="1"/>
          </p:cNvSpPr>
          <p:nvPr>
            <p:ph sz="half" idx="2"/>
          </p:nvPr>
        </p:nvSpPr>
        <p:spPr/>
        <p:txBody>
          <a:bodyPr/>
          <a:lstStyle/>
          <a:p>
            <a:r>
              <a:rPr lang="en-GB" dirty="0"/>
              <a:t>Goals to decisions</a:t>
            </a:r>
          </a:p>
          <a:p>
            <a:r>
              <a:rPr lang="en-GB" dirty="0"/>
              <a:t>Person-led expert review</a:t>
            </a:r>
          </a:p>
          <a:p>
            <a:endParaRPr lang="en-GB" dirty="0"/>
          </a:p>
        </p:txBody>
      </p:sp>
      <p:sp>
        <p:nvSpPr>
          <p:cNvPr id="8" name="Text Placeholder 7">
            <a:extLst>
              <a:ext uri="{FF2B5EF4-FFF2-40B4-BE49-F238E27FC236}">
                <a16:creationId xmlns:a16="http://schemas.microsoft.com/office/drawing/2014/main" id="{91E98276-5AA6-4145-8C12-68E016E22F31}"/>
              </a:ext>
            </a:extLst>
          </p:cNvPr>
          <p:cNvSpPr>
            <a:spLocks noGrp="1"/>
          </p:cNvSpPr>
          <p:nvPr>
            <p:ph type="body" sz="quarter" idx="3"/>
          </p:nvPr>
        </p:nvSpPr>
        <p:spPr/>
        <p:txBody>
          <a:bodyPr/>
          <a:lstStyle/>
          <a:p>
            <a:r>
              <a:rPr lang="en-GB" dirty="0"/>
              <a:t>Testing with users</a:t>
            </a:r>
          </a:p>
        </p:txBody>
      </p:sp>
      <p:sp>
        <p:nvSpPr>
          <p:cNvPr id="9" name="Content Placeholder 8">
            <a:extLst>
              <a:ext uri="{FF2B5EF4-FFF2-40B4-BE49-F238E27FC236}">
                <a16:creationId xmlns:a16="http://schemas.microsoft.com/office/drawing/2014/main" id="{B7143181-2E7D-459D-9103-0986696238F1}"/>
              </a:ext>
            </a:extLst>
          </p:cNvPr>
          <p:cNvSpPr>
            <a:spLocks noGrp="1"/>
          </p:cNvSpPr>
          <p:nvPr>
            <p:ph sz="quarter" idx="4"/>
          </p:nvPr>
        </p:nvSpPr>
        <p:spPr/>
        <p:txBody>
          <a:bodyPr/>
          <a:lstStyle/>
          <a:p>
            <a:r>
              <a:rPr lang="en-GB" dirty="0"/>
              <a:t>Pilot study</a:t>
            </a:r>
          </a:p>
          <a:p>
            <a:r>
              <a:rPr lang="en-GB" dirty="0"/>
              <a:t>Usability test</a:t>
            </a:r>
          </a:p>
          <a:p>
            <a:r>
              <a:rPr lang="en-GB" dirty="0"/>
              <a:t>Cognitive test</a:t>
            </a:r>
          </a:p>
          <a:p>
            <a:r>
              <a:rPr lang="en-GB" dirty="0" err="1"/>
              <a:t>Cogability</a:t>
            </a:r>
            <a:r>
              <a:rPr lang="en-GB" dirty="0"/>
              <a:t> test</a:t>
            </a:r>
          </a:p>
        </p:txBody>
      </p:sp>
      <p:grpSp>
        <p:nvGrpSpPr>
          <p:cNvPr id="10" name="Group 9">
            <a:extLst>
              <a:ext uri="{FF2B5EF4-FFF2-40B4-BE49-F238E27FC236}">
                <a16:creationId xmlns:a16="http://schemas.microsoft.com/office/drawing/2014/main" id="{891630A4-C358-4B7D-9989-767A37112310}"/>
              </a:ext>
            </a:extLst>
          </p:cNvPr>
          <p:cNvGrpSpPr/>
          <p:nvPr/>
        </p:nvGrpSpPr>
        <p:grpSpPr>
          <a:xfrm>
            <a:off x="10743320" y="10697"/>
            <a:ext cx="1448681" cy="463623"/>
            <a:chOff x="5126887" y="4157525"/>
            <a:chExt cx="1448681" cy="463623"/>
          </a:xfrm>
        </p:grpSpPr>
        <p:sp>
          <p:nvSpPr>
            <p:cNvPr id="11" name="Rectangle 10">
              <a:extLst>
                <a:ext uri="{FF2B5EF4-FFF2-40B4-BE49-F238E27FC236}">
                  <a16:creationId xmlns:a16="http://schemas.microsoft.com/office/drawing/2014/main" id="{500A4B9A-00E3-439B-8DA3-50CE920AB4DA}"/>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2" name="TextBox 11">
              <a:extLst>
                <a:ext uri="{FF2B5EF4-FFF2-40B4-BE49-F238E27FC236}">
                  <a16:creationId xmlns:a16="http://schemas.microsoft.com/office/drawing/2014/main" id="{63E1FAAF-0C82-4D9E-92EA-6627F159C8E0}"/>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3853504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it: pilot study</a:t>
            </a:r>
          </a:p>
        </p:txBody>
      </p:sp>
      <p:sp>
        <p:nvSpPr>
          <p:cNvPr id="3" name="Content Placeholder 2"/>
          <p:cNvSpPr>
            <a:spLocks noGrp="1"/>
          </p:cNvSpPr>
          <p:nvPr>
            <p:ph idx="1"/>
          </p:nvPr>
        </p:nvSpPr>
        <p:spPr/>
        <p:txBody>
          <a:bodyPr/>
          <a:lstStyle/>
          <a:p>
            <a:r>
              <a:rPr lang="en-GB" dirty="0"/>
              <a:t>Run the survey from invitation to the follow-up</a:t>
            </a:r>
          </a:p>
          <a:p>
            <a:r>
              <a:rPr lang="en-GB" dirty="0"/>
              <a:t>Look for mechanical problems like:</a:t>
            </a:r>
          </a:p>
          <a:p>
            <a:pPr lvl="1"/>
            <a:r>
              <a:rPr lang="en-GB" dirty="0"/>
              <a:t>wrong link in the invitation </a:t>
            </a:r>
          </a:p>
          <a:p>
            <a:pPr lvl="1"/>
            <a:r>
              <a:rPr lang="en-GB" dirty="0"/>
              <a:t>no thank-you page</a:t>
            </a:r>
          </a:p>
          <a:p>
            <a:r>
              <a:rPr lang="en-GB" dirty="0"/>
              <a:t>Find out what your response rate is </a:t>
            </a:r>
            <a:br>
              <a:rPr lang="en-GB" dirty="0"/>
            </a:br>
            <a:r>
              <a:rPr lang="en-GB" dirty="0"/>
              <a:t>so that you can work out your sample size</a:t>
            </a:r>
          </a:p>
        </p:txBody>
      </p:sp>
      <p:sp>
        <p:nvSpPr>
          <p:cNvPr id="8" name="TextBox 7"/>
          <p:cNvSpPr txBox="1"/>
          <p:nvPr/>
        </p:nvSpPr>
        <p:spPr>
          <a:xfrm>
            <a:off x="6776948" y="5184775"/>
            <a:ext cx="5058797" cy="1477328"/>
          </a:xfrm>
          <a:prstGeom prst="rect">
            <a:avLst/>
          </a:prstGeom>
          <a:noFill/>
        </p:spPr>
        <p:txBody>
          <a:bodyPr wrap="square" rtlCol="0">
            <a:spAutoFit/>
          </a:bodyPr>
          <a:lstStyle/>
          <a:p>
            <a:pPr marL="92072" indent="-92072"/>
            <a:r>
              <a:rPr lang="en-GB" sz="3000" i="1" dirty="0">
                <a:solidFill>
                  <a:srgbClr val="FF0000"/>
                </a:solidFill>
                <a:latin typeface="Arial" panose="020B0604020202020204" pitchFamily="34" charset="0"/>
                <a:ea typeface="Calligraffiti" panose="02000000000000000000" pitchFamily="2" charset="0"/>
                <a:cs typeface="Arial" panose="020B0604020202020204" pitchFamily="34" charset="0"/>
              </a:rPr>
              <a:t>“If you don’t have time to do a pilot study, you don’t have time to do the survey”</a:t>
            </a:r>
          </a:p>
        </p:txBody>
      </p:sp>
      <p:grpSp>
        <p:nvGrpSpPr>
          <p:cNvPr id="12" name="Group 11">
            <a:extLst>
              <a:ext uri="{FF2B5EF4-FFF2-40B4-BE49-F238E27FC236}">
                <a16:creationId xmlns:a16="http://schemas.microsoft.com/office/drawing/2014/main" id="{57D95BA9-B76C-4D93-996C-2E09DF0F40D1}"/>
              </a:ext>
            </a:extLst>
          </p:cNvPr>
          <p:cNvGrpSpPr/>
          <p:nvPr/>
        </p:nvGrpSpPr>
        <p:grpSpPr>
          <a:xfrm>
            <a:off x="10743320" y="10697"/>
            <a:ext cx="1448681" cy="463623"/>
            <a:chOff x="5126887" y="4157525"/>
            <a:chExt cx="1448681" cy="463623"/>
          </a:xfrm>
        </p:grpSpPr>
        <p:sp>
          <p:nvSpPr>
            <p:cNvPr id="13" name="Rectangle 12">
              <a:extLst>
                <a:ext uri="{FF2B5EF4-FFF2-40B4-BE49-F238E27FC236}">
                  <a16:creationId xmlns:a16="http://schemas.microsoft.com/office/drawing/2014/main" id="{6B30CC2A-7DFD-4162-84DA-65692E4FD4E1}"/>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4" name="TextBox 13">
              <a:extLst>
                <a:ext uri="{FF2B5EF4-FFF2-40B4-BE49-F238E27FC236}">
                  <a16:creationId xmlns:a16="http://schemas.microsoft.com/office/drawing/2014/main" id="{6E0E250E-BA2D-4F83-8EC7-5BA48AF37B26}"/>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684107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CBAC-BB2B-403F-B19E-468B8619F19C}"/>
              </a:ext>
            </a:extLst>
          </p:cNvPr>
          <p:cNvSpPr>
            <a:spLocks noGrp="1"/>
          </p:cNvSpPr>
          <p:nvPr>
            <p:ph type="title"/>
          </p:nvPr>
        </p:nvSpPr>
        <p:spPr/>
        <p:txBody>
          <a:bodyPr/>
          <a:lstStyle/>
          <a:p>
            <a:r>
              <a:rPr lang="en-GB" dirty="0"/>
              <a:t>Do usability testing on your questionnaire</a:t>
            </a:r>
          </a:p>
        </p:txBody>
      </p:sp>
      <p:sp>
        <p:nvSpPr>
          <p:cNvPr id="3" name="Content Placeholder 2">
            <a:extLst>
              <a:ext uri="{FF2B5EF4-FFF2-40B4-BE49-F238E27FC236}">
                <a16:creationId xmlns:a16="http://schemas.microsoft.com/office/drawing/2014/main" id="{6925CA09-C9C3-45B5-8CE7-EE5228267893}"/>
              </a:ext>
            </a:extLst>
          </p:cNvPr>
          <p:cNvSpPr>
            <a:spLocks noGrp="1"/>
          </p:cNvSpPr>
          <p:nvPr>
            <p:ph sz="half" idx="1"/>
          </p:nvPr>
        </p:nvSpPr>
        <p:spPr/>
        <p:txBody>
          <a:bodyPr/>
          <a:lstStyle/>
          <a:p>
            <a:pPr marL="0" indent="0">
              <a:buNone/>
            </a:pPr>
            <a:r>
              <a:rPr lang="en-GB" dirty="0"/>
              <a:t>Get someone to answer your questionnaire while you watch </a:t>
            </a:r>
          </a:p>
        </p:txBody>
      </p:sp>
      <p:pic>
        <p:nvPicPr>
          <p:cNvPr id="7" name="Content Placeholder 6" descr="Cartoon: a woman is looking at a survey question on her phone and saying “I’m not sure.”">
            <a:extLst>
              <a:ext uri="{FF2B5EF4-FFF2-40B4-BE49-F238E27FC236}">
                <a16:creationId xmlns:a16="http://schemas.microsoft.com/office/drawing/2014/main" id="{CFC50497-508E-4192-84DF-17C8B1E3377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78084" y="1674285"/>
            <a:ext cx="4525433" cy="4525433"/>
          </a:xfrm>
        </p:spPr>
      </p:pic>
      <p:grpSp>
        <p:nvGrpSpPr>
          <p:cNvPr id="9" name="Group 8">
            <a:extLst>
              <a:ext uri="{FF2B5EF4-FFF2-40B4-BE49-F238E27FC236}">
                <a16:creationId xmlns:a16="http://schemas.microsoft.com/office/drawing/2014/main" id="{05D14DB6-F7E1-4D1E-9FC7-864018363C1E}"/>
              </a:ext>
            </a:extLst>
          </p:cNvPr>
          <p:cNvGrpSpPr/>
          <p:nvPr/>
        </p:nvGrpSpPr>
        <p:grpSpPr>
          <a:xfrm>
            <a:off x="10743320" y="10697"/>
            <a:ext cx="1448681" cy="463623"/>
            <a:chOff x="5126887" y="4157525"/>
            <a:chExt cx="1448681" cy="463623"/>
          </a:xfrm>
        </p:grpSpPr>
        <p:sp>
          <p:nvSpPr>
            <p:cNvPr id="10" name="Rectangle 9">
              <a:extLst>
                <a:ext uri="{FF2B5EF4-FFF2-40B4-BE49-F238E27FC236}">
                  <a16:creationId xmlns:a16="http://schemas.microsoft.com/office/drawing/2014/main" id="{ED527B95-4084-4296-BF35-692F541731D0}"/>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1" name="TextBox 10">
              <a:extLst>
                <a:ext uri="{FF2B5EF4-FFF2-40B4-BE49-F238E27FC236}">
                  <a16:creationId xmlns:a16="http://schemas.microsoft.com/office/drawing/2014/main" id="{ABB393D2-8E30-49E0-B16C-99597333FF52}"/>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
        <p:nvSpPr>
          <p:cNvPr id="8" name="TextBox 8">
            <a:extLst>
              <a:ext uri="{FF2B5EF4-FFF2-40B4-BE49-F238E27FC236}">
                <a16:creationId xmlns:a16="http://schemas.microsoft.com/office/drawing/2014/main" id="{04B6A479-BCAE-4AEC-8379-F07E32D893AD}"/>
              </a:ext>
            </a:extLst>
          </p:cNvPr>
          <p:cNvSpPr txBox="1">
            <a:spLocks noChangeArrowheads="1"/>
          </p:cNvSpPr>
          <p:nvPr/>
        </p:nvSpPr>
        <p:spPr bwMode="auto">
          <a:xfrm>
            <a:off x="4096578" y="6416386"/>
            <a:ext cx="7709987" cy="237827"/>
          </a:xfrm>
          <a:prstGeom prst="rect">
            <a:avLst/>
          </a:prstGeom>
          <a:solidFill>
            <a:srgbClr val="FFFFFF"/>
          </a:solidFill>
          <a:ln w="9525">
            <a:noFill/>
            <a:miter lim="800000"/>
            <a:headEnd/>
            <a:tailEnd/>
          </a:ln>
        </p:spPr>
        <p:txBody>
          <a:bodyPr wrap="square">
            <a:spAutoFit/>
          </a:bodyPr>
          <a:lstStyle/>
          <a:p>
            <a:r>
              <a:rPr lang="en-GB" sz="1100" dirty="0">
                <a:latin typeface="Arial" panose="020B0604020202020204" pitchFamily="34" charset="0"/>
                <a:cs typeface="Arial" panose="020B0604020202020204" pitchFamily="34" charset="0"/>
              </a:rPr>
              <a:t>Illustration by Tasia Graham for  “Surveys that work: A practical guide for designing better surveys” by Caroline Jarrett </a:t>
            </a:r>
          </a:p>
        </p:txBody>
      </p:sp>
    </p:spTree>
    <p:extLst>
      <p:ext uri="{BB962C8B-B14F-4D97-AF65-F5344CB8AC3E}">
        <p14:creationId xmlns:p14="http://schemas.microsoft.com/office/powerpoint/2010/main" val="39092973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CBAC-BB2B-403F-B19E-468B8619F19C}"/>
              </a:ext>
            </a:extLst>
          </p:cNvPr>
          <p:cNvSpPr>
            <a:spLocks noGrp="1"/>
          </p:cNvSpPr>
          <p:nvPr>
            <p:ph type="title"/>
          </p:nvPr>
        </p:nvSpPr>
        <p:spPr/>
        <p:txBody>
          <a:bodyPr/>
          <a:lstStyle/>
          <a:p>
            <a:r>
              <a:rPr lang="en-GB" dirty="0"/>
              <a:t>Do cognitive testing on your questions</a:t>
            </a:r>
          </a:p>
        </p:txBody>
      </p:sp>
      <p:sp>
        <p:nvSpPr>
          <p:cNvPr id="3" name="Content Placeholder 2">
            <a:extLst>
              <a:ext uri="{FF2B5EF4-FFF2-40B4-BE49-F238E27FC236}">
                <a16:creationId xmlns:a16="http://schemas.microsoft.com/office/drawing/2014/main" id="{6925CA09-C9C3-45B5-8CE7-EE5228267893}"/>
              </a:ext>
            </a:extLst>
          </p:cNvPr>
          <p:cNvSpPr>
            <a:spLocks noGrp="1"/>
          </p:cNvSpPr>
          <p:nvPr>
            <p:ph sz="half" idx="1"/>
          </p:nvPr>
        </p:nvSpPr>
        <p:spPr>
          <a:xfrm>
            <a:off x="838199" y="1825625"/>
            <a:ext cx="6226926" cy="4351338"/>
          </a:xfrm>
        </p:spPr>
        <p:txBody>
          <a:bodyPr/>
          <a:lstStyle/>
          <a:p>
            <a:pPr marL="0" indent="0">
              <a:buNone/>
            </a:pPr>
            <a:r>
              <a:rPr lang="en-GB" dirty="0"/>
              <a:t>Where did ‘I’m not sure’ come from?</a:t>
            </a:r>
            <a:br>
              <a:rPr lang="en-GB" dirty="0"/>
            </a:br>
            <a:r>
              <a:rPr lang="en-GB" dirty="0"/>
              <a:t>Was it an interaction problem? </a:t>
            </a:r>
            <a:br>
              <a:rPr lang="en-GB" dirty="0"/>
            </a:br>
            <a:r>
              <a:rPr lang="en-GB" dirty="0"/>
              <a:t>What is this person thinking?</a:t>
            </a:r>
          </a:p>
        </p:txBody>
      </p:sp>
      <p:pic>
        <p:nvPicPr>
          <p:cNvPr id="7" name="Content Placeholder 6" descr="Cartoon: a woman is looking at a survey question on her phone and saying “I’m not sure.”">
            <a:extLst>
              <a:ext uri="{FF2B5EF4-FFF2-40B4-BE49-F238E27FC236}">
                <a16:creationId xmlns:a16="http://schemas.microsoft.com/office/drawing/2014/main" id="{CFC50497-508E-4192-84DF-17C8B1E3377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65125" y="2303419"/>
            <a:ext cx="3395749" cy="3395749"/>
          </a:xfrm>
        </p:spPr>
      </p:pic>
      <p:sp>
        <p:nvSpPr>
          <p:cNvPr id="5" name="Arrow: Down 4">
            <a:extLst>
              <a:ext uri="{FF2B5EF4-FFF2-40B4-BE49-F238E27FC236}">
                <a16:creationId xmlns:a16="http://schemas.microsoft.com/office/drawing/2014/main" id="{B6150DB5-98E3-4EF6-9DD1-1450BDD1E5CB}"/>
              </a:ext>
            </a:extLst>
          </p:cNvPr>
          <p:cNvSpPr/>
          <p:nvPr/>
        </p:nvSpPr>
        <p:spPr>
          <a:xfrm rot="3612154">
            <a:off x="9905295" y="1784326"/>
            <a:ext cx="878416" cy="1143000"/>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009999"/>
              </a:solidFill>
            </a:endParaRPr>
          </a:p>
        </p:txBody>
      </p:sp>
      <p:sp>
        <p:nvSpPr>
          <p:cNvPr id="8" name="Arrow: Down 7">
            <a:extLst>
              <a:ext uri="{FF2B5EF4-FFF2-40B4-BE49-F238E27FC236}">
                <a16:creationId xmlns:a16="http://schemas.microsoft.com/office/drawing/2014/main" id="{9FCA418C-B3D8-4DE1-8DBA-4F0C7ED7D7C3}"/>
              </a:ext>
            </a:extLst>
          </p:cNvPr>
          <p:cNvSpPr/>
          <p:nvPr/>
        </p:nvSpPr>
        <p:spPr>
          <a:xfrm rot="14249818">
            <a:off x="5996517" y="3934711"/>
            <a:ext cx="878416" cy="1143000"/>
          </a:xfrm>
          <a:prstGeom prst="down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009999"/>
              </a:solidFill>
            </a:endParaRPr>
          </a:p>
        </p:txBody>
      </p:sp>
      <p:grpSp>
        <p:nvGrpSpPr>
          <p:cNvPr id="12" name="Group 11">
            <a:extLst>
              <a:ext uri="{FF2B5EF4-FFF2-40B4-BE49-F238E27FC236}">
                <a16:creationId xmlns:a16="http://schemas.microsoft.com/office/drawing/2014/main" id="{19CDBEB2-7F0D-4851-B68E-0B2E9E205276}"/>
              </a:ext>
            </a:extLst>
          </p:cNvPr>
          <p:cNvGrpSpPr/>
          <p:nvPr/>
        </p:nvGrpSpPr>
        <p:grpSpPr>
          <a:xfrm>
            <a:off x="10743320" y="10697"/>
            <a:ext cx="1448681" cy="463623"/>
            <a:chOff x="5126887" y="4157525"/>
            <a:chExt cx="1448681" cy="463623"/>
          </a:xfrm>
        </p:grpSpPr>
        <p:sp>
          <p:nvSpPr>
            <p:cNvPr id="13" name="Rectangle 12">
              <a:extLst>
                <a:ext uri="{FF2B5EF4-FFF2-40B4-BE49-F238E27FC236}">
                  <a16:creationId xmlns:a16="http://schemas.microsoft.com/office/drawing/2014/main" id="{44A2731A-C1F9-461B-8DD5-5873F8C13903}"/>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4" name="TextBox 13">
              <a:extLst>
                <a:ext uri="{FF2B5EF4-FFF2-40B4-BE49-F238E27FC236}">
                  <a16:creationId xmlns:a16="http://schemas.microsoft.com/office/drawing/2014/main" id="{4034D917-DDE0-4CF1-B5E5-07A5C739B898}"/>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
        <p:nvSpPr>
          <p:cNvPr id="10" name="TextBox 8">
            <a:extLst>
              <a:ext uri="{FF2B5EF4-FFF2-40B4-BE49-F238E27FC236}">
                <a16:creationId xmlns:a16="http://schemas.microsoft.com/office/drawing/2014/main" id="{451C3E3B-2DA1-4B98-A1EC-F8438DA7020E}"/>
              </a:ext>
            </a:extLst>
          </p:cNvPr>
          <p:cNvSpPr txBox="1">
            <a:spLocks noChangeArrowheads="1"/>
          </p:cNvSpPr>
          <p:nvPr/>
        </p:nvSpPr>
        <p:spPr bwMode="auto">
          <a:xfrm>
            <a:off x="4096578" y="6416386"/>
            <a:ext cx="7709987" cy="237827"/>
          </a:xfrm>
          <a:prstGeom prst="rect">
            <a:avLst/>
          </a:prstGeom>
          <a:solidFill>
            <a:srgbClr val="FFFFFF"/>
          </a:solidFill>
          <a:ln w="9525">
            <a:noFill/>
            <a:miter lim="800000"/>
            <a:headEnd/>
            <a:tailEnd/>
          </a:ln>
        </p:spPr>
        <p:txBody>
          <a:bodyPr wrap="square">
            <a:spAutoFit/>
          </a:bodyPr>
          <a:lstStyle/>
          <a:p>
            <a:r>
              <a:rPr lang="en-GB" sz="1100" dirty="0">
                <a:latin typeface="Arial" panose="020B0604020202020204" pitchFamily="34" charset="0"/>
                <a:cs typeface="Arial" panose="020B0604020202020204" pitchFamily="34" charset="0"/>
              </a:rPr>
              <a:t>Illustration by Tasia Graham for  “Surveys that work: A practical guide for designing better surveys” by Caroline Jarrett </a:t>
            </a:r>
          </a:p>
        </p:txBody>
      </p:sp>
    </p:spTree>
    <p:extLst>
      <p:ext uri="{BB962C8B-B14F-4D97-AF65-F5344CB8AC3E}">
        <p14:creationId xmlns:p14="http://schemas.microsoft.com/office/powerpoint/2010/main" val="53522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C232EF9-C4CF-4CDC-9CD3-5F3FA362FEC8}"/>
              </a:ext>
            </a:extLst>
          </p:cNvPr>
          <p:cNvSpPr>
            <a:spLocks noGrp="1"/>
          </p:cNvSpPr>
          <p:nvPr>
            <p:ph type="title"/>
          </p:nvPr>
        </p:nvSpPr>
        <p:spPr/>
        <p:txBody>
          <a:bodyPr/>
          <a:lstStyle/>
          <a:p>
            <a:r>
              <a:rPr lang="en-GB" dirty="0"/>
              <a:t>Today we’ll think about questions</a:t>
            </a:r>
          </a:p>
        </p:txBody>
      </p:sp>
      <p:sp>
        <p:nvSpPr>
          <p:cNvPr id="11" name="TextBox 10">
            <a:extLst>
              <a:ext uri="{FF2B5EF4-FFF2-40B4-BE49-F238E27FC236}">
                <a16:creationId xmlns:a16="http://schemas.microsoft.com/office/drawing/2014/main" id="{36E81346-3617-4538-9C32-B77E09D7714D}"/>
              </a:ext>
            </a:extLst>
          </p:cNvPr>
          <p:cNvSpPr txBox="1"/>
          <p:nvPr/>
        </p:nvSpPr>
        <p:spPr>
          <a:xfrm>
            <a:off x="1830761" y="2987312"/>
            <a:ext cx="2537647" cy="1477328"/>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Asking one person the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right question </a:t>
            </a:r>
          </a:p>
        </p:txBody>
      </p:sp>
      <p:grpSp>
        <p:nvGrpSpPr>
          <p:cNvPr id="7" name="Group 6">
            <a:extLst>
              <a:ext uri="{FF2B5EF4-FFF2-40B4-BE49-F238E27FC236}">
                <a16:creationId xmlns:a16="http://schemas.microsoft.com/office/drawing/2014/main" id="{1C025439-9695-4B82-BB17-A773E5904A5B}"/>
              </a:ext>
            </a:extLst>
          </p:cNvPr>
          <p:cNvGrpSpPr/>
          <p:nvPr/>
        </p:nvGrpSpPr>
        <p:grpSpPr>
          <a:xfrm>
            <a:off x="10531758" y="133313"/>
            <a:ext cx="1468331" cy="463623"/>
            <a:chOff x="3147325" y="1891403"/>
            <a:chExt cx="1468330" cy="463623"/>
          </a:xfrm>
        </p:grpSpPr>
        <p:sp>
          <p:nvSpPr>
            <p:cNvPr id="8" name="Rectangle 7">
              <a:extLst>
                <a:ext uri="{FF2B5EF4-FFF2-40B4-BE49-F238E27FC236}">
                  <a16:creationId xmlns:a16="http://schemas.microsoft.com/office/drawing/2014/main" id="{7BB451A2-2BC5-4FA4-BB9B-640681B8F84B}"/>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2DF2FE-7696-4404-B9A3-FC5655C6F4E6}"/>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13320601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You’re looking out for problems at each step</a:t>
            </a:r>
          </a:p>
        </p:txBody>
      </p:sp>
      <p:graphicFrame>
        <p:nvGraphicFramePr>
          <p:cNvPr id="6" name="Diagram 5"/>
          <p:cNvGraphicFramePr/>
          <p:nvPr/>
        </p:nvGraphicFramePr>
        <p:xfrm>
          <a:off x="3014133" y="1727201"/>
          <a:ext cx="5571067" cy="4047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a:spLocks noChangeArrowheads="1"/>
          </p:cNvSpPr>
          <p:nvPr/>
        </p:nvSpPr>
        <p:spPr bwMode="auto">
          <a:xfrm>
            <a:off x="4379402" y="6398899"/>
            <a:ext cx="7248153" cy="274436"/>
          </a:xfrm>
          <a:prstGeom prst="rect">
            <a:avLst/>
          </a:prstGeom>
          <a:noFill/>
          <a:ln w="12700">
            <a:noFill/>
            <a:miter lim="800000"/>
            <a:headEnd/>
            <a:tailEnd/>
          </a:ln>
        </p:spPr>
        <p:txBody>
          <a:bodyPr wrap="square" lIns="90488" tIns="44451" rIns="90488" bIns="44451">
            <a:spAutoFit/>
          </a:bodyPr>
          <a:lstStyle/>
          <a:p>
            <a:r>
              <a:rPr lang="en-GB" sz="1200" dirty="0"/>
              <a:t>Adapted from </a:t>
            </a:r>
            <a:r>
              <a:rPr lang="en-GB" sz="1200" dirty="0" err="1"/>
              <a:t>Tourangeau</a:t>
            </a:r>
            <a:r>
              <a:rPr lang="en-GB" sz="1200" dirty="0"/>
              <a:t>, R., Rips, L. J. and </a:t>
            </a:r>
            <a:r>
              <a:rPr lang="en-GB" sz="1200" dirty="0" err="1"/>
              <a:t>Rasinski</a:t>
            </a:r>
            <a:r>
              <a:rPr lang="en-GB" sz="1200" dirty="0"/>
              <a:t>, K. A. (2000) “The psychology of survey response”</a:t>
            </a:r>
          </a:p>
        </p:txBody>
      </p:sp>
      <p:grpSp>
        <p:nvGrpSpPr>
          <p:cNvPr id="8" name="Group 7">
            <a:extLst>
              <a:ext uri="{FF2B5EF4-FFF2-40B4-BE49-F238E27FC236}">
                <a16:creationId xmlns:a16="http://schemas.microsoft.com/office/drawing/2014/main" id="{9C851E99-6B61-44EE-9094-F9B81C5779CF}"/>
              </a:ext>
            </a:extLst>
          </p:cNvPr>
          <p:cNvGrpSpPr/>
          <p:nvPr/>
        </p:nvGrpSpPr>
        <p:grpSpPr>
          <a:xfrm>
            <a:off x="10743320" y="10697"/>
            <a:ext cx="1448681" cy="463623"/>
            <a:chOff x="5126887" y="4157525"/>
            <a:chExt cx="1448681" cy="463623"/>
          </a:xfrm>
        </p:grpSpPr>
        <p:sp>
          <p:nvSpPr>
            <p:cNvPr id="9" name="Rectangle 8">
              <a:extLst>
                <a:ext uri="{FF2B5EF4-FFF2-40B4-BE49-F238E27FC236}">
                  <a16:creationId xmlns:a16="http://schemas.microsoft.com/office/drawing/2014/main" id="{421D4070-9217-4F60-8F5D-1AD04587A94E}"/>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0" name="TextBox 9">
              <a:extLst>
                <a:ext uri="{FF2B5EF4-FFF2-40B4-BE49-F238E27FC236}">
                  <a16:creationId xmlns:a16="http://schemas.microsoft.com/office/drawing/2014/main" id="{AAA215DE-F9C6-460F-865A-EEE238B55BA2}"/>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755339896"/>
      </p:ext>
    </p:extLst>
  </p:cSld>
  <p:clrMapOvr>
    <a:masterClrMapping/>
  </p:clrMapOvr>
  <p:transition advTm="39328"/>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00E8-6DEC-4005-A594-EDE14E56ED29}"/>
              </a:ext>
            </a:extLst>
          </p:cNvPr>
          <p:cNvSpPr>
            <a:spLocks noGrp="1"/>
          </p:cNvSpPr>
          <p:nvPr>
            <p:ph type="title"/>
          </p:nvPr>
        </p:nvSpPr>
        <p:spPr/>
        <p:txBody>
          <a:bodyPr/>
          <a:lstStyle/>
          <a:p>
            <a:r>
              <a:rPr lang="en-GB" dirty="0"/>
              <a:t>Try this thought-process exercise</a:t>
            </a:r>
          </a:p>
        </p:txBody>
      </p:sp>
      <p:sp>
        <p:nvSpPr>
          <p:cNvPr id="3" name="Text Placeholder 2">
            <a:extLst>
              <a:ext uri="{FF2B5EF4-FFF2-40B4-BE49-F238E27FC236}">
                <a16:creationId xmlns:a16="http://schemas.microsoft.com/office/drawing/2014/main" id="{8C715E65-EDC2-4CCD-B243-4F70E7BA6F53}"/>
              </a:ext>
            </a:extLst>
          </p:cNvPr>
          <p:cNvSpPr>
            <a:spLocks noGrp="1"/>
          </p:cNvSpPr>
          <p:nvPr>
            <p:ph idx="1"/>
          </p:nvPr>
        </p:nvSpPr>
        <p:spPr>
          <a:xfrm>
            <a:off x="838200" y="1825625"/>
            <a:ext cx="5257800" cy="4351338"/>
          </a:xfrm>
        </p:spPr>
        <p:txBody>
          <a:bodyPr/>
          <a:lstStyle/>
          <a:p>
            <a:pPr marL="0" indent="0">
              <a:buNone/>
            </a:pPr>
            <a:r>
              <a:rPr lang="en-GB" sz="3200" dirty="0"/>
              <a:t>Answer this question:</a:t>
            </a:r>
          </a:p>
          <a:p>
            <a:pPr marL="0" indent="0">
              <a:buNone/>
            </a:pPr>
            <a:r>
              <a:rPr lang="en-GB" sz="3200" dirty="0"/>
              <a:t>“How many windows are there in the place where you normally live?”</a:t>
            </a:r>
          </a:p>
          <a:p>
            <a:pPr marL="0" indent="0">
              <a:buNone/>
            </a:pPr>
            <a:r>
              <a:rPr lang="en-GB" sz="3200" dirty="0"/>
              <a:t>Note your thought processes</a:t>
            </a:r>
          </a:p>
        </p:txBody>
      </p:sp>
      <p:pic>
        <p:nvPicPr>
          <p:cNvPr id="6" name="Picture 5" descr="A picture of the front of a home which features bay windows divided into separate panes and a front door with glass panels. ">
            <a:extLst>
              <a:ext uri="{FF2B5EF4-FFF2-40B4-BE49-F238E27FC236}">
                <a16:creationId xmlns:a16="http://schemas.microsoft.com/office/drawing/2014/main" id="{B1BF89AB-7EE0-49FA-8BC9-B8B9226C8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807" y="1594222"/>
            <a:ext cx="4975814" cy="3426669"/>
          </a:xfrm>
          <a:prstGeom prst="rect">
            <a:avLst/>
          </a:prstGeom>
        </p:spPr>
      </p:pic>
      <p:sp>
        <p:nvSpPr>
          <p:cNvPr id="8" name="Slide Number Placeholder 3">
            <a:extLst>
              <a:ext uri="{FF2B5EF4-FFF2-40B4-BE49-F238E27FC236}">
                <a16:creationId xmlns:a16="http://schemas.microsoft.com/office/drawing/2014/main" id="{8AC2DBDC-A21C-48A6-956C-B7E5C45EC5BC}"/>
              </a:ext>
            </a:extLst>
          </p:cNvPr>
          <p:cNvSpPr txBox="1">
            <a:spLocks/>
          </p:cNvSpPr>
          <p:nvPr/>
        </p:nvSpPr>
        <p:spPr bwMode="auto">
          <a:xfrm>
            <a:off x="4647320" y="6361710"/>
            <a:ext cx="6096000" cy="332179"/>
          </a:xfrm>
          <a:prstGeom prst="rect">
            <a:avLst/>
          </a:prstGeom>
          <a:noFill/>
          <a:ln w="9525">
            <a:noFill/>
            <a:miter lim="800000"/>
            <a:headEnd/>
            <a:tailEnd/>
          </a:ln>
          <a:effectLst/>
        </p:spPr>
        <p:txBody>
          <a:bodyPr vert="horz" wrap="square" lIns="121920" tIns="60960" rIns="121920" bIns="60960" numCol="1" anchor="b" anchorCtr="0" compatLnSpc="1">
            <a:prstTxWarp prst="textNoShape">
              <a:avLst/>
            </a:prstTxWarp>
          </a:bodyPr>
          <a:lstStyle>
            <a:defPPr>
              <a:defRPr lang="en-GB"/>
            </a:defPPr>
            <a:lvl1pPr algn="r" rtl="0" eaLnBrk="1" fontAlgn="base" hangingPunct="1">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3000" kern="1200">
                <a:solidFill>
                  <a:srgbClr val="003333"/>
                </a:solidFill>
                <a:latin typeface="Arial" charset="0"/>
                <a:ea typeface="+mn-ea"/>
                <a:cs typeface="Arial" charset="0"/>
              </a:defRPr>
            </a:lvl2pPr>
            <a:lvl3pPr marL="914400" algn="l" rtl="0" fontAlgn="base">
              <a:spcBef>
                <a:spcPct val="0"/>
              </a:spcBef>
              <a:spcAft>
                <a:spcPct val="0"/>
              </a:spcAft>
              <a:defRPr sz="3000" kern="1200">
                <a:solidFill>
                  <a:srgbClr val="003333"/>
                </a:solidFill>
                <a:latin typeface="Arial" charset="0"/>
                <a:ea typeface="+mn-ea"/>
                <a:cs typeface="Arial" charset="0"/>
              </a:defRPr>
            </a:lvl3pPr>
            <a:lvl4pPr marL="1371600" algn="l" rtl="0" fontAlgn="base">
              <a:spcBef>
                <a:spcPct val="0"/>
              </a:spcBef>
              <a:spcAft>
                <a:spcPct val="0"/>
              </a:spcAft>
              <a:defRPr sz="3000" kern="1200">
                <a:solidFill>
                  <a:srgbClr val="003333"/>
                </a:solidFill>
                <a:latin typeface="Arial" charset="0"/>
                <a:ea typeface="+mn-ea"/>
                <a:cs typeface="Arial" charset="0"/>
              </a:defRPr>
            </a:lvl4pPr>
            <a:lvl5pPr marL="1828800" algn="l" rtl="0" fontAlgn="base">
              <a:spcBef>
                <a:spcPct val="0"/>
              </a:spcBef>
              <a:spcAft>
                <a:spcPct val="0"/>
              </a:spcAft>
              <a:defRPr sz="3000" kern="1200">
                <a:solidFill>
                  <a:srgbClr val="003333"/>
                </a:solidFill>
                <a:latin typeface="Arial" charset="0"/>
                <a:ea typeface="+mn-ea"/>
                <a:cs typeface="Arial" charset="0"/>
              </a:defRPr>
            </a:lvl5pPr>
            <a:lvl6pPr marL="2286000" algn="l" defTabSz="914400" rtl="0" eaLnBrk="1" latinLnBrk="0" hangingPunct="1">
              <a:defRPr sz="3000" kern="1200">
                <a:solidFill>
                  <a:srgbClr val="003333"/>
                </a:solidFill>
                <a:latin typeface="Arial" charset="0"/>
                <a:ea typeface="+mn-ea"/>
                <a:cs typeface="Arial" charset="0"/>
              </a:defRPr>
            </a:lvl6pPr>
            <a:lvl7pPr marL="2743200" algn="l" defTabSz="914400" rtl="0" eaLnBrk="1" latinLnBrk="0" hangingPunct="1">
              <a:defRPr sz="3000" kern="1200">
                <a:solidFill>
                  <a:srgbClr val="003333"/>
                </a:solidFill>
                <a:latin typeface="Arial" charset="0"/>
                <a:ea typeface="+mn-ea"/>
                <a:cs typeface="Arial" charset="0"/>
              </a:defRPr>
            </a:lvl7pPr>
            <a:lvl8pPr marL="3200400" algn="l" defTabSz="914400" rtl="0" eaLnBrk="1" latinLnBrk="0" hangingPunct="1">
              <a:defRPr sz="3000" kern="1200">
                <a:solidFill>
                  <a:srgbClr val="003333"/>
                </a:solidFill>
                <a:latin typeface="Arial" charset="0"/>
                <a:ea typeface="+mn-ea"/>
                <a:cs typeface="Arial" charset="0"/>
              </a:defRPr>
            </a:lvl8pPr>
            <a:lvl9pPr marL="3657600" algn="l" defTabSz="914400" rtl="0" eaLnBrk="1" latinLnBrk="0" hangingPunct="1">
              <a:defRPr sz="3000" kern="1200">
                <a:solidFill>
                  <a:srgbClr val="003333"/>
                </a:solidFill>
                <a:latin typeface="Arial" charset="0"/>
                <a:ea typeface="+mn-ea"/>
                <a:cs typeface="Arial" charset="0"/>
              </a:defRPr>
            </a:lvl9pPr>
          </a:lstStyle>
          <a:p>
            <a:pPr>
              <a:tabLst>
                <a:tab pos="11836104" algn="r"/>
              </a:tabLst>
              <a:defRPr/>
            </a:pPr>
            <a:r>
              <a:rPr lang="en-GB" sz="1200" dirty="0"/>
              <a:t>Image credit: illustration by Wil Freeborn in book “Surveys that work”	</a:t>
            </a:r>
            <a:endParaRPr lang="en-US" sz="1200" dirty="0"/>
          </a:p>
        </p:txBody>
      </p:sp>
      <p:pic>
        <p:nvPicPr>
          <p:cNvPr id="12" name="Picture 4" descr="pencil signifying an exercise for participants to complete">
            <a:extLst>
              <a:ext uri="{FF2B5EF4-FFF2-40B4-BE49-F238E27FC236}">
                <a16:creationId xmlns:a16="http://schemas.microsoft.com/office/drawing/2014/main" id="{242DDF72-414C-450F-B419-8198FAA10E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5111F856-601B-4BA9-A4EC-49145850E7DF}"/>
              </a:ext>
            </a:extLst>
          </p:cNvPr>
          <p:cNvGrpSpPr/>
          <p:nvPr/>
        </p:nvGrpSpPr>
        <p:grpSpPr>
          <a:xfrm>
            <a:off x="10743320" y="10697"/>
            <a:ext cx="1448681" cy="463623"/>
            <a:chOff x="5126887" y="4157525"/>
            <a:chExt cx="1448681" cy="463623"/>
          </a:xfrm>
        </p:grpSpPr>
        <p:sp>
          <p:nvSpPr>
            <p:cNvPr id="14" name="Rectangle 13">
              <a:extLst>
                <a:ext uri="{FF2B5EF4-FFF2-40B4-BE49-F238E27FC236}">
                  <a16:creationId xmlns:a16="http://schemas.microsoft.com/office/drawing/2014/main" id="{D6F7E44E-2ACF-4C1D-9F9C-6419169FE5B9}"/>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5" name="TextBox 14">
              <a:extLst>
                <a:ext uri="{FF2B5EF4-FFF2-40B4-BE49-F238E27FC236}">
                  <a16:creationId xmlns:a16="http://schemas.microsoft.com/office/drawing/2014/main" id="{742CA9BC-E92C-439E-A0B5-649477A931C5}"/>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137607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27FB89-A8E7-4D37-AF9E-7C320F556049}"/>
              </a:ext>
            </a:extLst>
          </p:cNvPr>
          <p:cNvSpPr>
            <a:spLocks noGrp="1"/>
          </p:cNvSpPr>
          <p:nvPr>
            <p:ph type="title"/>
          </p:nvPr>
        </p:nvSpPr>
        <p:spPr/>
        <p:txBody>
          <a:bodyPr/>
          <a:lstStyle/>
          <a:p>
            <a:r>
              <a:rPr lang="en-GB" dirty="0"/>
              <a:t>Strategies can be in your head, elsewhere, ask</a:t>
            </a:r>
          </a:p>
        </p:txBody>
      </p:sp>
      <p:sp>
        <p:nvSpPr>
          <p:cNvPr id="6" name="Content Placeholder 5">
            <a:extLst>
              <a:ext uri="{FF2B5EF4-FFF2-40B4-BE49-F238E27FC236}">
                <a16:creationId xmlns:a16="http://schemas.microsoft.com/office/drawing/2014/main" id="{EBA42D03-3AA4-4242-A06D-CCAB78B78EC1}"/>
              </a:ext>
            </a:extLst>
          </p:cNvPr>
          <p:cNvSpPr>
            <a:spLocks noGrp="1"/>
          </p:cNvSpPr>
          <p:nvPr>
            <p:ph idx="1"/>
          </p:nvPr>
        </p:nvSpPr>
        <p:spPr/>
        <p:txBody>
          <a:bodyPr/>
          <a:lstStyle/>
          <a:p>
            <a:pPr marL="0" indent="0">
              <a:buNone/>
            </a:pPr>
            <a:r>
              <a:rPr lang="en-GB" dirty="0"/>
              <a:t>Typical strategies are: </a:t>
            </a:r>
          </a:p>
          <a:p>
            <a:r>
              <a:rPr lang="en-GB" dirty="0"/>
              <a:t>Mental walkthrough of the place</a:t>
            </a:r>
          </a:p>
          <a:p>
            <a:r>
              <a:rPr lang="en-GB" dirty="0"/>
              <a:t>Look on the receipt for the recent new windows (!)</a:t>
            </a:r>
          </a:p>
          <a:p>
            <a:r>
              <a:rPr lang="en-GB" dirty="0"/>
              <a:t>Ask someone else (!)</a:t>
            </a:r>
          </a:p>
        </p:txBody>
      </p:sp>
      <p:pic>
        <p:nvPicPr>
          <p:cNvPr id="7" name="Picture 6" descr="A picture of the front of a home which features bay windows divided into separate panes and a front door with glass panels. ">
            <a:extLst>
              <a:ext uri="{FF2B5EF4-FFF2-40B4-BE49-F238E27FC236}">
                <a16:creationId xmlns:a16="http://schemas.microsoft.com/office/drawing/2014/main" id="{158826FB-F87A-467E-BB8A-14ADEC4405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291" t="28440" r="17903" b="10541"/>
          <a:stretch/>
        </p:blipFill>
        <p:spPr>
          <a:xfrm>
            <a:off x="9998107" y="3429000"/>
            <a:ext cx="1355693" cy="2497932"/>
          </a:xfrm>
          <a:prstGeom prst="rect">
            <a:avLst/>
          </a:prstGeom>
        </p:spPr>
      </p:pic>
      <p:sp>
        <p:nvSpPr>
          <p:cNvPr id="13" name="Slide Number Placeholder 3">
            <a:extLst>
              <a:ext uri="{FF2B5EF4-FFF2-40B4-BE49-F238E27FC236}">
                <a16:creationId xmlns:a16="http://schemas.microsoft.com/office/drawing/2014/main" id="{396117F2-21DB-4FAB-A421-272A72F3684E}"/>
              </a:ext>
            </a:extLst>
          </p:cNvPr>
          <p:cNvSpPr txBox="1">
            <a:spLocks/>
          </p:cNvSpPr>
          <p:nvPr/>
        </p:nvSpPr>
        <p:spPr bwMode="auto">
          <a:xfrm>
            <a:off x="4647320" y="6361710"/>
            <a:ext cx="6096000" cy="332179"/>
          </a:xfrm>
          <a:prstGeom prst="rect">
            <a:avLst/>
          </a:prstGeom>
          <a:noFill/>
          <a:ln w="9525">
            <a:noFill/>
            <a:miter lim="800000"/>
            <a:headEnd/>
            <a:tailEnd/>
          </a:ln>
          <a:effectLst/>
        </p:spPr>
        <p:txBody>
          <a:bodyPr vert="horz" wrap="square" lIns="121920" tIns="60960" rIns="121920" bIns="60960" numCol="1" anchor="b" anchorCtr="0" compatLnSpc="1">
            <a:prstTxWarp prst="textNoShape">
              <a:avLst/>
            </a:prstTxWarp>
          </a:bodyPr>
          <a:lstStyle>
            <a:defPPr>
              <a:defRPr lang="en-GB"/>
            </a:defPPr>
            <a:lvl1pPr algn="r" rtl="0" eaLnBrk="1" fontAlgn="base" hangingPunct="1">
              <a:spcBef>
                <a:spcPct val="0"/>
              </a:spcBef>
              <a:spcAft>
                <a:spcPct val="0"/>
              </a:spcAft>
              <a:defRPr sz="1100" kern="1200">
                <a:solidFill>
                  <a:schemeClr val="tx1"/>
                </a:solidFill>
                <a:latin typeface="Arial" charset="0"/>
                <a:ea typeface="+mn-ea"/>
                <a:cs typeface="+mn-cs"/>
              </a:defRPr>
            </a:lvl1pPr>
            <a:lvl2pPr marL="457200" algn="l" rtl="0" fontAlgn="base">
              <a:spcBef>
                <a:spcPct val="0"/>
              </a:spcBef>
              <a:spcAft>
                <a:spcPct val="0"/>
              </a:spcAft>
              <a:defRPr sz="3000" kern="1200">
                <a:solidFill>
                  <a:srgbClr val="003333"/>
                </a:solidFill>
                <a:latin typeface="Arial" charset="0"/>
                <a:ea typeface="+mn-ea"/>
                <a:cs typeface="Arial" charset="0"/>
              </a:defRPr>
            </a:lvl2pPr>
            <a:lvl3pPr marL="914400" algn="l" rtl="0" fontAlgn="base">
              <a:spcBef>
                <a:spcPct val="0"/>
              </a:spcBef>
              <a:spcAft>
                <a:spcPct val="0"/>
              </a:spcAft>
              <a:defRPr sz="3000" kern="1200">
                <a:solidFill>
                  <a:srgbClr val="003333"/>
                </a:solidFill>
                <a:latin typeface="Arial" charset="0"/>
                <a:ea typeface="+mn-ea"/>
                <a:cs typeface="Arial" charset="0"/>
              </a:defRPr>
            </a:lvl3pPr>
            <a:lvl4pPr marL="1371600" algn="l" rtl="0" fontAlgn="base">
              <a:spcBef>
                <a:spcPct val="0"/>
              </a:spcBef>
              <a:spcAft>
                <a:spcPct val="0"/>
              </a:spcAft>
              <a:defRPr sz="3000" kern="1200">
                <a:solidFill>
                  <a:srgbClr val="003333"/>
                </a:solidFill>
                <a:latin typeface="Arial" charset="0"/>
                <a:ea typeface="+mn-ea"/>
                <a:cs typeface="Arial" charset="0"/>
              </a:defRPr>
            </a:lvl4pPr>
            <a:lvl5pPr marL="1828800" algn="l" rtl="0" fontAlgn="base">
              <a:spcBef>
                <a:spcPct val="0"/>
              </a:spcBef>
              <a:spcAft>
                <a:spcPct val="0"/>
              </a:spcAft>
              <a:defRPr sz="3000" kern="1200">
                <a:solidFill>
                  <a:srgbClr val="003333"/>
                </a:solidFill>
                <a:latin typeface="Arial" charset="0"/>
                <a:ea typeface="+mn-ea"/>
                <a:cs typeface="Arial" charset="0"/>
              </a:defRPr>
            </a:lvl5pPr>
            <a:lvl6pPr marL="2286000" algn="l" defTabSz="914400" rtl="0" eaLnBrk="1" latinLnBrk="0" hangingPunct="1">
              <a:defRPr sz="3000" kern="1200">
                <a:solidFill>
                  <a:srgbClr val="003333"/>
                </a:solidFill>
                <a:latin typeface="Arial" charset="0"/>
                <a:ea typeface="+mn-ea"/>
                <a:cs typeface="Arial" charset="0"/>
              </a:defRPr>
            </a:lvl6pPr>
            <a:lvl7pPr marL="2743200" algn="l" defTabSz="914400" rtl="0" eaLnBrk="1" latinLnBrk="0" hangingPunct="1">
              <a:defRPr sz="3000" kern="1200">
                <a:solidFill>
                  <a:srgbClr val="003333"/>
                </a:solidFill>
                <a:latin typeface="Arial" charset="0"/>
                <a:ea typeface="+mn-ea"/>
                <a:cs typeface="Arial" charset="0"/>
              </a:defRPr>
            </a:lvl7pPr>
            <a:lvl8pPr marL="3200400" algn="l" defTabSz="914400" rtl="0" eaLnBrk="1" latinLnBrk="0" hangingPunct="1">
              <a:defRPr sz="3000" kern="1200">
                <a:solidFill>
                  <a:srgbClr val="003333"/>
                </a:solidFill>
                <a:latin typeface="Arial" charset="0"/>
                <a:ea typeface="+mn-ea"/>
                <a:cs typeface="Arial" charset="0"/>
              </a:defRPr>
            </a:lvl8pPr>
            <a:lvl9pPr marL="3657600" algn="l" defTabSz="914400" rtl="0" eaLnBrk="1" latinLnBrk="0" hangingPunct="1">
              <a:defRPr sz="3000" kern="1200">
                <a:solidFill>
                  <a:srgbClr val="003333"/>
                </a:solidFill>
                <a:latin typeface="Arial" charset="0"/>
                <a:ea typeface="+mn-ea"/>
                <a:cs typeface="Arial" charset="0"/>
              </a:defRPr>
            </a:lvl9pPr>
          </a:lstStyle>
          <a:p>
            <a:pPr>
              <a:tabLst>
                <a:tab pos="11836104" algn="r"/>
              </a:tabLst>
              <a:defRPr/>
            </a:pPr>
            <a:r>
              <a:rPr lang="en-GB" sz="1200" dirty="0"/>
              <a:t>Image credit: illustration by Wil Freeborn in book “Surveys that work”	</a:t>
            </a:r>
            <a:endParaRPr lang="en-US" sz="1200" dirty="0"/>
          </a:p>
        </p:txBody>
      </p:sp>
      <p:grpSp>
        <p:nvGrpSpPr>
          <p:cNvPr id="12" name="Group 11">
            <a:extLst>
              <a:ext uri="{FF2B5EF4-FFF2-40B4-BE49-F238E27FC236}">
                <a16:creationId xmlns:a16="http://schemas.microsoft.com/office/drawing/2014/main" id="{14055FE5-E2D4-4A07-A9F5-6AC6DD61E896}"/>
              </a:ext>
            </a:extLst>
          </p:cNvPr>
          <p:cNvGrpSpPr/>
          <p:nvPr/>
        </p:nvGrpSpPr>
        <p:grpSpPr>
          <a:xfrm>
            <a:off x="10743320" y="10697"/>
            <a:ext cx="1448681" cy="463623"/>
            <a:chOff x="5126887" y="4157525"/>
            <a:chExt cx="1448681" cy="463623"/>
          </a:xfrm>
        </p:grpSpPr>
        <p:sp>
          <p:nvSpPr>
            <p:cNvPr id="14" name="Rectangle 13">
              <a:extLst>
                <a:ext uri="{FF2B5EF4-FFF2-40B4-BE49-F238E27FC236}">
                  <a16:creationId xmlns:a16="http://schemas.microsoft.com/office/drawing/2014/main" id="{38F5D9EC-EBA3-4232-8103-31C7EDA82B3E}"/>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5" name="TextBox 14">
              <a:extLst>
                <a:ext uri="{FF2B5EF4-FFF2-40B4-BE49-F238E27FC236}">
                  <a16:creationId xmlns:a16="http://schemas.microsoft.com/office/drawing/2014/main" id="{D5D55F96-75D9-46C0-875F-CF9089EFA6FD}"/>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3889643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8A9E-086D-45C7-9850-F3AF6A603B3B}"/>
              </a:ext>
            </a:extLst>
          </p:cNvPr>
          <p:cNvSpPr>
            <a:spLocks noGrp="1"/>
          </p:cNvSpPr>
          <p:nvPr>
            <p:ph type="title"/>
          </p:nvPr>
        </p:nvSpPr>
        <p:spPr/>
        <p:txBody>
          <a:bodyPr/>
          <a:lstStyle/>
          <a:p>
            <a:r>
              <a:rPr lang="en-GB" dirty="0" err="1"/>
              <a:t>Cogability</a:t>
            </a:r>
            <a:r>
              <a:rPr lang="en-GB" dirty="0"/>
              <a:t> testing is a hybrid method</a:t>
            </a:r>
          </a:p>
        </p:txBody>
      </p:sp>
      <p:sp>
        <p:nvSpPr>
          <p:cNvPr id="3" name="Content Placeholder 2">
            <a:extLst>
              <a:ext uri="{FF2B5EF4-FFF2-40B4-BE49-F238E27FC236}">
                <a16:creationId xmlns:a16="http://schemas.microsoft.com/office/drawing/2014/main" id="{2B0EDCEF-E4E4-400F-BD99-1B2FBCA154D7}"/>
              </a:ext>
            </a:extLst>
          </p:cNvPr>
          <p:cNvSpPr>
            <a:spLocks noGrp="1"/>
          </p:cNvSpPr>
          <p:nvPr>
            <p:ph idx="1"/>
          </p:nvPr>
        </p:nvSpPr>
        <p:spPr/>
        <p:txBody>
          <a:bodyPr/>
          <a:lstStyle/>
          <a:p>
            <a:r>
              <a:rPr lang="en-GB" dirty="0"/>
              <a:t>Run a usability test in the usual way BUT</a:t>
            </a:r>
          </a:p>
          <a:p>
            <a:r>
              <a:rPr lang="en-GB" dirty="0"/>
              <a:t>Ask the person to think aloud as they work AND</a:t>
            </a:r>
          </a:p>
          <a:p>
            <a:r>
              <a:rPr lang="en-GB" dirty="0"/>
              <a:t>Interrupt them with cognitive probes</a:t>
            </a:r>
          </a:p>
          <a:p>
            <a:pPr lvl="1"/>
            <a:r>
              <a:rPr lang="en-GB" dirty="0"/>
              <a:t>“Tell me about how you thought of that answer”</a:t>
            </a:r>
          </a:p>
          <a:p>
            <a:pPr lvl="1"/>
            <a:r>
              <a:rPr lang="en-GB" dirty="0"/>
              <a:t>“Did you know that answer straight off or think about it?”</a:t>
            </a:r>
          </a:p>
          <a:p>
            <a:pPr lvl="1"/>
            <a:r>
              <a:rPr lang="en-GB" dirty="0"/>
              <a:t>“Was that answer from counting or a guess?”</a:t>
            </a:r>
          </a:p>
          <a:p>
            <a:pPr lvl="1"/>
            <a:endParaRPr lang="en-GB" dirty="0"/>
          </a:p>
          <a:p>
            <a:pPr marL="0" indent="0">
              <a:buNone/>
            </a:pPr>
            <a:r>
              <a:rPr lang="en-GB" sz="2133" dirty="0"/>
              <a:t>“</a:t>
            </a:r>
            <a:r>
              <a:rPr lang="en-GB" sz="2133" dirty="0" err="1"/>
              <a:t>Cogability</a:t>
            </a:r>
            <a:r>
              <a:rPr lang="en-GB" sz="2133" dirty="0"/>
              <a:t> testing” coined by Laura Wilson and Emma Dickinson in</a:t>
            </a:r>
            <a:br>
              <a:rPr lang="en-GB" sz="2133" dirty="0"/>
            </a:br>
            <a:r>
              <a:rPr lang="en-GB" sz="2133" dirty="0"/>
              <a:t>“Respondent Centred Surveys” (2021)</a:t>
            </a:r>
          </a:p>
          <a:p>
            <a:pPr lvl="1"/>
            <a:endParaRPr lang="en-GB" dirty="0"/>
          </a:p>
        </p:txBody>
      </p:sp>
      <p:grpSp>
        <p:nvGrpSpPr>
          <p:cNvPr id="7" name="Group 6">
            <a:extLst>
              <a:ext uri="{FF2B5EF4-FFF2-40B4-BE49-F238E27FC236}">
                <a16:creationId xmlns:a16="http://schemas.microsoft.com/office/drawing/2014/main" id="{6B762C4F-A827-47C3-A3FF-FD2A7571E25C}"/>
              </a:ext>
            </a:extLst>
          </p:cNvPr>
          <p:cNvGrpSpPr/>
          <p:nvPr/>
        </p:nvGrpSpPr>
        <p:grpSpPr>
          <a:xfrm>
            <a:off x="10743320" y="10697"/>
            <a:ext cx="1448681" cy="463623"/>
            <a:chOff x="5126887" y="4157525"/>
            <a:chExt cx="1448681" cy="463623"/>
          </a:xfrm>
        </p:grpSpPr>
        <p:sp>
          <p:nvSpPr>
            <p:cNvPr id="8" name="Rectangle 7">
              <a:extLst>
                <a:ext uri="{FF2B5EF4-FFF2-40B4-BE49-F238E27FC236}">
                  <a16:creationId xmlns:a16="http://schemas.microsoft.com/office/drawing/2014/main" id="{A1E34D4F-0793-410D-BBAE-695D922DB88F}"/>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9" name="TextBox 8">
              <a:extLst>
                <a:ext uri="{FF2B5EF4-FFF2-40B4-BE49-F238E27FC236}">
                  <a16:creationId xmlns:a16="http://schemas.microsoft.com/office/drawing/2014/main" id="{78759AFD-3839-4723-BBDC-E352D991F032}"/>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41346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1B033A-101D-4971-9F70-886F18CF0AE0}"/>
              </a:ext>
            </a:extLst>
          </p:cNvPr>
          <p:cNvSpPr>
            <a:spLocks noGrp="1"/>
          </p:cNvSpPr>
          <p:nvPr>
            <p:ph type="title"/>
          </p:nvPr>
        </p:nvSpPr>
        <p:spPr/>
        <p:txBody>
          <a:bodyPr/>
          <a:lstStyle/>
          <a:p>
            <a:r>
              <a:rPr lang="en-GB" dirty="0"/>
              <a:t>Let’s test a questionnaire</a:t>
            </a:r>
          </a:p>
        </p:txBody>
      </p:sp>
      <p:sp>
        <p:nvSpPr>
          <p:cNvPr id="6" name="Content Placeholder 5">
            <a:extLst>
              <a:ext uri="{FF2B5EF4-FFF2-40B4-BE49-F238E27FC236}">
                <a16:creationId xmlns:a16="http://schemas.microsoft.com/office/drawing/2014/main" id="{739460BC-FA69-47B0-A8C4-33819DFA5CFD}"/>
              </a:ext>
            </a:extLst>
          </p:cNvPr>
          <p:cNvSpPr>
            <a:spLocks noGrp="1"/>
          </p:cNvSpPr>
          <p:nvPr>
            <p:ph idx="1"/>
          </p:nvPr>
        </p:nvSpPr>
        <p:spPr/>
        <p:txBody>
          <a:bodyPr/>
          <a:lstStyle/>
          <a:p>
            <a:r>
              <a:rPr lang="en-GB" dirty="0"/>
              <a:t>Please volunteer!</a:t>
            </a:r>
          </a:p>
          <a:p>
            <a:r>
              <a:rPr lang="en-GB" dirty="0"/>
              <a:t>I have a test participant here ready to try it</a:t>
            </a:r>
          </a:p>
          <a:p>
            <a:r>
              <a:rPr lang="en-GB" dirty="0"/>
              <a:t>Everyone else: you are note-takers</a:t>
            </a:r>
          </a:p>
        </p:txBody>
      </p:sp>
      <p:pic>
        <p:nvPicPr>
          <p:cNvPr id="4" name="Picture 4" descr="pencil signifying an exercise for participants to complete">
            <a:extLst>
              <a:ext uri="{FF2B5EF4-FFF2-40B4-BE49-F238E27FC236}">
                <a16:creationId xmlns:a16="http://schemas.microsoft.com/office/drawing/2014/main" id="{A26F7E56-D0DB-494F-9C25-8374BDD5A1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a:extLst>
              <a:ext uri="{FF2B5EF4-FFF2-40B4-BE49-F238E27FC236}">
                <a16:creationId xmlns:a16="http://schemas.microsoft.com/office/drawing/2014/main" id="{3BF3C2B9-87BF-40A6-8114-B2C9FBC229E6}"/>
              </a:ext>
            </a:extLst>
          </p:cNvPr>
          <p:cNvGrpSpPr/>
          <p:nvPr/>
        </p:nvGrpSpPr>
        <p:grpSpPr>
          <a:xfrm>
            <a:off x="10743320" y="10697"/>
            <a:ext cx="1448681" cy="463623"/>
            <a:chOff x="5126887" y="4157525"/>
            <a:chExt cx="1448681" cy="463623"/>
          </a:xfrm>
        </p:grpSpPr>
        <p:sp>
          <p:nvSpPr>
            <p:cNvPr id="8" name="Rectangle 7">
              <a:extLst>
                <a:ext uri="{FF2B5EF4-FFF2-40B4-BE49-F238E27FC236}">
                  <a16:creationId xmlns:a16="http://schemas.microsoft.com/office/drawing/2014/main" id="{5699201B-B900-4A54-B155-90AB99BFD243}"/>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9" name="TextBox 8">
              <a:extLst>
                <a:ext uri="{FF2B5EF4-FFF2-40B4-BE49-F238E27FC236}">
                  <a16:creationId xmlns:a16="http://schemas.microsoft.com/office/drawing/2014/main" id="{A21E8BB9-3E35-463A-9471-C21DF7C51528}"/>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5997101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96664C-D6AB-4BF3-B869-D3FF0CC171EE}"/>
              </a:ext>
            </a:extLst>
          </p:cNvPr>
          <p:cNvSpPr>
            <a:spLocks noGrp="1"/>
          </p:cNvSpPr>
          <p:nvPr>
            <p:ph type="title"/>
          </p:nvPr>
        </p:nvSpPr>
        <p:spPr/>
        <p:txBody>
          <a:bodyPr/>
          <a:lstStyle/>
          <a:p>
            <a:r>
              <a:rPr lang="en-GB" dirty="0"/>
              <a:t>If I can only do one, it’s a pilot study</a:t>
            </a:r>
          </a:p>
        </p:txBody>
      </p:sp>
      <p:sp>
        <p:nvSpPr>
          <p:cNvPr id="6" name="Text Placeholder 5">
            <a:extLst>
              <a:ext uri="{FF2B5EF4-FFF2-40B4-BE49-F238E27FC236}">
                <a16:creationId xmlns:a16="http://schemas.microsoft.com/office/drawing/2014/main" id="{9825E122-D147-43F4-A8EA-FE861089E2B0}"/>
              </a:ext>
            </a:extLst>
          </p:cNvPr>
          <p:cNvSpPr>
            <a:spLocks noGrp="1"/>
          </p:cNvSpPr>
          <p:nvPr>
            <p:ph type="body" idx="1"/>
          </p:nvPr>
        </p:nvSpPr>
        <p:spPr/>
        <p:txBody>
          <a:bodyPr/>
          <a:lstStyle/>
          <a:p>
            <a:r>
              <a:rPr lang="en-GB" dirty="0"/>
              <a:t>Review with stakeholders</a:t>
            </a:r>
          </a:p>
        </p:txBody>
      </p:sp>
      <p:sp>
        <p:nvSpPr>
          <p:cNvPr id="7" name="Content Placeholder 6">
            <a:extLst>
              <a:ext uri="{FF2B5EF4-FFF2-40B4-BE49-F238E27FC236}">
                <a16:creationId xmlns:a16="http://schemas.microsoft.com/office/drawing/2014/main" id="{E79EA42F-A586-445C-AAF8-2583EEEE9F7C}"/>
              </a:ext>
            </a:extLst>
          </p:cNvPr>
          <p:cNvSpPr>
            <a:spLocks noGrp="1"/>
          </p:cNvSpPr>
          <p:nvPr>
            <p:ph sz="half" idx="2"/>
          </p:nvPr>
        </p:nvSpPr>
        <p:spPr/>
        <p:txBody>
          <a:bodyPr/>
          <a:lstStyle/>
          <a:p>
            <a:r>
              <a:rPr lang="en-GB" dirty="0"/>
              <a:t>Goals to decisions</a:t>
            </a:r>
          </a:p>
          <a:p>
            <a:r>
              <a:rPr lang="en-GB" dirty="0"/>
              <a:t>Person-led expert review</a:t>
            </a:r>
          </a:p>
          <a:p>
            <a:endParaRPr lang="en-GB" dirty="0"/>
          </a:p>
        </p:txBody>
      </p:sp>
      <p:sp>
        <p:nvSpPr>
          <p:cNvPr id="8" name="Text Placeholder 7">
            <a:extLst>
              <a:ext uri="{FF2B5EF4-FFF2-40B4-BE49-F238E27FC236}">
                <a16:creationId xmlns:a16="http://schemas.microsoft.com/office/drawing/2014/main" id="{91E98276-5AA6-4145-8C12-68E016E22F31}"/>
              </a:ext>
            </a:extLst>
          </p:cNvPr>
          <p:cNvSpPr>
            <a:spLocks noGrp="1"/>
          </p:cNvSpPr>
          <p:nvPr>
            <p:ph type="body" sz="quarter" idx="3"/>
          </p:nvPr>
        </p:nvSpPr>
        <p:spPr/>
        <p:txBody>
          <a:bodyPr/>
          <a:lstStyle/>
          <a:p>
            <a:r>
              <a:rPr lang="en-GB" dirty="0"/>
              <a:t>Testing with users</a:t>
            </a:r>
          </a:p>
        </p:txBody>
      </p:sp>
      <p:sp>
        <p:nvSpPr>
          <p:cNvPr id="9" name="Content Placeholder 8">
            <a:extLst>
              <a:ext uri="{FF2B5EF4-FFF2-40B4-BE49-F238E27FC236}">
                <a16:creationId xmlns:a16="http://schemas.microsoft.com/office/drawing/2014/main" id="{B7143181-2E7D-459D-9103-0986696238F1}"/>
              </a:ext>
            </a:extLst>
          </p:cNvPr>
          <p:cNvSpPr>
            <a:spLocks noGrp="1"/>
          </p:cNvSpPr>
          <p:nvPr>
            <p:ph sz="quarter" idx="4"/>
          </p:nvPr>
        </p:nvSpPr>
        <p:spPr/>
        <p:txBody>
          <a:bodyPr/>
          <a:lstStyle/>
          <a:p>
            <a:r>
              <a:rPr lang="en-GB" dirty="0">
                <a:solidFill>
                  <a:srgbClr val="FF0000"/>
                </a:solidFill>
              </a:rPr>
              <a:t>Pilot study</a:t>
            </a:r>
          </a:p>
          <a:p>
            <a:r>
              <a:rPr lang="en-GB" dirty="0"/>
              <a:t>Usability test</a:t>
            </a:r>
          </a:p>
          <a:p>
            <a:r>
              <a:rPr lang="en-GB" dirty="0"/>
              <a:t>Cognitive test</a:t>
            </a:r>
          </a:p>
          <a:p>
            <a:r>
              <a:rPr lang="en-GB" dirty="0" err="1"/>
              <a:t>Cogability</a:t>
            </a:r>
            <a:r>
              <a:rPr lang="en-GB" dirty="0"/>
              <a:t> test</a:t>
            </a:r>
          </a:p>
        </p:txBody>
      </p:sp>
      <p:grpSp>
        <p:nvGrpSpPr>
          <p:cNvPr id="10" name="Group 9">
            <a:extLst>
              <a:ext uri="{FF2B5EF4-FFF2-40B4-BE49-F238E27FC236}">
                <a16:creationId xmlns:a16="http://schemas.microsoft.com/office/drawing/2014/main" id="{2B2C918A-66C2-49C0-BA11-836CF50F19C2}"/>
              </a:ext>
            </a:extLst>
          </p:cNvPr>
          <p:cNvGrpSpPr/>
          <p:nvPr/>
        </p:nvGrpSpPr>
        <p:grpSpPr>
          <a:xfrm>
            <a:off x="10743320" y="10697"/>
            <a:ext cx="1448681" cy="463623"/>
            <a:chOff x="5126887" y="4157525"/>
            <a:chExt cx="1448681" cy="463623"/>
          </a:xfrm>
        </p:grpSpPr>
        <p:sp>
          <p:nvSpPr>
            <p:cNvPr id="11" name="Rectangle 10">
              <a:extLst>
                <a:ext uri="{FF2B5EF4-FFF2-40B4-BE49-F238E27FC236}">
                  <a16:creationId xmlns:a16="http://schemas.microsoft.com/office/drawing/2014/main" id="{203336C4-6510-4592-8E70-F7F419F90FC5}"/>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2" name="TextBox 11">
              <a:extLst>
                <a:ext uri="{FF2B5EF4-FFF2-40B4-BE49-F238E27FC236}">
                  <a16:creationId xmlns:a16="http://schemas.microsoft.com/office/drawing/2014/main" id="{BFA2F546-268A-44F6-861C-84135207CAFA}"/>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974978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715E65-EDC2-4CCD-B243-4F70E7BA6F53}"/>
              </a:ext>
            </a:extLst>
          </p:cNvPr>
          <p:cNvSpPr>
            <a:spLocks noGrp="1"/>
          </p:cNvSpPr>
          <p:nvPr>
            <p:ph type="body" sz="half" idx="2"/>
          </p:nvPr>
        </p:nvSpPr>
        <p:spPr/>
        <p:txBody>
          <a:bodyPr/>
          <a:lstStyle/>
          <a:p>
            <a:r>
              <a:rPr lang="en-GB" dirty="0"/>
              <a:t>Takeaway</a:t>
            </a:r>
          </a:p>
        </p:txBody>
      </p:sp>
      <p:sp>
        <p:nvSpPr>
          <p:cNvPr id="2" name="Content Placeholder 1">
            <a:extLst>
              <a:ext uri="{FF2B5EF4-FFF2-40B4-BE49-F238E27FC236}">
                <a16:creationId xmlns:a16="http://schemas.microsoft.com/office/drawing/2014/main" id="{2FFCA599-4909-4C0E-B4AD-7CBD2BFC186F}"/>
              </a:ext>
            </a:extLst>
          </p:cNvPr>
          <p:cNvSpPr>
            <a:spLocks noGrp="1"/>
          </p:cNvSpPr>
          <p:nvPr>
            <p:ph idx="1"/>
          </p:nvPr>
        </p:nvSpPr>
        <p:spPr/>
        <p:txBody>
          <a:bodyPr/>
          <a:lstStyle/>
          <a:p>
            <a:r>
              <a:rPr lang="en-GB" dirty="0"/>
              <a:t>“It’s done when </a:t>
            </a:r>
            <a:br>
              <a:rPr lang="en-GB" dirty="0"/>
            </a:br>
            <a:r>
              <a:rPr lang="en-GB" dirty="0"/>
              <a:t>a real user has used it </a:t>
            </a:r>
            <a:br>
              <a:rPr lang="en-GB" dirty="0"/>
            </a:br>
            <a:r>
              <a:rPr lang="en-GB" dirty="0"/>
              <a:t>for something real”</a:t>
            </a:r>
          </a:p>
          <a:p>
            <a:r>
              <a:rPr lang="en-GB" dirty="0"/>
              <a:t>- By me</a:t>
            </a:r>
          </a:p>
        </p:txBody>
      </p:sp>
    </p:spTree>
    <p:extLst>
      <p:ext uri="{BB962C8B-B14F-4D97-AF65-F5344CB8AC3E}">
        <p14:creationId xmlns:p14="http://schemas.microsoft.com/office/powerpoint/2010/main" val="40500001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Think about the test and iterate</a:t>
            </a:r>
          </a:p>
        </p:txBody>
      </p:sp>
      <p:sp>
        <p:nvSpPr>
          <p:cNvPr id="2" name="Content Placeholder 1"/>
          <p:cNvSpPr>
            <a:spLocks noGrp="1"/>
          </p:cNvSpPr>
          <p:nvPr>
            <p:ph idx="1"/>
          </p:nvPr>
        </p:nvSpPr>
        <p:spPr/>
        <p:txBody>
          <a:bodyPr/>
          <a:lstStyle/>
          <a:p>
            <a:r>
              <a:rPr lang="en-GB" dirty="0"/>
              <a:t>Are the people you tested with representative?</a:t>
            </a:r>
          </a:p>
          <a:p>
            <a:r>
              <a:rPr lang="en-GB" dirty="0"/>
              <a:t>Did you test the whole survey</a:t>
            </a:r>
          </a:p>
          <a:p>
            <a:pPr lvl="1"/>
            <a:r>
              <a:rPr lang="en-GB" dirty="0"/>
              <a:t>From invitation to follow up?</a:t>
            </a:r>
          </a:p>
          <a:p>
            <a:pPr lvl="1"/>
            <a:r>
              <a:rPr lang="en-GB" dirty="0"/>
              <a:t>Including the analysis of responses?</a:t>
            </a:r>
          </a:p>
          <a:p>
            <a:pPr lvl="1"/>
            <a:r>
              <a:rPr lang="en-GB" dirty="0"/>
              <a:t>Including finding out whether you can make the decision?</a:t>
            </a:r>
          </a:p>
          <a:p>
            <a:r>
              <a:rPr lang="en-GB" dirty="0"/>
              <a:t>What do you need to change for the next version?</a:t>
            </a:r>
          </a:p>
          <a:p>
            <a:pPr marL="0" indent="0">
              <a:buNone/>
            </a:pPr>
            <a:endParaRPr lang="en-GB" dirty="0"/>
          </a:p>
        </p:txBody>
      </p:sp>
      <p:grpSp>
        <p:nvGrpSpPr>
          <p:cNvPr id="10" name="Group 9">
            <a:extLst>
              <a:ext uri="{FF2B5EF4-FFF2-40B4-BE49-F238E27FC236}">
                <a16:creationId xmlns:a16="http://schemas.microsoft.com/office/drawing/2014/main" id="{4DC40A0A-62CA-474D-B39D-FE2833F609AF}"/>
              </a:ext>
            </a:extLst>
          </p:cNvPr>
          <p:cNvGrpSpPr/>
          <p:nvPr/>
        </p:nvGrpSpPr>
        <p:grpSpPr>
          <a:xfrm>
            <a:off x="10743320" y="10697"/>
            <a:ext cx="1448681" cy="463623"/>
            <a:chOff x="5126887" y="4157525"/>
            <a:chExt cx="1448681" cy="463623"/>
          </a:xfrm>
        </p:grpSpPr>
        <p:sp>
          <p:nvSpPr>
            <p:cNvPr id="11" name="Rectangle 10">
              <a:extLst>
                <a:ext uri="{FF2B5EF4-FFF2-40B4-BE49-F238E27FC236}">
                  <a16:creationId xmlns:a16="http://schemas.microsoft.com/office/drawing/2014/main" id="{0A509E3A-F2E3-49B4-8580-0BB9BC4A8C12}"/>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2" name="TextBox 11">
              <a:extLst>
                <a:ext uri="{FF2B5EF4-FFF2-40B4-BE49-F238E27FC236}">
                  <a16:creationId xmlns:a16="http://schemas.microsoft.com/office/drawing/2014/main" id="{212BA676-763D-45C5-BDB1-95E5C35F74F0}"/>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591649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5B25-1605-4A44-A2E4-F54F4B5B7824}"/>
              </a:ext>
            </a:extLst>
          </p:cNvPr>
          <p:cNvSpPr>
            <a:spLocks noGrp="1"/>
          </p:cNvSpPr>
          <p:nvPr>
            <p:ph type="title"/>
          </p:nvPr>
        </p:nvSpPr>
        <p:spPr/>
        <p:txBody>
          <a:bodyPr/>
          <a:lstStyle/>
          <a:p>
            <a:r>
              <a:rPr lang="en-GB" dirty="0"/>
              <a:t>The questions are linked with </a:t>
            </a:r>
            <a:br>
              <a:rPr lang="en-GB" dirty="0"/>
            </a:br>
            <a:r>
              <a:rPr lang="en-GB" dirty="0"/>
              <a:t>the ones who respond</a:t>
            </a:r>
          </a:p>
        </p:txBody>
      </p:sp>
      <p:pic>
        <p:nvPicPr>
          <p:cNvPr id="5" name="Picture 4"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F21CF9BB-293E-4439-8823-20B71B015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6" name="TextBox 5">
            <a:extLst>
              <a:ext uri="{FF2B5EF4-FFF2-40B4-BE49-F238E27FC236}">
                <a16:creationId xmlns:a16="http://schemas.microsoft.com/office/drawing/2014/main" id="{B8C52FD8-968C-45C0-A5E5-D69A382D191C}"/>
              </a:ext>
            </a:extLst>
          </p:cNvPr>
          <p:cNvSpPr txBox="1"/>
          <p:nvPr/>
        </p:nvSpPr>
        <p:spPr>
          <a:xfrm>
            <a:off x="759657" y="2038894"/>
            <a:ext cx="3152756" cy="461665"/>
          </a:xfrm>
          <a:prstGeom prst="rect">
            <a:avLst/>
          </a:prstGeom>
          <a:noFill/>
        </p:spPr>
        <p:txBody>
          <a:bodyPr wrap="square" rtlCol="0">
            <a:spAutoFit/>
          </a:bodyPr>
          <a:lstStyle/>
          <a:p>
            <a:r>
              <a:rPr lang="en-GB" sz="2400" dirty="0"/>
              <a:t>Why you want ask</a:t>
            </a:r>
          </a:p>
        </p:txBody>
      </p:sp>
      <p:sp>
        <p:nvSpPr>
          <p:cNvPr id="7" name="TextBox 6">
            <a:extLst>
              <a:ext uri="{FF2B5EF4-FFF2-40B4-BE49-F238E27FC236}">
                <a16:creationId xmlns:a16="http://schemas.microsoft.com/office/drawing/2014/main" id="{AE17CD70-B75E-4933-9110-5679429DDBBD}"/>
              </a:ext>
            </a:extLst>
          </p:cNvPr>
          <p:cNvSpPr txBox="1"/>
          <p:nvPr/>
        </p:nvSpPr>
        <p:spPr>
          <a:xfrm>
            <a:off x="7680961" y="2038894"/>
            <a:ext cx="3426264" cy="461665"/>
          </a:xfrm>
          <a:prstGeom prst="rect">
            <a:avLst/>
          </a:prstGeom>
          <a:noFill/>
        </p:spPr>
        <p:txBody>
          <a:bodyPr wrap="square" rtlCol="0">
            <a:spAutoFit/>
          </a:bodyPr>
          <a:lstStyle/>
          <a:p>
            <a:r>
              <a:rPr lang="en-GB" sz="2400" dirty="0"/>
              <a:t>Who you want to ask</a:t>
            </a:r>
          </a:p>
        </p:txBody>
      </p:sp>
      <p:sp>
        <p:nvSpPr>
          <p:cNvPr id="8" name="TextBox 7">
            <a:extLst>
              <a:ext uri="{FF2B5EF4-FFF2-40B4-BE49-F238E27FC236}">
                <a16:creationId xmlns:a16="http://schemas.microsoft.com/office/drawing/2014/main" id="{3F62D508-254E-4907-BF99-DD1F4F3325AE}"/>
              </a:ext>
            </a:extLst>
          </p:cNvPr>
          <p:cNvSpPr txBox="1"/>
          <p:nvPr/>
        </p:nvSpPr>
        <p:spPr>
          <a:xfrm>
            <a:off x="4725533" y="5874234"/>
            <a:ext cx="1988065" cy="461665"/>
          </a:xfrm>
          <a:prstGeom prst="rect">
            <a:avLst/>
          </a:prstGeom>
          <a:noFill/>
        </p:spPr>
        <p:txBody>
          <a:bodyPr wrap="square" rtlCol="0">
            <a:spAutoFit/>
          </a:bodyPr>
          <a:lstStyle/>
          <a:p>
            <a:r>
              <a:rPr lang="en-GB" sz="2400" dirty="0"/>
              <a:t>The number</a:t>
            </a:r>
          </a:p>
        </p:txBody>
      </p:sp>
      <p:grpSp>
        <p:nvGrpSpPr>
          <p:cNvPr id="9" name="Group 8">
            <a:extLst>
              <a:ext uri="{FF2B5EF4-FFF2-40B4-BE49-F238E27FC236}">
                <a16:creationId xmlns:a16="http://schemas.microsoft.com/office/drawing/2014/main" id="{3F848DBA-52F1-4FFE-A98C-90907D625D43}"/>
              </a:ext>
            </a:extLst>
          </p:cNvPr>
          <p:cNvGrpSpPr/>
          <p:nvPr/>
        </p:nvGrpSpPr>
        <p:grpSpPr>
          <a:xfrm>
            <a:off x="10743320" y="10697"/>
            <a:ext cx="1448681" cy="463623"/>
            <a:chOff x="5126887" y="4157525"/>
            <a:chExt cx="1448681" cy="463623"/>
          </a:xfrm>
        </p:grpSpPr>
        <p:sp>
          <p:nvSpPr>
            <p:cNvPr id="10" name="Rectangle 9">
              <a:extLst>
                <a:ext uri="{FF2B5EF4-FFF2-40B4-BE49-F238E27FC236}">
                  <a16:creationId xmlns:a16="http://schemas.microsoft.com/office/drawing/2014/main" id="{16E9DFD4-F1BC-48EF-AB9A-60C317594775}"/>
                </a:ext>
              </a:extLst>
            </p:cNvPr>
            <p:cNvSpPr/>
            <p:nvPr/>
          </p:nvSpPr>
          <p:spPr>
            <a:xfrm>
              <a:off x="5126887" y="4157525"/>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11" name="TextBox 10">
              <a:extLst>
                <a:ext uri="{FF2B5EF4-FFF2-40B4-BE49-F238E27FC236}">
                  <a16:creationId xmlns:a16="http://schemas.microsoft.com/office/drawing/2014/main" id="{41FF6734-EFA0-4EEB-A4FB-C9C370F8B80C}"/>
                </a:ext>
              </a:extLst>
            </p:cNvPr>
            <p:cNvSpPr txBox="1"/>
            <p:nvPr/>
          </p:nvSpPr>
          <p:spPr>
            <a:xfrm>
              <a:off x="5126887" y="4220058"/>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Fieldwork</a:t>
              </a:r>
            </a:p>
          </p:txBody>
        </p:sp>
      </p:grpSp>
    </p:spTree>
    <p:extLst>
      <p:ext uri="{BB962C8B-B14F-4D97-AF65-F5344CB8AC3E}">
        <p14:creationId xmlns:p14="http://schemas.microsoft.com/office/powerpoint/2010/main" val="20078002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Tomorrow we’ll look at responses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580211" y="4382877"/>
            <a:ext cx="1383327" cy="461665"/>
          </a:xfrm>
          <a:prstGeom prst="rect">
            <a:avLst/>
          </a:prstGeom>
          <a:noFill/>
        </p:spPr>
        <p:txBody>
          <a:bodyPr wrap="none" rtlCol="0">
            <a:spAutoFit/>
          </a:bodyPr>
          <a:lstStyle/>
          <a:p>
            <a:r>
              <a:rPr lang="en-GB" sz="2400" dirty="0"/>
              <a:t>Yesterday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670645" y="4331572"/>
            <a:ext cx="913007" cy="461665"/>
          </a:xfrm>
          <a:prstGeom prst="rect">
            <a:avLst/>
          </a:prstGeom>
          <a:noFill/>
        </p:spPr>
        <p:txBody>
          <a:bodyPr wrap="none" rtlCol="0">
            <a:spAutoFit/>
          </a:bodyPr>
          <a:lstStyle/>
          <a:p>
            <a:r>
              <a:rPr lang="en-GB" sz="2400" dirty="0"/>
              <a:t>Today</a:t>
            </a:r>
          </a:p>
        </p:txBody>
      </p:sp>
      <p:sp>
        <p:nvSpPr>
          <p:cNvPr id="65" name="Rectangle 64">
            <a:extLst>
              <a:ext uri="{FF2B5EF4-FFF2-40B4-BE49-F238E27FC236}">
                <a16:creationId xmlns:a16="http://schemas.microsoft.com/office/drawing/2014/main" id="{F29704D6-C450-4E64-92D5-96F883ABEFC9}"/>
              </a:ext>
            </a:extLst>
          </p:cNvPr>
          <p:cNvSpPr/>
          <p:nvPr/>
        </p:nvSpPr>
        <p:spPr>
          <a:xfrm>
            <a:off x="8866995" y="1676765"/>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208018" y="4369985"/>
            <a:ext cx="2780041" cy="461665"/>
          </a:xfrm>
          <a:prstGeom prst="rect">
            <a:avLst/>
          </a:prstGeom>
          <a:noFill/>
        </p:spPr>
        <p:txBody>
          <a:bodyPr wrap="square" rtlCol="0">
            <a:spAutoFit/>
          </a:bodyPr>
          <a:lstStyle/>
          <a:p>
            <a:r>
              <a:rPr lang="en-GB" sz="2400" dirty="0"/>
              <a:t>Tomorrow</a:t>
            </a:r>
          </a:p>
        </p:txBody>
      </p:sp>
    </p:spTree>
    <p:extLst>
      <p:ext uri="{BB962C8B-B14F-4D97-AF65-F5344CB8AC3E}">
        <p14:creationId xmlns:p14="http://schemas.microsoft.com/office/powerpoint/2010/main" val="40945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Questions relate to the reason you’re doing it</a:t>
            </a:r>
          </a:p>
        </p:txBody>
      </p:sp>
      <p:sp>
        <p:nvSpPr>
          <p:cNvPr id="9" name="TextBox 8"/>
          <p:cNvSpPr txBox="1"/>
          <p:nvPr/>
        </p:nvSpPr>
        <p:spPr>
          <a:xfrm>
            <a:off x="642283" y="2538049"/>
            <a:ext cx="2330915" cy="1938992"/>
          </a:xfrm>
          <a:prstGeom prst="rect">
            <a:avLst/>
          </a:prstGeom>
          <a:solidFill>
            <a:srgbClr val="FFFF00"/>
          </a:solidFill>
        </p:spPr>
        <p:txBody>
          <a:bodyPr wrap="square" rtlCol="0">
            <a:spAutoFit/>
          </a:bodyPr>
          <a:lstStyle/>
          <a:p>
            <a:r>
              <a:rPr lang="en-GB" sz="2400" dirty="0">
                <a:latin typeface="Arial" panose="020B0604020202020204" pitchFamily="34" charset="0"/>
                <a:cs typeface="Arial" panose="020B0604020202020204" pitchFamily="34" charset="0"/>
              </a:rPr>
              <a:t>Questions:</a:t>
            </a:r>
          </a:p>
          <a:p>
            <a:r>
              <a:rPr lang="en-GB" sz="2400" dirty="0">
                <a:latin typeface="Arial" panose="020B0604020202020204" pitchFamily="34" charset="0"/>
                <a:cs typeface="Arial" panose="020B0604020202020204" pitchFamily="34" charset="0"/>
              </a:rPr>
              <a:t>What are you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asking about?</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How many questions?</a:t>
            </a:r>
          </a:p>
        </p:txBody>
      </p:sp>
      <p:pic>
        <p:nvPicPr>
          <p:cNvPr id="10" name="Picture 9"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A19A508B-E2F8-4867-A8B9-00580697FD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grpSp>
        <p:nvGrpSpPr>
          <p:cNvPr id="8" name="Group 7">
            <a:extLst>
              <a:ext uri="{FF2B5EF4-FFF2-40B4-BE49-F238E27FC236}">
                <a16:creationId xmlns:a16="http://schemas.microsoft.com/office/drawing/2014/main" id="{BE75B805-1022-4AD9-B37E-99F41750578F}"/>
              </a:ext>
            </a:extLst>
          </p:cNvPr>
          <p:cNvGrpSpPr/>
          <p:nvPr/>
        </p:nvGrpSpPr>
        <p:grpSpPr>
          <a:xfrm>
            <a:off x="10531758" y="133313"/>
            <a:ext cx="1468331" cy="463623"/>
            <a:chOff x="3147325" y="1891403"/>
            <a:chExt cx="1468330" cy="463623"/>
          </a:xfrm>
        </p:grpSpPr>
        <p:sp>
          <p:nvSpPr>
            <p:cNvPr id="11" name="Rectangle 10">
              <a:extLst>
                <a:ext uri="{FF2B5EF4-FFF2-40B4-BE49-F238E27FC236}">
                  <a16:creationId xmlns:a16="http://schemas.microsoft.com/office/drawing/2014/main" id="{0FEFD580-B19F-48E9-A94F-3259DC28B6F2}"/>
                </a:ext>
              </a:extLst>
            </p:cNvPr>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BD156D-757D-4983-9D8E-B085382C8541}"/>
                </a:ext>
              </a:extLst>
            </p:cNvPr>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Questions</a:t>
              </a:r>
            </a:p>
          </p:txBody>
        </p:sp>
      </p:grpSp>
    </p:spTree>
    <p:extLst>
      <p:ext uri="{BB962C8B-B14F-4D97-AF65-F5344CB8AC3E}">
        <p14:creationId xmlns:p14="http://schemas.microsoft.com/office/powerpoint/2010/main" val="39292669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06353A-9D71-4D1B-934B-0966E67F3D0E}"/>
              </a:ext>
            </a:extLst>
          </p:cNvPr>
          <p:cNvSpPr>
            <a:spLocks noGrp="1"/>
          </p:cNvSpPr>
          <p:nvPr>
            <p:ph type="title"/>
          </p:nvPr>
        </p:nvSpPr>
        <p:spPr/>
        <p:txBody>
          <a:bodyPr/>
          <a:lstStyle/>
          <a:p>
            <a:r>
              <a:rPr lang="en-GB" dirty="0"/>
              <a:t>Start analysing when you have any responses</a:t>
            </a:r>
          </a:p>
        </p:txBody>
      </p:sp>
      <p:pic>
        <p:nvPicPr>
          <p:cNvPr id="7" name="Picture 6" descr="Line graph showing the trajectory for surveys being received, rising from a small number at the start to four times as many as time passes. Arrows on the horizontal axis indicate you should read and report on them soon after the arrival of the first surveys, and at frequent and regular intervals after that.">
            <a:extLst>
              <a:ext uri="{FF2B5EF4-FFF2-40B4-BE49-F238E27FC236}">
                <a16:creationId xmlns:a16="http://schemas.microsoft.com/office/drawing/2014/main" id="{FBF107A7-5F7C-40B7-AC06-1D58223C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917700"/>
            <a:ext cx="3810000" cy="3810000"/>
          </a:xfrm>
          <a:prstGeom prst="rect">
            <a:avLst/>
          </a:prstGeom>
        </p:spPr>
      </p:pic>
    </p:spTree>
    <p:extLst>
      <p:ext uri="{BB962C8B-B14F-4D97-AF65-F5344CB8AC3E}">
        <p14:creationId xmlns:p14="http://schemas.microsoft.com/office/powerpoint/2010/main" val="435963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920EC-45AA-473D-B56A-6101A1F54588}"/>
              </a:ext>
            </a:extLst>
          </p:cNvPr>
          <p:cNvSpPr>
            <a:spLocks noGrp="1"/>
          </p:cNvSpPr>
          <p:nvPr>
            <p:ph type="title"/>
          </p:nvPr>
        </p:nvSpPr>
        <p:spPr/>
        <p:txBody>
          <a:bodyPr/>
          <a:lstStyle/>
          <a:p>
            <a:r>
              <a:rPr lang="en-GB" dirty="0"/>
              <a:t>Please join my </a:t>
            </a:r>
            <a:r>
              <a:rPr lang="en-GB" dirty="0" err="1"/>
              <a:t>EasyRetro</a:t>
            </a:r>
            <a:endParaRPr lang="en-GB" dirty="0"/>
          </a:p>
        </p:txBody>
      </p:sp>
      <p:sp>
        <p:nvSpPr>
          <p:cNvPr id="2" name="Content Placeholder 1">
            <a:extLst>
              <a:ext uri="{FF2B5EF4-FFF2-40B4-BE49-F238E27FC236}">
                <a16:creationId xmlns:a16="http://schemas.microsoft.com/office/drawing/2014/main" id="{2F01F8EA-94D4-450C-A86A-C32BDE17D9FB}"/>
              </a:ext>
            </a:extLst>
          </p:cNvPr>
          <p:cNvSpPr>
            <a:spLocks noGrp="1"/>
          </p:cNvSpPr>
          <p:nvPr>
            <p:ph idx="1"/>
          </p:nvPr>
        </p:nvSpPr>
        <p:spPr/>
        <p:txBody>
          <a:bodyPr/>
          <a:lstStyle/>
          <a:p>
            <a:pPr marL="0" indent="0">
              <a:buNone/>
            </a:pPr>
            <a:r>
              <a:rPr lang="en-GB" dirty="0"/>
              <a:t>You’ll find columns for:</a:t>
            </a:r>
          </a:p>
          <a:p>
            <a:pPr lvl="0"/>
            <a:r>
              <a:rPr lang="en-US" altLang="en-US" dirty="0"/>
              <a:t>Anything useful from today</a:t>
            </a:r>
          </a:p>
          <a:p>
            <a:pPr lvl="0"/>
            <a:r>
              <a:rPr lang="en-US" altLang="en-US" dirty="0"/>
              <a:t>Not useful / confusing / could have skipped</a:t>
            </a:r>
          </a:p>
          <a:p>
            <a:pPr lvl="0"/>
            <a:r>
              <a:rPr lang="en-US" altLang="en-US" dirty="0"/>
              <a:t>Want to know but hasn't yet come up</a:t>
            </a:r>
          </a:p>
          <a:p>
            <a:pPr lvl="0"/>
            <a:r>
              <a:rPr lang="en-US" altLang="en-US" dirty="0"/>
              <a:t>Has come up but want more</a:t>
            </a:r>
          </a:p>
        </p:txBody>
      </p:sp>
      <p:pic>
        <p:nvPicPr>
          <p:cNvPr id="5" name="Picture 4" descr="pencil signifying an exercise for participants to complete">
            <a:extLst>
              <a:ext uri="{FF2B5EF4-FFF2-40B4-BE49-F238E27FC236}">
                <a16:creationId xmlns:a16="http://schemas.microsoft.com/office/drawing/2014/main" id="{A1CE0C39-445A-4997-A7A0-14D4054763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76" y="4916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7815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Caroline Jarrett</a:t>
            </a:r>
          </a:p>
        </p:txBody>
      </p:sp>
      <p:sp>
        <p:nvSpPr>
          <p:cNvPr id="3" name="Content Placeholder 2"/>
          <p:cNvSpPr>
            <a:spLocks noGrp="1"/>
          </p:cNvSpPr>
          <p:nvPr>
            <p:ph idx="1"/>
          </p:nvPr>
        </p:nvSpPr>
        <p:spPr/>
        <p:txBody>
          <a:bodyPr/>
          <a:lstStyle/>
          <a:p>
            <a:pPr marL="0" indent="0">
              <a:buNone/>
              <a:defRPr/>
            </a:pPr>
            <a:r>
              <a:rPr lang="en-GB" sz="1867" dirty="0"/>
              <a:t>@cjforms  </a:t>
            </a:r>
          </a:p>
          <a:p>
            <a:pPr marL="0" indent="0">
              <a:buNone/>
              <a:defRPr/>
            </a:pPr>
            <a:r>
              <a:rPr lang="en-GB" sz="1867" dirty="0">
                <a:hlinkClick r:id="rId3"/>
              </a:rPr>
              <a:t>www.slideshare.net/cjforms</a:t>
            </a:r>
            <a:r>
              <a:rPr lang="en-GB" sz="1867" dirty="0"/>
              <a:t>   </a:t>
            </a:r>
          </a:p>
          <a:p>
            <a:pPr marL="0" indent="0">
              <a:buNone/>
              <a:defRPr/>
            </a:pPr>
            <a:r>
              <a:rPr lang="en-GB" sz="1867" dirty="0">
                <a:hlinkClick r:id="rId4"/>
              </a:rPr>
              <a:t>carolinej@effortmark.co.uk</a:t>
            </a:r>
            <a:r>
              <a:rPr lang="en-GB" sz="1867" dirty="0"/>
              <a:t>  </a:t>
            </a:r>
          </a:p>
          <a:p>
            <a:pPr eaLnBrk="1" hangingPunct="1">
              <a:defRPr/>
            </a:pPr>
            <a:endParaRPr lang="en-GB" dirty="0"/>
          </a:p>
        </p:txBody>
      </p:sp>
      <p:pic>
        <p:nvPicPr>
          <p:cNvPr id="6150" name="Picture 14" descr="Book cover: Forms that 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9"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Book cover: User Interface Design and Evalu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7925"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ook cover: Surveys that Work - A Practical Guide for Designing Better Surveys by Caroline Jarrett, Rosenfeld 2021">
            <a:extLst>
              <a:ext uri="{FF2B5EF4-FFF2-40B4-BE49-F238E27FC236}">
                <a16:creationId xmlns:a16="http://schemas.microsoft.com/office/drawing/2014/main" id="{0F7FD9B9-824B-4097-820E-202EDAEA42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0"/>
            <a:ext cx="4572000" cy="6858000"/>
          </a:xfrm>
          <a:prstGeom prst="rect">
            <a:avLst/>
          </a:prstGeom>
          <a:ln>
            <a:solidFill>
              <a:schemeClr val="accent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4303</Words>
  <Application>Microsoft Office PowerPoint</Application>
  <PresentationFormat>Widescreen</PresentationFormat>
  <Paragraphs>698</Paragraphs>
  <Slides>92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Arial Narrow</vt:lpstr>
      <vt:lpstr>Calibri</vt:lpstr>
      <vt:lpstr>Courier New</vt:lpstr>
      <vt:lpstr>Gotham Medium</vt:lpstr>
      <vt:lpstr>Segoe UI</vt:lpstr>
      <vt:lpstr>Office Theme</vt:lpstr>
      <vt:lpstr>PowerPoint Presentation</vt:lpstr>
      <vt:lpstr>Yesterday included representativeness (and this)</vt:lpstr>
      <vt:lpstr>Opening page of the survey, no comment</vt:lpstr>
      <vt:lpstr>Here are the 7 steps as a linear process</vt:lpstr>
      <vt:lpstr>Today is questions day</vt:lpstr>
      <vt:lpstr>Start with why and who; end with the number</vt:lpstr>
      <vt:lpstr>Yesterday we looked at numbers of people</vt:lpstr>
      <vt:lpstr>Today we’ll think about questions</vt:lpstr>
      <vt:lpstr>Questions relate to the reason you’re doing it</vt:lpstr>
      <vt:lpstr>Lack of validity is a mismatch between  what you ask and what you need to know</vt:lpstr>
      <vt:lpstr>There are four steps to answer a question</vt:lpstr>
      <vt:lpstr>A good question is good in four ways</vt:lpstr>
      <vt:lpstr>Four step examples: 1: read and understand</vt:lpstr>
      <vt:lpstr>Four step examples: 1: read and understand</vt:lpstr>
      <vt:lpstr>Four step examples: 2: find the answer</vt:lpstr>
      <vt:lpstr>Do you say your name differently?</vt:lpstr>
      <vt:lpstr>Four step examples: 3: decide on the answer</vt:lpstr>
      <vt:lpstr>Four step examples:  4: place the answer</vt:lpstr>
      <vt:lpstr>We’ve looked at four separate steps</vt:lpstr>
      <vt:lpstr>The steps can happen instantly</vt:lpstr>
      <vt:lpstr>Sometimes the four steps take a long time</vt:lpstr>
      <vt:lpstr>Estimating routine work tasks is really difficult</vt:lpstr>
      <vt:lpstr>There is an approximate curve of forgetting</vt:lpstr>
      <vt:lpstr>Let’s practice finding problems at each step</vt:lpstr>
      <vt:lpstr>What did we think of this one?</vt:lpstr>
      <vt:lpstr>I got almost the same question last week</vt:lpstr>
      <vt:lpstr>And this one?</vt:lpstr>
      <vt:lpstr>Grids are a major cause of survey drop-out</vt:lpstr>
      <vt:lpstr>But it’s the topic that matters most</vt:lpstr>
      <vt:lpstr>A good question is good in four ways</vt:lpstr>
      <vt:lpstr>Try a person-led review to check your questions</vt:lpstr>
      <vt:lpstr>A “person-led expert review” starts with stories</vt:lpstr>
      <vt:lpstr>Now try answering the questionnaire</vt:lpstr>
      <vt:lpstr>Let’s try it. First, the person-led bit.</vt:lpstr>
      <vt:lpstr>Now note your person’s answer to this question</vt:lpstr>
      <vt:lpstr>Note your person’s answers to Q2 and Q3</vt:lpstr>
      <vt:lpstr>Note your person’s answers to Q4</vt:lpstr>
      <vt:lpstr>Note your person’s answers to Q5</vt:lpstr>
      <vt:lpstr>Note your person’s answers to Q6</vt:lpstr>
      <vt:lpstr>Let’s compare answers</vt:lpstr>
      <vt:lpstr>Workshops can go in different directions</vt:lpstr>
      <vt:lpstr>BREAK</vt:lpstr>
      <vt:lpstr>Measurement error comes from mismatches between  the questions you ask and the answers that people give you</vt:lpstr>
      <vt:lpstr>These two questions are quite common</vt:lpstr>
      <vt:lpstr>One of them does not work in this context</vt:lpstr>
      <vt:lpstr>PowerPoint Presentation</vt:lpstr>
      <vt:lpstr>Aside: I’m constantly saying “No yes/no”</vt:lpstr>
      <vt:lpstr>PowerPoint Presentation</vt:lpstr>
      <vt:lpstr>“Place the answer” is also about  using the right widget to collect the answer</vt:lpstr>
      <vt:lpstr>Open boxes often work better than bands</vt:lpstr>
      <vt:lpstr>An excursion into Likert scales</vt:lpstr>
      <vt:lpstr>We’ve looked at  a Likert item</vt:lpstr>
      <vt:lpstr>A Likert scale has several Likert items</vt:lpstr>
      <vt:lpstr>Likert had three formats in his scales</vt:lpstr>
      <vt:lpstr>You can find an academic paper to  support almost any number of response points</vt:lpstr>
      <vt:lpstr>I have a flowchart to help you to decide</vt:lpstr>
      <vt:lpstr>Is ‘satisfaction’ the only relevant emotion?</vt:lpstr>
      <vt:lpstr>Decide on which emotion(s) you might assess</vt:lpstr>
      <vt:lpstr>Now it’s time to make the questionnaire</vt:lpstr>
      <vt:lpstr>The Most Crucial Question comes from goals</vt:lpstr>
      <vt:lpstr>The Burning Issue question comes from users</vt:lpstr>
      <vt:lpstr>The representativeness questions ought to come from your work thinking about who you want to ask</vt:lpstr>
      <vt:lpstr>Now create a questionnaire </vt:lpstr>
      <vt:lpstr>Break</vt:lpstr>
      <vt:lpstr>Fieldwork</vt:lpstr>
      <vt:lpstr>Here are the 7 steps as a linear process</vt:lpstr>
      <vt:lpstr>Create the right context for your questionnaire</vt:lpstr>
      <vt:lpstr>PowerPoint Presentation</vt:lpstr>
      <vt:lpstr>PowerPoint Presentation</vt:lpstr>
      <vt:lpstr>Response relies on effort, reward, and trust</vt:lpstr>
      <vt:lpstr>A good invitation creates trust</vt:lpstr>
      <vt:lpstr>A good invitation offers a perceived reward</vt:lpstr>
      <vt:lpstr>A good invitation explains the effort</vt:lpstr>
      <vt:lpstr>Write the invitation and thank-you</vt:lpstr>
      <vt:lpstr>Testing your questionnaire</vt:lpstr>
      <vt:lpstr>Testing with users is essential</vt:lpstr>
      <vt:lpstr>Test it: pilot study</vt:lpstr>
      <vt:lpstr>Do usability testing on your questionnaire</vt:lpstr>
      <vt:lpstr>Do cognitive testing on your questions</vt:lpstr>
      <vt:lpstr>You’re looking out for problems at each step</vt:lpstr>
      <vt:lpstr>Try this thought-process exercise</vt:lpstr>
      <vt:lpstr>Strategies can be in your head, elsewhere, ask</vt:lpstr>
      <vt:lpstr>Cogability testing is a hybrid method</vt:lpstr>
      <vt:lpstr>Let’s test a questionnaire</vt:lpstr>
      <vt:lpstr>If I can only do one, it’s a pilot study</vt:lpstr>
      <vt:lpstr>PowerPoint Presentation</vt:lpstr>
      <vt:lpstr>Think about the test and iterate</vt:lpstr>
      <vt:lpstr>The questions are linked with  the ones who respond</vt:lpstr>
      <vt:lpstr>Tomorrow we’ll look at responses</vt:lpstr>
      <vt:lpstr>Start analysing when you have any responses</vt:lpstr>
      <vt:lpstr>Please join my EasyRetro</vt:lpstr>
      <vt:lpstr>Caroline Jarrett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Jarrett</dc:creator>
  <cp:lastModifiedBy>Caroline Jarrett</cp:lastModifiedBy>
  <cp:revision>55</cp:revision>
  <dcterms:created xsi:type="dcterms:W3CDTF">2022-02-02T17:07:05Z</dcterms:created>
  <dcterms:modified xsi:type="dcterms:W3CDTF">2022-03-07T12:10:22Z</dcterms:modified>
</cp:coreProperties>
</file>