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963" r:id="rId2"/>
    <p:sldId id="990" r:id="rId3"/>
    <p:sldId id="964" r:id="rId4"/>
    <p:sldId id="965" r:id="rId5"/>
    <p:sldId id="680" r:id="rId6"/>
    <p:sldId id="673" r:id="rId7"/>
    <p:sldId id="677" r:id="rId8"/>
    <p:sldId id="974" r:id="rId9"/>
    <p:sldId id="950" r:id="rId10"/>
    <p:sldId id="951" r:id="rId11"/>
    <p:sldId id="732" r:id="rId12"/>
    <p:sldId id="734" r:id="rId13"/>
    <p:sldId id="975" r:id="rId14"/>
    <p:sldId id="738" r:id="rId15"/>
    <p:sldId id="727" r:id="rId16"/>
    <p:sldId id="900" r:id="rId17"/>
    <p:sldId id="898" r:id="rId18"/>
    <p:sldId id="891" r:id="rId19"/>
    <p:sldId id="902" r:id="rId20"/>
    <p:sldId id="966" r:id="rId21"/>
    <p:sldId id="881" r:id="rId22"/>
    <p:sldId id="904" r:id="rId23"/>
    <p:sldId id="907" r:id="rId24"/>
    <p:sldId id="928" r:id="rId25"/>
    <p:sldId id="977" r:id="rId26"/>
    <p:sldId id="976" r:id="rId27"/>
    <p:sldId id="978" r:id="rId28"/>
    <p:sldId id="945" r:id="rId29"/>
    <p:sldId id="954" r:id="rId30"/>
    <p:sldId id="929" r:id="rId31"/>
    <p:sldId id="955" r:id="rId32"/>
    <p:sldId id="956" r:id="rId33"/>
    <p:sldId id="689" r:id="rId34"/>
    <p:sldId id="828" r:id="rId35"/>
    <p:sldId id="690" r:id="rId36"/>
    <p:sldId id="697" r:id="rId37"/>
    <p:sldId id="691" r:id="rId38"/>
    <p:sldId id="856" r:id="rId39"/>
    <p:sldId id="696" r:id="rId40"/>
    <p:sldId id="957" r:id="rId41"/>
    <p:sldId id="967" r:id="rId42"/>
    <p:sldId id="626" r:id="rId43"/>
    <p:sldId id="753" r:id="rId44"/>
    <p:sldId id="625" r:id="rId45"/>
    <p:sldId id="979" r:id="rId46"/>
    <p:sldId id="755" r:id="rId47"/>
    <p:sldId id="756" r:id="rId48"/>
    <p:sldId id="757" r:id="rId49"/>
    <p:sldId id="758" r:id="rId50"/>
    <p:sldId id="754" r:id="rId51"/>
    <p:sldId id="932" r:id="rId52"/>
    <p:sldId id="826" r:id="rId53"/>
    <p:sldId id="827" r:id="rId54"/>
    <p:sldId id="919" r:id="rId55"/>
    <p:sldId id="968" r:id="rId56"/>
    <p:sldId id="969" r:id="rId57"/>
    <p:sldId id="970" r:id="rId58"/>
    <p:sldId id="728" r:id="rId59"/>
    <p:sldId id="701" r:id="rId60"/>
    <p:sldId id="983" r:id="rId61"/>
    <p:sldId id="629" r:id="rId62"/>
    <p:sldId id="984" r:id="rId63"/>
    <p:sldId id="731" r:id="rId64"/>
    <p:sldId id="859" r:id="rId65"/>
    <p:sldId id="860" r:id="rId66"/>
    <p:sldId id="878" r:id="rId67"/>
    <p:sldId id="866" r:id="rId68"/>
    <p:sldId id="958" r:id="rId69"/>
    <p:sldId id="973" r:id="rId70"/>
    <p:sldId id="981" r:id="rId71"/>
    <p:sldId id="980" r:id="rId72"/>
    <p:sldId id="751" r:id="rId73"/>
    <p:sldId id="916" r:id="rId74"/>
    <p:sldId id="952" r:id="rId75"/>
    <p:sldId id="914" r:id="rId76"/>
    <p:sldId id="971" r:id="rId77"/>
    <p:sldId id="985" r:id="rId78"/>
    <p:sldId id="949" r:id="rId79"/>
    <p:sldId id="959" r:id="rId80"/>
    <p:sldId id="991" r:id="rId81"/>
    <p:sldId id="972" r:id="rId82"/>
    <p:sldId id="993" r:id="rId83"/>
    <p:sldId id="986" r:id="rId84"/>
    <p:sldId id="994" r:id="rId85"/>
    <p:sldId id="953" r:id="rId86"/>
    <p:sldId id="988" r:id="rId87"/>
    <p:sldId id="989" r:id="rId88"/>
    <p:sldId id="962" r:id="rId89"/>
    <p:sldId id="402"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3935B-592D-4F31-89A4-D983F1C0F884}" v="125" dt="2022-02-28T10:22:14.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36" autoAdjust="0"/>
  </p:normalViewPr>
  <p:slideViewPr>
    <p:cSldViewPr snapToGrid="0" showGuides="1">
      <p:cViewPr varScale="1">
        <p:scale>
          <a:sx n="85" d="100"/>
          <a:sy n="85" d="100"/>
        </p:scale>
        <p:origin x="1512" y="90"/>
      </p:cViewPr>
      <p:guideLst>
        <p:guide orient="horz"/>
        <p:guide/>
      </p:guideLst>
    </p:cSldViewPr>
  </p:slideViewPr>
  <p:notesTextViewPr>
    <p:cViewPr>
      <p:scale>
        <a:sx n="1" d="1"/>
        <a:sy n="1" d="1"/>
      </p:scale>
      <p:origin x="0" y="0"/>
    </p:cViewPr>
  </p:notesTextViewPr>
  <p:sorterViewPr>
    <p:cViewPr>
      <p:scale>
        <a:sx n="100" d="100"/>
        <a:sy n="100" d="100"/>
      </p:scale>
      <p:origin x="0" y="-258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tthews" userId="dc340450f03d5840" providerId="LiveId" clId="{4663935B-592D-4F31-89A4-D983F1C0F884}"/>
    <pc:docChg chg="custSel modSld">
      <pc:chgData name="jane matthews" userId="dc340450f03d5840" providerId="LiveId" clId="{4663935B-592D-4F31-89A4-D983F1C0F884}" dt="2022-02-28T10:27:37.109" v="3021" actId="478"/>
      <pc:docMkLst>
        <pc:docMk/>
      </pc:docMkLst>
      <pc:sldChg chg="modSp mod">
        <pc:chgData name="jane matthews" userId="dc340450f03d5840" providerId="LiveId" clId="{4663935B-592D-4F31-89A4-D983F1C0F884}" dt="2022-02-28T09:51:19.035" v="785"/>
        <pc:sldMkLst>
          <pc:docMk/>
          <pc:sldMk cId="803323137" sldId="626"/>
        </pc:sldMkLst>
        <pc:spChg chg="ord">
          <ac:chgData name="jane matthews" userId="dc340450f03d5840" providerId="LiveId" clId="{4663935B-592D-4F31-89A4-D983F1C0F884}" dt="2022-02-28T09:50:47.376" v="782"/>
          <ac:spMkLst>
            <pc:docMk/>
            <pc:sldMk cId="803323137" sldId="626"/>
            <ac:spMk id="5" creationId="{00000000-0000-0000-0000-000000000000}"/>
          </ac:spMkLst>
        </pc:spChg>
        <pc:spChg chg="ord">
          <ac:chgData name="jane matthews" userId="dc340450f03d5840" providerId="LiveId" clId="{4663935B-592D-4F31-89A4-D983F1C0F884}" dt="2022-02-28T09:51:19.035" v="785"/>
          <ac:spMkLst>
            <pc:docMk/>
            <pc:sldMk cId="803323137" sldId="626"/>
            <ac:spMk id="19" creationId="{55E33A99-FA4A-4C10-B0C6-C7D305337DB5}"/>
          </ac:spMkLst>
        </pc:spChg>
        <pc:spChg chg="ord">
          <ac:chgData name="jane matthews" userId="dc340450f03d5840" providerId="LiveId" clId="{4663935B-592D-4F31-89A4-D983F1C0F884}" dt="2022-02-28T09:51:15.786" v="784"/>
          <ac:spMkLst>
            <pc:docMk/>
            <pc:sldMk cId="803323137" sldId="626"/>
            <ac:spMk id="21" creationId="{0AD2388D-A1B7-4807-B14F-047B6DC1BB05}"/>
          </ac:spMkLst>
        </pc:spChg>
      </pc:sldChg>
      <pc:sldChg chg="modSp mod">
        <pc:chgData name="jane matthews" userId="dc340450f03d5840" providerId="LiveId" clId="{4663935B-592D-4F31-89A4-D983F1C0F884}" dt="2022-02-28T10:02:15.250" v="927"/>
        <pc:sldMkLst>
          <pc:docMk/>
          <pc:sldMk cId="3636674625" sldId="629"/>
        </pc:sldMkLst>
        <pc:grpChg chg="ord">
          <ac:chgData name="jane matthews" userId="dc340450f03d5840" providerId="LiveId" clId="{4663935B-592D-4F31-89A4-D983F1C0F884}" dt="2022-02-28T10:02:15.250" v="927"/>
          <ac:grpSpMkLst>
            <pc:docMk/>
            <pc:sldMk cId="3636674625" sldId="629"/>
            <ac:grpSpMk id="9" creationId="{731B67CE-BD68-4F9C-BE94-78EDC1719967}"/>
          </ac:grpSpMkLst>
        </pc:grpChg>
      </pc:sldChg>
      <pc:sldChg chg="modSp mod">
        <pc:chgData name="jane matthews" userId="dc340450f03d5840" providerId="LiveId" clId="{4663935B-592D-4F31-89A4-D983F1C0F884}" dt="2022-02-28T09:47:34.538" v="568"/>
        <pc:sldMkLst>
          <pc:docMk/>
          <pc:sldMk cId="3694238481" sldId="696"/>
        </pc:sldMkLst>
        <pc:spChg chg="ord">
          <ac:chgData name="jane matthews" userId="dc340450f03d5840" providerId="LiveId" clId="{4663935B-592D-4F31-89A4-D983F1C0F884}" dt="2022-02-28T09:47:34.538" v="568"/>
          <ac:spMkLst>
            <pc:docMk/>
            <pc:sldMk cId="3694238481" sldId="696"/>
            <ac:spMk id="2" creationId="{D5A07FF6-A740-4EB5-A357-556B715850F1}"/>
          </ac:spMkLst>
        </pc:spChg>
      </pc:sldChg>
      <pc:sldChg chg="modSp mod">
        <pc:chgData name="jane matthews" userId="dc340450f03d5840" providerId="LiveId" clId="{4663935B-592D-4F31-89A4-D983F1C0F884}" dt="2022-02-28T09:42:44.675" v="561"/>
        <pc:sldMkLst>
          <pc:docMk/>
          <pc:sldMk cId="3294570884" sldId="697"/>
        </pc:sldMkLst>
        <pc:spChg chg="ord">
          <ac:chgData name="jane matthews" userId="dc340450f03d5840" providerId="LiveId" clId="{4663935B-592D-4F31-89A4-D983F1C0F884}" dt="2022-02-28T09:42:44.675" v="561"/>
          <ac:spMkLst>
            <pc:docMk/>
            <pc:sldMk cId="3294570884" sldId="697"/>
            <ac:spMk id="2" creationId="{2E9CAE46-A814-4A8F-942F-95D7F408523A}"/>
          </ac:spMkLst>
        </pc:spChg>
      </pc:sldChg>
      <pc:sldChg chg="modSp mod">
        <pc:chgData name="jane matthews" userId="dc340450f03d5840" providerId="LiveId" clId="{4663935B-592D-4F31-89A4-D983F1C0F884}" dt="2022-02-28T09:20:25.532" v="511" actId="1076"/>
        <pc:sldMkLst>
          <pc:docMk/>
          <pc:sldMk cId="1081764811" sldId="727"/>
        </pc:sldMkLst>
        <pc:spChg chg="mod">
          <ac:chgData name="jane matthews" userId="dc340450f03d5840" providerId="LiveId" clId="{4663935B-592D-4F31-89A4-D983F1C0F884}" dt="2022-02-28T09:19:23.552" v="507" actId="14100"/>
          <ac:spMkLst>
            <pc:docMk/>
            <pc:sldMk cId="1081764811" sldId="727"/>
            <ac:spMk id="5" creationId="{00000000-0000-0000-0000-000000000000}"/>
          </ac:spMkLst>
        </pc:spChg>
        <pc:spChg chg="mod">
          <ac:chgData name="jane matthews" userId="dc340450f03d5840" providerId="LiveId" clId="{4663935B-592D-4F31-89A4-D983F1C0F884}" dt="2022-02-28T09:20:18.035" v="510" actId="1076"/>
          <ac:spMkLst>
            <pc:docMk/>
            <pc:sldMk cId="1081764811" sldId="727"/>
            <ac:spMk id="8" creationId="{FF22DCEC-1AA0-46C8-BFC3-EAD990B218CA}"/>
          </ac:spMkLst>
        </pc:spChg>
        <pc:spChg chg="mod">
          <ac:chgData name="jane matthews" userId="dc340450f03d5840" providerId="LiveId" clId="{4663935B-592D-4F31-89A4-D983F1C0F884}" dt="2022-02-28T09:20:09.845" v="508" actId="1076"/>
          <ac:spMkLst>
            <pc:docMk/>
            <pc:sldMk cId="1081764811" sldId="727"/>
            <ac:spMk id="9" creationId="{EAD73ECF-5616-4951-AA5C-D2B5038E3B38}"/>
          </ac:spMkLst>
        </pc:spChg>
        <pc:spChg chg="mod">
          <ac:chgData name="jane matthews" userId="dc340450f03d5840" providerId="LiveId" clId="{4663935B-592D-4F31-89A4-D983F1C0F884}" dt="2022-02-28T09:20:25.532" v="511" actId="1076"/>
          <ac:spMkLst>
            <pc:docMk/>
            <pc:sldMk cId="1081764811" sldId="727"/>
            <ac:spMk id="16" creationId="{86D7E297-5956-42CC-9928-D2BD47855471}"/>
          </ac:spMkLst>
        </pc:spChg>
      </pc:sldChg>
      <pc:sldChg chg="modSp mod">
        <pc:chgData name="jane matthews" userId="dc340450f03d5840" providerId="LiveId" clId="{4663935B-592D-4F31-89A4-D983F1C0F884}" dt="2022-02-28T09:19:00.962" v="502"/>
        <pc:sldMkLst>
          <pc:docMk/>
          <pc:sldMk cId="786574567" sldId="738"/>
        </pc:sldMkLst>
        <pc:spChg chg="ord">
          <ac:chgData name="jane matthews" userId="dc340450f03d5840" providerId="LiveId" clId="{4663935B-592D-4F31-89A4-D983F1C0F884}" dt="2022-02-28T09:18:57.648" v="501"/>
          <ac:spMkLst>
            <pc:docMk/>
            <pc:sldMk cId="786574567" sldId="738"/>
            <ac:spMk id="13" creationId="{FCED04EB-D0A8-4516-9238-292BBC9BF04B}"/>
          </ac:spMkLst>
        </pc:spChg>
        <pc:spChg chg="ord">
          <ac:chgData name="jane matthews" userId="dc340450f03d5840" providerId="LiveId" clId="{4663935B-592D-4F31-89A4-D983F1C0F884}" dt="2022-02-28T09:19:00.962" v="502"/>
          <ac:spMkLst>
            <pc:docMk/>
            <pc:sldMk cId="786574567" sldId="738"/>
            <ac:spMk id="14" creationId="{F6828585-73F7-446F-8229-AFF302C1FAC5}"/>
          </ac:spMkLst>
        </pc:spChg>
      </pc:sldChg>
      <pc:sldChg chg="modSp mod">
        <pc:chgData name="jane matthews" userId="dc340450f03d5840" providerId="LiveId" clId="{4663935B-592D-4F31-89A4-D983F1C0F884}" dt="2022-02-28T10:17:20.398" v="2135"/>
        <pc:sldMkLst>
          <pc:docMk/>
          <pc:sldMk cId="599327002" sldId="751"/>
        </pc:sldMkLst>
        <pc:spChg chg="ord">
          <ac:chgData name="jane matthews" userId="dc340450f03d5840" providerId="LiveId" clId="{4663935B-592D-4F31-89A4-D983F1C0F884}" dt="2022-02-28T10:17:20.398" v="2135"/>
          <ac:spMkLst>
            <pc:docMk/>
            <pc:sldMk cId="599327002" sldId="751"/>
            <ac:spMk id="24" creationId="{E541BCF1-172F-492A-B460-C51FA284D86E}"/>
          </ac:spMkLst>
        </pc:spChg>
        <pc:grpChg chg="ord">
          <ac:chgData name="jane matthews" userId="dc340450f03d5840" providerId="LiveId" clId="{4663935B-592D-4F31-89A4-D983F1C0F884}" dt="2022-02-28T10:17:11.665" v="2134"/>
          <ac:grpSpMkLst>
            <pc:docMk/>
            <pc:sldMk cId="599327002" sldId="751"/>
            <ac:grpSpMk id="9" creationId="{A36FA0CB-D5C6-4D0D-87C8-38796909D91F}"/>
          </ac:grpSpMkLst>
        </pc:grpChg>
      </pc:sldChg>
      <pc:sldChg chg="modSp mod">
        <pc:chgData name="jane matthews" userId="dc340450f03d5840" providerId="LiveId" clId="{4663935B-592D-4F31-89A4-D983F1C0F884}" dt="2022-02-28T09:52:08.264" v="790"/>
        <pc:sldMkLst>
          <pc:docMk/>
          <pc:sldMk cId="2189575241" sldId="753"/>
        </pc:sldMkLst>
        <pc:spChg chg="ord">
          <ac:chgData name="jane matthews" userId="dc340450f03d5840" providerId="LiveId" clId="{4663935B-592D-4F31-89A4-D983F1C0F884}" dt="2022-02-28T09:52:08.264" v="790"/>
          <ac:spMkLst>
            <pc:docMk/>
            <pc:sldMk cId="2189575241" sldId="753"/>
            <ac:spMk id="10" creationId="{04BFA6AD-9B50-4521-BD25-A6561176AB11}"/>
          </ac:spMkLst>
        </pc:spChg>
        <pc:grpChg chg="ord">
          <ac:chgData name="jane matthews" userId="dc340450f03d5840" providerId="LiveId" clId="{4663935B-592D-4F31-89A4-D983F1C0F884}" dt="2022-02-28T09:51:36.535" v="789"/>
          <ac:grpSpMkLst>
            <pc:docMk/>
            <pc:sldMk cId="2189575241" sldId="753"/>
            <ac:grpSpMk id="9" creationId="{07C03E7E-0592-4A3B-BB8E-3FEF8573C9AA}"/>
          </ac:grpSpMkLst>
        </pc:grpChg>
      </pc:sldChg>
      <pc:sldChg chg="modSp">
        <pc:chgData name="jane matthews" userId="dc340450f03d5840" providerId="LiveId" clId="{4663935B-592D-4F31-89A4-D983F1C0F884}" dt="2022-02-28T09:54:42.079" v="897"/>
        <pc:sldMkLst>
          <pc:docMk/>
          <pc:sldMk cId="1693113167" sldId="755"/>
        </pc:sldMkLst>
        <pc:picChg chg="mod">
          <ac:chgData name="jane matthews" userId="dc340450f03d5840" providerId="LiveId" clId="{4663935B-592D-4F31-89A4-D983F1C0F884}" dt="2022-02-28T09:54:42.079" v="897"/>
          <ac:picMkLst>
            <pc:docMk/>
            <pc:sldMk cId="1693113167" sldId="755"/>
            <ac:picMk id="11" creationId="{FF5032A7-C790-4B02-A0F4-C1ED20337ADE}"/>
          </ac:picMkLst>
        </pc:picChg>
      </pc:sldChg>
      <pc:sldChg chg="modSp mod">
        <pc:chgData name="jane matthews" userId="dc340450f03d5840" providerId="LiveId" clId="{4663935B-592D-4F31-89A4-D983F1C0F884}" dt="2022-02-28T09:55:21.634" v="904"/>
        <pc:sldMkLst>
          <pc:docMk/>
          <pc:sldMk cId="135433092" sldId="756"/>
        </pc:sldMkLst>
        <pc:grpChg chg="ord">
          <ac:chgData name="jane matthews" userId="dc340450f03d5840" providerId="LiveId" clId="{4663935B-592D-4F31-89A4-D983F1C0F884}" dt="2022-02-28T09:55:08.418" v="901"/>
          <ac:grpSpMkLst>
            <pc:docMk/>
            <pc:sldMk cId="135433092" sldId="756"/>
            <ac:grpSpMk id="11" creationId="{F5938D87-20FD-4ED5-B23F-1E2AB1548233}"/>
          </ac:grpSpMkLst>
        </pc:grpChg>
        <pc:picChg chg="mod">
          <ac:chgData name="jane matthews" userId="dc340450f03d5840" providerId="LiveId" clId="{4663935B-592D-4F31-89A4-D983F1C0F884}" dt="2022-02-28T09:55:21.634" v="904"/>
          <ac:picMkLst>
            <pc:docMk/>
            <pc:sldMk cId="135433092" sldId="756"/>
            <ac:picMk id="17" creationId="{E5BE4D34-DBB8-4CF1-9E2F-DEB956534041}"/>
          </ac:picMkLst>
        </pc:picChg>
      </pc:sldChg>
      <pc:sldChg chg="modSp mod">
        <pc:chgData name="jane matthews" userId="dc340450f03d5840" providerId="LiveId" clId="{4663935B-592D-4F31-89A4-D983F1C0F884}" dt="2022-02-28T09:56:11.016" v="908"/>
        <pc:sldMkLst>
          <pc:docMk/>
          <pc:sldMk cId="2569511549" sldId="757"/>
        </pc:sldMkLst>
        <pc:spChg chg="ord">
          <ac:chgData name="jane matthews" userId="dc340450f03d5840" providerId="LiveId" clId="{4663935B-592D-4F31-89A4-D983F1C0F884}" dt="2022-02-28T09:55:59.708" v="906"/>
          <ac:spMkLst>
            <pc:docMk/>
            <pc:sldMk cId="2569511549" sldId="757"/>
            <ac:spMk id="7" creationId="{00000000-0000-0000-0000-000000000000}"/>
          </ac:spMkLst>
        </pc:spChg>
        <pc:spChg chg="ord">
          <ac:chgData name="jane matthews" userId="dc340450f03d5840" providerId="LiveId" clId="{4663935B-592D-4F31-89A4-D983F1C0F884}" dt="2022-02-28T09:55:41.593" v="905"/>
          <ac:spMkLst>
            <pc:docMk/>
            <pc:sldMk cId="2569511549" sldId="757"/>
            <ac:spMk id="10" creationId="{00000000-0000-0000-0000-000000000000}"/>
          </ac:spMkLst>
        </pc:spChg>
        <pc:spChg chg="ord">
          <ac:chgData name="jane matthews" userId="dc340450f03d5840" providerId="LiveId" clId="{4663935B-592D-4F31-89A4-D983F1C0F884}" dt="2022-02-28T09:56:07.592" v="907"/>
          <ac:spMkLst>
            <pc:docMk/>
            <pc:sldMk cId="2569511549" sldId="757"/>
            <ac:spMk id="19" creationId="{D81578D9-5BE8-447D-8B2A-93AE50BE06CD}"/>
          </ac:spMkLst>
        </pc:spChg>
        <pc:picChg chg="ord">
          <ac:chgData name="jane matthews" userId="dc340450f03d5840" providerId="LiveId" clId="{4663935B-592D-4F31-89A4-D983F1C0F884}" dt="2022-02-28T09:56:11.016" v="908"/>
          <ac:picMkLst>
            <pc:docMk/>
            <pc:sldMk cId="2569511549" sldId="757"/>
            <ac:picMk id="20" creationId="{E8896812-E00A-4289-AB69-F256825B609E}"/>
          </ac:picMkLst>
        </pc:picChg>
      </pc:sldChg>
      <pc:sldChg chg="modSp mod">
        <pc:chgData name="jane matthews" userId="dc340450f03d5840" providerId="LiveId" clId="{4663935B-592D-4F31-89A4-D983F1C0F884}" dt="2022-02-28T09:56:25.218" v="910"/>
        <pc:sldMkLst>
          <pc:docMk/>
          <pc:sldMk cId="3315746171" sldId="758"/>
        </pc:sldMkLst>
        <pc:spChg chg="ord">
          <ac:chgData name="jane matthews" userId="dc340450f03d5840" providerId="LiveId" clId="{4663935B-592D-4F31-89A4-D983F1C0F884}" dt="2022-02-28T09:56:25.218" v="910"/>
          <ac:spMkLst>
            <pc:docMk/>
            <pc:sldMk cId="3315746171" sldId="758"/>
            <ac:spMk id="3" creationId="{C0B1CE33-9E93-49E8-9AD1-B0BF91831565}"/>
          </ac:spMkLst>
        </pc:spChg>
      </pc:sldChg>
      <pc:sldChg chg="modSp mod">
        <pc:chgData name="jane matthews" userId="dc340450f03d5840" providerId="LiveId" clId="{4663935B-592D-4F31-89A4-D983F1C0F884}" dt="2022-02-28T09:58:32.749" v="914"/>
        <pc:sldMkLst>
          <pc:docMk/>
          <pc:sldMk cId="4205885200" sldId="826"/>
        </pc:sldMkLst>
        <pc:spChg chg="ord">
          <ac:chgData name="jane matthews" userId="dc340450f03d5840" providerId="LiveId" clId="{4663935B-592D-4F31-89A4-D983F1C0F884}" dt="2022-02-28T09:58:18.808" v="913"/>
          <ac:spMkLst>
            <pc:docMk/>
            <pc:sldMk cId="4205885200" sldId="826"/>
            <ac:spMk id="5" creationId="{00000000-0000-0000-0000-000000000000}"/>
          </ac:spMkLst>
        </pc:spChg>
        <pc:cxnChg chg="ord">
          <ac:chgData name="jane matthews" userId="dc340450f03d5840" providerId="LiveId" clId="{4663935B-592D-4F31-89A4-D983F1C0F884}" dt="2022-02-28T09:58:32.749" v="914"/>
          <ac:cxnSpMkLst>
            <pc:docMk/>
            <pc:sldMk cId="4205885200" sldId="826"/>
            <ac:cxnSpMk id="11" creationId="{2FA9EE61-1F23-418C-AABE-2D04F49A8839}"/>
          </ac:cxnSpMkLst>
        </pc:cxnChg>
      </pc:sldChg>
      <pc:sldChg chg="modSp mod">
        <pc:chgData name="jane matthews" userId="dc340450f03d5840" providerId="LiveId" clId="{4663935B-592D-4F31-89A4-D983F1C0F884}" dt="2022-02-28T09:59:19.200" v="918"/>
        <pc:sldMkLst>
          <pc:docMk/>
          <pc:sldMk cId="1554028032" sldId="827"/>
        </pc:sldMkLst>
        <pc:spChg chg="ord">
          <ac:chgData name="jane matthews" userId="dc340450f03d5840" providerId="LiveId" clId="{4663935B-592D-4F31-89A4-D983F1C0F884}" dt="2022-02-28T09:58:59.655" v="917"/>
          <ac:spMkLst>
            <pc:docMk/>
            <pc:sldMk cId="1554028032" sldId="827"/>
            <ac:spMk id="16" creationId="{267313B4-CB2A-4042-8278-5D192D58A7EE}"/>
          </ac:spMkLst>
        </pc:spChg>
        <pc:picChg chg="mod">
          <ac:chgData name="jane matthews" userId="dc340450f03d5840" providerId="LiveId" clId="{4663935B-592D-4F31-89A4-D983F1C0F884}" dt="2022-02-28T09:59:19.200" v="918"/>
          <ac:picMkLst>
            <pc:docMk/>
            <pc:sldMk cId="1554028032" sldId="827"/>
            <ac:picMk id="12" creationId="{EC87FE39-51FF-4742-91CB-97CDBC7D2520}"/>
          </ac:picMkLst>
        </pc:picChg>
      </pc:sldChg>
      <pc:sldChg chg="modSp mod">
        <pc:chgData name="jane matthews" userId="dc340450f03d5840" providerId="LiveId" clId="{4663935B-592D-4F31-89A4-D983F1C0F884}" dt="2022-02-28T09:44:08.585" v="563" actId="6549"/>
        <pc:sldMkLst>
          <pc:docMk/>
          <pc:sldMk cId="988443336" sldId="856"/>
        </pc:sldMkLst>
        <pc:spChg chg="mod">
          <ac:chgData name="jane matthews" userId="dc340450f03d5840" providerId="LiveId" clId="{4663935B-592D-4F31-89A4-D983F1C0F884}" dt="2022-02-28T09:44:08.585" v="563" actId="6549"/>
          <ac:spMkLst>
            <pc:docMk/>
            <pc:sldMk cId="988443336" sldId="856"/>
            <ac:spMk id="128003" creationId="{00000000-0000-0000-0000-000000000000}"/>
          </ac:spMkLst>
        </pc:spChg>
        <pc:picChg chg="mod">
          <ac:chgData name="jane matthews" userId="dc340450f03d5840" providerId="LiveId" clId="{4663935B-592D-4F31-89A4-D983F1C0F884}" dt="2022-02-28T09:44:00.300" v="562"/>
          <ac:picMkLst>
            <pc:docMk/>
            <pc:sldMk cId="988443336" sldId="856"/>
            <ac:picMk id="14" creationId="{D26F6C73-D034-4FB1-8906-D3413EB606BD}"/>
          </ac:picMkLst>
        </pc:picChg>
      </pc:sldChg>
      <pc:sldChg chg="modSp">
        <pc:chgData name="jane matthews" userId="dc340450f03d5840" providerId="LiveId" clId="{4663935B-592D-4F31-89A4-D983F1C0F884}" dt="2022-02-28T10:05:19.324" v="932"/>
        <pc:sldMkLst>
          <pc:docMk/>
          <pc:sldMk cId="4265683349" sldId="859"/>
        </pc:sldMkLst>
        <pc:picChg chg="mod">
          <ac:chgData name="jane matthews" userId="dc340450f03d5840" providerId="LiveId" clId="{4663935B-592D-4F31-89A4-D983F1C0F884}" dt="2022-02-28T10:05:19.324" v="932"/>
          <ac:picMkLst>
            <pc:docMk/>
            <pc:sldMk cId="4265683349" sldId="859"/>
            <ac:picMk id="10" creationId="{2946BFED-1871-45FE-80F2-23123A759C8F}"/>
          </ac:picMkLst>
        </pc:picChg>
      </pc:sldChg>
      <pc:sldChg chg="modSp mod">
        <pc:chgData name="jane matthews" userId="dc340450f03d5840" providerId="LiveId" clId="{4663935B-592D-4F31-89A4-D983F1C0F884}" dt="2022-02-28T10:07:50.784" v="1660" actId="962"/>
        <pc:sldMkLst>
          <pc:docMk/>
          <pc:sldMk cId="3278025114" sldId="860"/>
        </pc:sldMkLst>
        <pc:picChg chg="mod">
          <ac:chgData name="jane matthews" userId="dc340450f03d5840" providerId="LiveId" clId="{4663935B-592D-4F31-89A4-D983F1C0F884}" dt="2022-02-28T10:07:50.784" v="1660" actId="962"/>
          <ac:picMkLst>
            <pc:docMk/>
            <pc:sldMk cId="3278025114" sldId="860"/>
            <ac:picMk id="3" creationId="{C3FA0FFE-56C2-47CE-82BF-D48CB2342FC1}"/>
          </ac:picMkLst>
        </pc:picChg>
        <pc:picChg chg="mod">
          <ac:chgData name="jane matthews" userId="dc340450f03d5840" providerId="LiveId" clId="{4663935B-592D-4F31-89A4-D983F1C0F884}" dt="2022-02-28T10:05:40.732" v="933"/>
          <ac:picMkLst>
            <pc:docMk/>
            <pc:sldMk cId="3278025114" sldId="860"/>
            <ac:picMk id="7" creationId="{2BD1D4F9-1952-49A4-9DC4-B2210F1BF120}"/>
          </ac:picMkLst>
        </pc:picChg>
      </pc:sldChg>
      <pc:sldChg chg="modSp mod">
        <pc:chgData name="jane matthews" userId="dc340450f03d5840" providerId="LiveId" clId="{4663935B-592D-4F31-89A4-D983F1C0F884}" dt="2022-02-28T10:08:56.134" v="1664"/>
        <pc:sldMkLst>
          <pc:docMk/>
          <pc:sldMk cId="3673239341" sldId="866"/>
        </pc:sldMkLst>
        <pc:spChg chg="ord">
          <ac:chgData name="jane matthews" userId="dc340450f03d5840" providerId="LiveId" clId="{4663935B-592D-4F31-89A4-D983F1C0F884}" dt="2022-02-28T10:08:56.134" v="1664"/>
          <ac:spMkLst>
            <pc:docMk/>
            <pc:sldMk cId="3673239341" sldId="866"/>
            <ac:spMk id="14" creationId="{E1EFB68B-927B-47A9-88DA-328F6076735A}"/>
          </ac:spMkLst>
        </pc:spChg>
        <pc:picChg chg="ord">
          <ac:chgData name="jane matthews" userId="dc340450f03d5840" providerId="LiveId" clId="{4663935B-592D-4F31-89A4-D983F1C0F884}" dt="2022-02-28T10:08:38.574" v="1663"/>
          <ac:picMkLst>
            <pc:docMk/>
            <pc:sldMk cId="3673239341" sldId="866"/>
            <ac:picMk id="8" creationId="{CE95382F-0E8C-419D-9596-C83D4463D61D}"/>
          </ac:picMkLst>
        </pc:picChg>
      </pc:sldChg>
      <pc:sldChg chg="modSp mod">
        <pc:chgData name="jane matthews" userId="dc340450f03d5840" providerId="LiveId" clId="{4663935B-592D-4F31-89A4-D983F1C0F884}" dt="2022-02-28T10:08:16.636" v="1662" actId="962"/>
        <pc:sldMkLst>
          <pc:docMk/>
          <pc:sldMk cId="220505770" sldId="878"/>
        </pc:sldMkLst>
        <pc:grpChg chg="ord">
          <ac:chgData name="jane matthews" userId="dc340450f03d5840" providerId="LiveId" clId="{4663935B-592D-4F31-89A4-D983F1C0F884}" dt="2022-02-28T10:05:50.439" v="935"/>
          <ac:grpSpMkLst>
            <pc:docMk/>
            <pc:sldMk cId="220505770" sldId="878"/>
            <ac:grpSpMk id="10" creationId="{4AA54D3F-34F6-4A6D-927B-360348C69B22}"/>
          </ac:grpSpMkLst>
        </pc:grpChg>
        <pc:picChg chg="mod ord">
          <ac:chgData name="jane matthews" userId="dc340450f03d5840" providerId="LiveId" clId="{4663935B-592D-4F31-89A4-D983F1C0F884}" dt="2022-02-28T10:08:16.636" v="1662" actId="962"/>
          <ac:picMkLst>
            <pc:docMk/>
            <pc:sldMk cId="220505770" sldId="878"/>
            <ac:picMk id="8" creationId="{1AEFA689-BE0A-4E16-9FDF-446E1E258B3A}"/>
          </ac:picMkLst>
        </pc:picChg>
      </pc:sldChg>
      <pc:sldChg chg="modSp mod">
        <pc:chgData name="jane matthews" userId="dc340450f03d5840" providerId="LiveId" clId="{4663935B-592D-4F31-89A4-D983F1C0F884}" dt="2022-02-28T09:24:10.546" v="528"/>
        <pc:sldMkLst>
          <pc:docMk/>
          <pc:sldMk cId="1401758110" sldId="891"/>
        </pc:sldMkLst>
        <pc:spChg chg="ord">
          <ac:chgData name="jane matthews" userId="dc340450f03d5840" providerId="LiveId" clId="{4663935B-592D-4F31-89A4-D983F1C0F884}" dt="2022-02-28T09:24:10.546" v="528"/>
          <ac:spMkLst>
            <pc:docMk/>
            <pc:sldMk cId="1401758110" sldId="891"/>
            <ac:spMk id="4" creationId="{00000000-0000-0000-0000-000000000000}"/>
          </ac:spMkLst>
        </pc:spChg>
        <pc:picChg chg="ord">
          <ac:chgData name="jane matthews" userId="dc340450f03d5840" providerId="LiveId" clId="{4663935B-592D-4F31-89A4-D983F1C0F884}" dt="2022-02-28T09:24:01.119" v="520"/>
          <ac:picMkLst>
            <pc:docMk/>
            <pc:sldMk cId="1401758110" sldId="891"/>
            <ac:picMk id="15" creationId="{5A72F6E9-3DB3-4166-AA57-B59CA60B4C63}"/>
          </ac:picMkLst>
        </pc:picChg>
      </pc:sldChg>
      <pc:sldChg chg="modSp mod">
        <pc:chgData name="jane matthews" userId="dc340450f03d5840" providerId="LiveId" clId="{4663935B-592D-4F31-89A4-D983F1C0F884}" dt="2022-02-28T09:23:42.017" v="519"/>
        <pc:sldMkLst>
          <pc:docMk/>
          <pc:sldMk cId="927916286" sldId="898"/>
        </pc:sldMkLst>
        <pc:spChg chg="ord">
          <ac:chgData name="jane matthews" userId="dc340450f03d5840" providerId="LiveId" clId="{4663935B-592D-4F31-89A4-D983F1C0F884}" dt="2022-02-28T09:23:37.920" v="517"/>
          <ac:spMkLst>
            <pc:docMk/>
            <pc:sldMk cId="927916286" sldId="898"/>
            <ac:spMk id="4" creationId="{00000000-0000-0000-0000-000000000000}"/>
          </ac:spMkLst>
        </pc:spChg>
        <pc:spChg chg="ord">
          <ac:chgData name="jane matthews" userId="dc340450f03d5840" providerId="LiveId" clId="{4663935B-592D-4F31-89A4-D983F1C0F884}" dt="2022-02-28T09:23:01.986" v="514"/>
          <ac:spMkLst>
            <pc:docMk/>
            <pc:sldMk cId="927916286" sldId="898"/>
            <ac:spMk id="5" creationId="{00000000-0000-0000-0000-000000000000}"/>
          </ac:spMkLst>
        </pc:spChg>
        <pc:spChg chg="ord">
          <ac:chgData name="jane matthews" userId="dc340450f03d5840" providerId="LiveId" clId="{4663935B-592D-4F31-89A4-D983F1C0F884}" dt="2022-02-28T09:23:42.017" v="519"/>
          <ac:spMkLst>
            <pc:docMk/>
            <pc:sldMk cId="927916286" sldId="898"/>
            <ac:spMk id="33" creationId="{DF245CAB-7B94-4A53-92A8-29BBD363A6C7}"/>
          </ac:spMkLst>
        </pc:spChg>
      </pc:sldChg>
      <pc:sldChg chg="modSp mod">
        <pc:chgData name="jane matthews" userId="dc340450f03d5840" providerId="LiveId" clId="{4663935B-592D-4F31-89A4-D983F1C0F884}" dt="2022-02-28T09:22:47.789" v="513"/>
        <pc:sldMkLst>
          <pc:docMk/>
          <pc:sldMk cId="933963379" sldId="900"/>
        </pc:sldMkLst>
        <pc:spChg chg="ord">
          <ac:chgData name="jane matthews" userId="dc340450f03d5840" providerId="LiveId" clId="{4663935B-592D-4F31-89A4-D983F1C0F884}" dt="2022-02-28T09:22:47.789" v="513"/>
          <ac:spMkLst>
            <pc:docMk/>
            <pc:sldMk cId="933963379" sldId="900"/>
            <ac:spMk id="13" creationId="{DBE3AEDE-177C-48E9-9B28-1C2A6320485C}"/>
          </ac:spMkLst>
        </pc:spChg>
      </pc:sldChg>
      <pc:sldChg chg="modSp mod">
        <pc:chgData name="jane matthews" userId="dc340450f03d5840" providerId="LiveId" clId="{4663935B-592D-4F31-89A4-D983F1C0F884}" dt="2022-02-28T09:25:54.234" v="534"/>
        <pc:sldMkLst>
          <pc:docMk/>
          <pc:sldMk cId="3334641623" sldId="902"/>
        </pc:sldMkLst>
        <pc:grpChg chg="ord">
          <ac:chgData name="jane matthews" userId="dc340450f03d5840" providerId="LiveId" clId="{4663935B-592D-4F31-89A4-D983F1C0F884}" dt="2022-02-28T09:25:54.234" v="534"/>
          <ac:grpSpMkLst>
            <pc:docMk/>
            <pc:sldMk cId="3334641623" sldId="902"/>
            <ac:grpSpMk id="14" creationId="{AB2EF118-ECF4-44E8-9B24-A0921C9B9E83}"/>
          </ac:grpSpMkLst>
        </pc:grpChg>
      </pc:sldChg>
      <pc:sldChg chg="modSp mod">
        <pc:chgData name="jane matthews" userId="dc340450f03d5840" providerId="LiveId" clId="{4663935B-592D-4F31-89A4-D983F1C0F884}" dt="2022-02-28T09:34:38.102" v="537"/>
        <pc:sldMkLst>
          <pc:docMk/>
          <pc:sldMk cId="1257845318" sldId="904"/>
        </pc:sldMkLst>
        <pc:spChg chg="ord">
          <ac:chgData name="jane matthews" userId="dc340450f03d5840" providerId="LiveId" clId="{4663935B-592D-4F31-89A4-D983F1C0F884}" dt="2022-02-28T09:34:30.881" v="536"/>
          <ac:spMkLst>
            <pc:docMk/>
            <pc:sldMk cId="1257845318" sldId="904"/>
            <ac:spMk id="16" creationId="{0C8A11C1-5687-485E-881C-630E58C18FF0}"/>
          </ac:spMkLst>
        </pc:spChg>
        <pc:spChg chg="ord">
          <ac:chgData name="jane matthews" userId="dc340450f03d5840" providerId="LiveId" clId="{4663935B-592D-4F31-89A4-D983F1C0F884}" dt="2022-02-28T09:34:38.102" v="537"/>
          <ac:spMkLst>
            <pc:docMk/>
            <pc:sldMk cId="1257845318" sldId="904"/>
            <ac:spMk id="17" creationId="{B0135534-E792-4021-929B-806CDED7BEAD}"/>
          </ac:spMkLst>
        </pc:spChg>
      </pc:sldChg>
      <pc:sldChg chg="modSp mod">
        <pc:chgData name="jane matthews" userId="dc340450f03d5840" providerId="LiveId" clId="{4663935B-592D-4F31-89A4-D983F1C0F884}" dt="2022-02-28T10:18:50.245" v="2167"/>
        <pc:sldMkLst>
          <pc:docMk/>
          <pc:sldMk cId="3300887260" sldId="914"/>
        </pc:sldMkLst>
        <pc:spChg chg="ord">
          <ac:chgData name="jane matthews" userId="dc340450f03d5840" providerId="LiveId" clId="{4663935B-592D-4F31-89A4-D983F1C0F884}" dt="2022-02-28T10:18:14.800" v="2145"/>
          <ac:spMkLst>
            <pc:docMk/>
            <pc:sldMk cId="3300887260" sldId="914"/>
            <ac:spMk id="4" creationId="{00000000-0000-0000-0000-000000000000}"/>
          </ac:spMkLst>
        </pc:spChg>
        <pc:spChg chg="ord">
          <ac:chgData name="jane matthews" userId="dc340450f03d5840" providerId="LiveId" clId="{4663935B-592D-4F31-89A4-D983F1C0F884}" dt="2022-02-28T10:18:50.245" v="2167"/>
          <ac:spMkLst>
            <pc:docMk/>
            <pc:sldMk cId="3300887260" sldId="914"/>
            <ac:spMk id="19" creationId="{DD6FC845-23B2-44A2-8992-A8A13C154A86}"/>
          </ac:spMkLst>
        </pc:spChg>
        <pc:spChg chg="ord">
          <ac:chgData name="jane matthews" userId="dc340450f03d5840" providerId="LiveId" clId="{4663935B-592D-4F31-89A4-D983F1C0F884}" dt="2022-02-28T10:18:39.694" v="2158"/>
          <ac:spMkLst>
            <pc:docMk/>
            <pc:sldMk cId="3300887260" sldId="914"/>
            <ac:spMk id="20" creationId="{75BDFDF3-6478-474A-A026-849EB8C1195C}"/>
          </ac:spMkLst>
        </pc:spChg>
        <pc:spChg chg="ord">
          <ac:chgData name="jane matthews" userId="dc340450f03d5840" providerId="LiveId" clId="{4663935B-592D-4F31-89A4-D983F1C0F884}" dt="2022-02-28T10:18:45.012" v="2163"/>
          <ac:spMkLst>
            <pc:docMk/>
            <pc:sldMk cId="3300887260" sldId="914"/>
            <ac:spMk id="21" creationId="{FA564DA8-0E67-4592-9C25-CB352D59E683}"/>
          </ac:spMkLst>
        </pc:spChg>
        <pc:grpChg chg="ord">
          <ac:chgData name="jane matthews" userId="dc340450f03d5840" providerId="LiveId" clId="{4663935B-592D-4F31-89A4-D983F1C0F884}" dt="2022-02-28T10:18:21.696" v="2153"/>
          <ac:grpSpMkLst>
            <pc:docMk/>
            <pc:sldMk cId="3300887260" sldId="914"/>
            <ac:grpSpMk id="10" creationId="{988A0DEE-53BF-45A5-9071-8B02B572CA7F}"/>
          </ac:grpSpMkLst>
        </pc:grpChg>
      </pc:sldChg>
      <pc:sldChg chg="modSp mod">
        <pc:chgData name="jane matthews" userId="dc340450f03d5840" providerId="LiveId" clId="{4663935B-592D-4F31-89A4-D983F1C0F884}" dt="2022-02-28T10:17:51.608" v="2136"/>
        <pc:sldMkLst>
          <pc:docMk/>
          <pc:sldMk cId="1864296937" sldId="916"/>
        </pc:sldMkLst>
        <pc:spChg chg="ord">
          <ac:chgData name="jane matthews" userId="dc340450f03d5840" providerId="LiveId" clId="{4663935B-592D-4F31-89A4-D983F1C0F884}" dt="2022-02-28T10:17:51.608" v="2136"/>
          <ac:spMkLst>
            <pc:docMk/>
            <pc:sldMk cId="1864296937" sldId="916"/>
            <ac:spMk id="13" creationId="{B9EA9D70-197A-460D-9850-BC49D4046E4A}"/>
          </ac:spMkLst>
        </pc:spChg>
      </pc:sldChg>
      <pc:sldChg chg="modSp mod">
        <pc:chgData name="jane matthews" userId="dc340450f03d5840" providerId="LiveId" clId="{4663935B-592D-4F31-89A4-D983F1C0F884}" dt="2022-02-28T09:40:05.991" v="557"/>
        <pc:sldMkLst>
          <pc:docMk/>
          <pc:sldMk cId="3533335855" sldId="929"/>
        </pc:sldMkLst>
        <pc:picChg chg="ord">
          <ac:chgData name="jane matthews" userId="dc340450f03d5840" providerId="LiveId" clId="{4663935B-592D-4F31-89A4-D983F1C0F884}" dt="2022-02-28T09:40:05.991" v="557"/>
          <ac:picMkLst>
            <pc:docMk/>
            <pc:sldMk cId="3533335855" sldId="929"/>
            <ac:picMk id="5" creationId="{52677297-653A-4799-B200-1FA63563CA8B}"/>
          </ac:picMkLst>
        </pc:picChg>
      </pc:sldChg>
      <pc:sldChg chg="modSp mod">
        <pc:chgData name="jane matthews" userId="dc340450f03d5840" providerId="LiveId" clId="{4663935B-592D-4F31-89A4-D983F1C0F884}" dt="2022-02-28T09:39:35.611" v="556" actId="6549"/>
        <pc:sldMkLst>
          <pc:docMk/>
          <pc:sldMk cId="1351789463" sldId="945"/>
        </pc:sldMkLst>
        <pc:spChg chg="mod">
          <ac:chgData name="jane matthews" userId="dc340450f03d5840" providerId="LiveId" clId="{4663935B-592D-4F31-89A4-D983F1C0F884}" dt="2022-02-28T09:39:35.611" v="556" actId="6549"/>
          <ac:spMkLst>
            <pc:docMk/>
            <pc:sldMk cId="1351789463" sldId="945"/>
            <ac:spMk id="2" creationId="{CF4633EC-F6DA-48D5-ABFF-79A4314DA52D}"/>
          </ac:spMkLst>
        </pc:spChg>
      </pc:sldChg>
      <pc:sldChg chg="modSp mod">
        <pc:chgData name="jane matthews" userId="dc340450f03d5840" providerId="LiveId" clId="{4663935B-592D-4F31-89A4-D983F1C0F884}" dt="2022-02-28T10:20:22.618" v="2217"/>
        <pc:sldMkLst>
          <pc:docMk/>
          <pc:sldMk cId="3749706636" sldId="949"/>
        </pc:sldMkLst>
        <pc:spChg chg="ord">
          <ac:chgData name="jane matthews" userId="dc340450f03d5840" providerId="LiveId" clId="{4663935B-592D-4F31-89A4-D983F1C0F884}" dt="2022-02-28T10:20:22.618" v="2217"/>
          <ac:spMkLst>
            <pc:docMk/>
            <pc:sldMk cId="3749706636" sldId="949"/>
            <ac:spMk id="3" creationId="{8C715E65-EDC2-4CCD-B243-4F70E7BA6F53}"/>
          </ac:spMkLst>
        </pc:spChg>
      </pc:sldChg>
      <pc:sldChg chg="modSp mod">
        <pc:chgData name="jane matthews" userId="dc340450f03d5840" providerId="LiveId" clId="{4663935B-592D-4F31-89A4-D983F1C0F884}" dt="2022-02-28T09:14:10.732" v="430" actId="6549"/>
        <pc:sldMkLst>
          <pc:docMk/>
          <pc:sldMk cId="2553704466" sldId="950"/>
        </pc:sldMkLst>
        <pc:spChg chg="mod">
          <ac:chgData name="jane matthews" userId="dc340450f03d5840" providerId="LiveId" clId="{4663935B-592D-4F31-89A4-D983F1C0F884}" dt="2022-02-28T09:14:10.732" v="430" actId="6549"/>
          <ac:spMkLst>
            <pc:docMk/>
            <pc:sldMk cId="2553704466" sldId="950"/>
            <ac:spMk id="3" creationId="{2FA18E05-813D-409B-A142-DAE26A114EFF}"/>
          </ac:spMkLst>
        </pc:spChg>
      </pc:sldChg>
      <pc:sldChg chg="modSp mod">
        <pc:chgData name="jane matthews" userId="dc340450f03d5840" providerId="LiveId" clId="{4663935B-592D-4F31-89A4-D983F1C0F884}" dt="2022-02-28T09:40:33.681" v="558"/>
        <pc:sldMkLst>
          <pc:docMk/>
          <pc:sldMk cId="291312245" sldId="955"/>
        </pc:sldMkLst>
        <pc:spChg chg="ord">
          <ac:chgData name="jane matthews" userId="dc340450f03d5840" providerId="LiveId" clId="{4663935B-592D-4F31-89A4-D983F1C0F884}" dt="2022-02-28T09:40:33.681" v="558"/>
          <ac:spMkLst>
            <pc:docMk/>
            <pc:sldMk cId="291312245" sldId="955"/>
            <ac:spMk id="3" creationId="{3AD28113-7191-4044-91C0-2D7DEBBE96DA}"/>
          </ac:spMkLst>
        </pc:spChg>
      </pc:sldChg>
      <pc:sldChg chg="delSp modSp mod">
        <pc:chgData name="jane matthews" userId="dc340450f03d5840" providerId="LiveId" clId="{4663935B-592D-4F31-89A4-D983F1C0F884}" dt="2022-02-28T10:27:37.109" v="3021" actId="478"/>
        <pc:sldMkLst>
          <pc:docMk/>
          <pc:sldMk cId="1052584688" sldId="962"/>
        </pc:sldMkLst>
        <pc:spChg chg="del mod">
          <ac:chgData name="jane matthews" userId="dc340450f03d5840" providerId="LiveId" clId="{4663935B-592D-4F31-89A4-D983F1C0F884}" dt="2022-02-28T10:27:37.109" v="3021" actId="478"/>
          <ac:spMkLst>
            <pc:docMk/>
            <pc:sldMk cId="1052584688" sldId="962"/>
            <ac:spMk id="4" creationId="{CC1A3D3A-A3BC-4449-9608-F8428D14E8B9}"/>
          </ac:spMkLst>
        </pc:spChg>
      </pc:sldChg>
      <pc:sldChg chg="modSp mod">
        <pc:chgData name="jane matthews" userId="dc340450f03d5840" providerId="LiveId" clId="{4663935B-592D-4F31-89A4-D983F1C0F884}" dt="2022-02-28T09:50:00.615" v="780" actId="962"/>
        <pc:sldMkLst>
          <pc:docMk/>
          <pc:sldMk cId="2586213339" sldId="967"/>
        </pc:sldMkLst>
        <pc:grpChg chg="mod">
          <ac:chgData name="jane matthews" userId="dc340450f03d5840" providerId="LiveId" clId="{4663935B-592D-4F31-89A4-D983F1C0F884}" dt="2022-02-28T09:50:00.615" v="780" actId="962"/>
          <ac:grpSpMkLst>
            <pc:docMk/>
            <pc:sldMk cId="2586213339" sldId="967"/>
            <ac:grpSpMk id="14" creationId="{AB2EF118-ECF4-44E8-9B24-A0921C9B9E83}"/>
          </ac:grpSpMkLst>
        </pc:grpChg>
      </pc:sldChg>
      <pc:sldChg chg="modSp">
        <pc:chgData name="jane matthews" userId="dc340450f03d5840" providerId="LiveId" clId="{4663935B-592D-4F31-89A4-D983F1C0F884}" dt="2022-02-28T10:00:07.275" v="919"/>
        <pc:sldMkLst>
          <pc:docMk/>
          <pc:sldMk cId="2166074381" sldId="968"/>
        </pc:sldMkLst>
        <pc:picChg chg="mod">
          <ac:chgData name="jane matthews" userId="dc340450f03d5840" providerId="LiveId" clId="{4663935B-592D-4F31-89A4-D983F1C0F884}" dt="2022-02-28T10:00:07.275" v="919"/>
          <ac:picMkLst>
            <pc:docMk/>
            <pc:sldMk cId="2166074381" sldId="968"/>
            <ac:picMk id="13" creationId="{1DECAA8B-68FB-457F-AC09-22B0B38E76A2}"/>
          </ac:picMkLst>
        </pc:picChg>
      </pc:sldChg>
      <pc:sldChg chg="modSp">
        <pc:chgData name="jane matthews" userId="dc340450f03d5840" providerId="LiveId" clId="{4663935B-592D-4F31-89A4-D983F1C0F884}" dt="2022-02-28T10:00:16.281" v="920"/>
        <pc:sldMkLst>
          <pc:docMk/>
          <pc:sldMk cId="3445045029" sldId="969"/>
        </pc:sldMkLst>
        <pc:picChg chg="mod">
          <ac:chgData name="jane matthews" userId="dc340450f03d5840" providerId="LiveId" clId="{4663935B-592D-4F31-89A4-D983F1C0F884}" dt="2022-02-28T10:00:16.281" v="920"/>
          <ac:picMkLst>
            <pc:docMk/>
            <pc:sldMk cId="3445045029" sldId="969"/>
            <ac:picMk id="9" creationId="{98AC8D68-034C-4371-BB67-996746865505}"/>
          </ac:picMkLst>
        </pc:picChg>
      </pc:sldChg>
      <pc:sldChg chg="modSp mod">
        <pc:chgData name="jane matthews" userId="dc340450f03d5840" providerId="LiveId" clId="{4663935B-592D-4F31-89A4-D983F1C0F884}" dt="2022-02-28T10:00:31.207" v="924"/>
        <pc:sldMkLst>
          <pc:docMk/>
          <pc:sldMk cId="1992396144" sldId="970"/>
        </pc:sldMkLst>
        <pc:grpChg chg="ord">
          <ac:chgData name="jane matthews" userId="dc340450f03d5840" providerId="LiveId" clId="{4663935B-592D-4F31-89A4-D983F1C0F884}" dt="2022-02-28T10:00:31.207" v="924"/>
          <ac:grpSpMkLst>
            <pc:docMk/>
            <pc:sldMk cId="1992396144" sldId="970"/>
            <ac:grpSpMk id="8" creationId="{EB772E44-9B98-486D-BF2A-CB7F6528FF46}"/>
          </ac:grpSpMkLst>
        </pc:grpChg>
      </pc:sldChg>
      <pc:sldChg chg="modSp mod">
        <pc:chgData name="jane matthews" userId="dc340450f03d5840" providerId="LiveId" clId="{4663935B-592D-4F31-89A4-D983F1C0F884}" dt="2022-02-28T10:19:07.174" v="2168"/>
        <pc:sldMkLst>
          <pc:docMk/>
          <pc:sldMk cId="2117854705" sldId="971"/>
        </pc:sldMkLst>
        <pc:spChg chg="ord">
          <ac:chgData name="jane matthews" userId="dc340450f03d5840" providerId="LiveId" clId="{4663935B-592D-4F31-89A4-D983F1C0F884}" dt="2022-02-28T10:19:07.174" v="2168"/>
          <ac:spMkLst>
            <pc:docMk/>
            <pc:sldMk cId="2117854705" sldId="971"/>
            <ac:spMk id="4" creationId="{B157C014-0C1F-4867-BBB4-2EC6D34BFA40}"/>
          </ac:spMkLst>
        </pc:spChg>
      </pc:sldChg>
      <pc:sldChg chg="addSp modSp mod">
        <pc:chgData name="jane matthews" userId="dc340450f03d5840" providerId="LiveId" clId="{4663935B-592D-4F31-89A4-D983F1C0F884}" dt="2022-02-28T10:13:38.033" v="1881" actId="962"/>
        <pc:sldMkLst>
          <pc:docMk/>
          <pc:sldMk cId="4203170902" sldId="973"/>
        </pc:sldMkLst>
        <pc:spChg chg="mod">
          <ac:chgData name="jane matthews" userId="dc340450f03d5840" providerId="LiveId" clId="{4663935B-592D-4F31-89A4-D983F1C0F884}" dt="2022-02-28T10:12:44.150" v="1665" actId="164"/>
          <ac:spMkLst>
            <pc:docMk/>
            <pc:sldMk cId="4203170902" sldId="973"/>
            <ac:spMk id="6" creationId="{3915957F-B1F8-46C9-807B-62C151DB954F}"/>
          </ac:spMkLst>
        </pc:spChg>
        <pc:spChg chg="mod">
          <ac:chgData name="jane matthews" userId="dc340450f03d5840" providerId="LiveId" clId="{4663935B-592D-4F31-89A4-D983F1C0F884}" dt="2022-02-28T10:12:44.150" v="1665" actId="164"/>
          <ac:spMkLst>
            <pc:docMk/>
            <pc:sldMk cId="4203170902" sldId="973"/>
            <ac:spMk id="7" creationId="{BE1092BE-EE96-4880-8B74-438043453024}"/>
          </ac:spMkLst>
        </pc:spChg>
        <pc:spChg chg="mod">
          <ac:chgData name="jane matthews" userId="dc340450f03d5840" providerId="LiveId" clId="{4663935B-592D-4F31-89A4-D983F1C0F884}" dt="2022-02-28T10:12:44.150" v="1665" actId="164"/>
          <ac:spMkLst>
            <pc:docMk/>
            <pc:sldMk cId="4203170902" sldId="973"/>
            <ac:spMk id="18" creationId="{FDEFC4EC-4939-4351-95D1-278ABD2B6929}"/>
          </ac:spMkLst>
        </pc:spChg>
        <pc:spChg chg="mod">
          <ac:chgData name="jane matthews" userId="dc340450f03d5840" providerId="LiveId" clId="{4663935B-592D-4F31-89A4-D983F1C0F884}" dt="2022-02-28T10:12:44.150" v="1665" actId="164"/>
          <ac:spMkLst>
            <pc:docMk/>
            <pc:sldMk cId="4203170902" sldId="973"/>
            <ac:spMk id="19" creationId="{A94BD978-6254-40BA-835D-F975A04C80A1}"/>
          </ac:spMkLst>
        </pc:spChg>
        <pc:spChg chg="mod">
          <ac:chgData name="jane matthews" userId="dc340450f03d5840" providerId="LiveId" clId="{4663935B-592D-4F31-89A4-D983F1C0F884}" dt="2022-02-28T10:12:44.150" v="1665" actId="164"/>
          <ac:spMkLst>
            <pc:docMk/>
            <pc:sldMk cId="4203170902" sldId="973"/>
            <ac:spMk id="20" creationId="{D1CF0C17-A195-48FF-912C-2044AD3F045B}"/>
          </ac:spMkLst>
        </pc:spChg>
        <pc:spChg chg="mod">
          <ac:chgData name="jane matthews" userId="dc340450f03d5840" providerId="LiveId" clId="{4663935B-592D-4F31-89A4-D983F1C0F884}" dt="2022-02-28T10:12:44.150" v="1665" actId="164"/>
          <ac:spMkLst>
            <pc:docMk/>
            <pc:sldMk cId="4203170902" sldId="973"/>
            <ac:spMk id="21" creationId="{9FA93BC5-536B-4616-ACF9-22F507481B9D}"/>
          </ac:spMkLst>
        </pc:spChg>
        <pc:spChg chg="mod">
          <ac:chgData name="jane matthews" userId="dc340450f03d5840" providerId="LiveId" clId="{4663935B-592D-4F31-89A4-D983F1C0F884}" dt="2022-02-28T10:12:44.150" v="1665" actId="164"/>
          <ac:spMkLst>
            <pc:docMk/>
            <pc:sldMk cId="4203170902" sldId="973"/>
            <ac:spMk id="22" creationId="{E4A1017E-5984-4020-8C57-014540DEA662}"/>
          </ac:spMkLst>
        </pc:spChg>
        <pc:spChg chg="mod">
          <ac:chgData name="jane matthews" userId="dc340450f03d5840" providerId="LiveId" clId="{4663935B-592D-4F31-89A4-D983F1C0F884}" dt="2022-02-28T10:12:44.150" v="1665" actId="164"/>
          <ac:spMkLst>
            <pc:docMk/>
            <pc:sldMk cId="4203170902" sldId="973"/>
            <ac:spMk id="31" creationId="{5AF6B087-1BBD-4E8A-9B48-6030582E58A1}"/>
          </ac:spMkLst>
        </pc:spChg>
        <pc:spChg chg="mod">
          <ac:chgData name="jane matthews" userId="dc340450f03d5840" providerId="LiveId" clId="{4663935B-592D-4F31-89A4-D983F1C0F884}" dt="2022-02-28T10:12:44.150" v="1665" actId="164"/>
          <ac:spMkLst>
            <pc:docMk/>
            <pc:sldMk cId="4203170902" sldId="973"/>
            <ac:spMk id="32" creationId="{327C01DC-6900-48C3-A553-81581C76CE50}"/>
          </ac:spMkLst>
        </pc:spChg>
        <pc:grpChg chg="add mod">
          <ac:chgData name="jane matthews" userId="dc340450f03d5840" providerId="LiveId" clId="{4663935B-592D-4F31-89A4-D983F1C0F884}" dt="2022-02-28T10:13:38.033" v="1881" actId="962"/>
          <ac:grpSpMkLst>
            <pc:docMk/>
            <pc:sldMk cId="4203170902" sldId="973"/>
            <ac:grpSpMk id="3" creationId="{0C07BB5F-FE9A-4A0A-B90C-77DFE03C4EFC}"/>
          </ac:grpSpMkLst>
        </pc:grpChg>
        <pc:grpChg chg="mod">
          <ac:chgData name="jane matthews" userId="dc340450f03d5840" providerId="LiveId" clId="{4663935B-592D-4F31-89A4-D983F1C0F884}" dt="2022-02-28T10:12:44.150" v="1665" actId="164"/>
          <ac:grpSpMkLst>
            <pc:docMk/>
            <pc:sldMk cId="4203170902" sldId="973"/>
            <ac:grpSpMk id="25" creationId="{2ED51DA4-25B4-407F-9B2E-BB9861CF8A7A}"/>
          </ac:grpSpMkLst>
        </pc:grpChg>
        <pc:grpChg chg="mod">
          <ac:chgData name="jane matthews" userId="dc340450f03d5840" providerId="LiveId" clId="{4663935B-592D-4F31-89A4-D983F1C0F884}" dt="2022-02-28T10:12:44.150" v="1665" actId="164"/>
          <ac:grpSpMkLst>
            <pc:docMk/>
            <pc:sldMk cId="4203170902" sldId="973"/>
            <ac:grpSpMk id="28" creationId="{E9E5C247-455E-413F-A7B0-E183E62A3AF8}"/>
          </ac:grpSpMkLst>
        </pc:grpChg>
        <pc:cxnChg chg="mod">
          <ac:chgData name="jane matthews" userId="dc340450f03d5840" providerId="LiveId" clId="{4663935B-592D-4F31-89A4-D983F1C0F884}" dt="2022-02-28T10:12:44.150" v="1665" actId="164"/>
          <ac:cxnSpMkLst>
            <pc:docMk/>
            <pc:sldMk cId="4203170902" sldId="973"/>
            <ac:cxnSpMk id="23" creationId="{B4442A50-B308-4BEB-BD9E-18FCBBB80FDC}"/>
          </ac:cxnSpMkLst>
        </pc:cxnChg>
        <pc:cxnChg chg="mod">
          <ac:chgData name="jane matthews" userId="dc340450f03d5840" providerId="LiveId" clId="{4663935B-592D-4F31-89A4-D983F1C0F884}" dt="2022-02-28T10:12:44.150" v="1665" actId="164"/>
          <ac:cxnSpMkLst>
            <pc:docMk/>
            <pc:sldMk cId="4203170902" sldId="973"/>
            <ac:cxnSpMk id="24" creationId="{1510FDBD-62A5-4888-9954-151319AE8CC7}"/>
          </ac:cxnSpMkLst>
        </pc:cxnChg>
      </pc:sldChg>
      <pc:sldChg chg="modSp mod">
        <pc:chgData name="jane matthews" userId="dc340450f03d5840" providerId="LiveId" clId="{4663935B-592D-4F31-89A4-D983F1C0F884}" dt="2022-02-28T09:18:16.792" v="500" actId="20577"/>
        <pc:sldMkLst>
          <pc:docMk/>
          <pc:sldMk cId="937448530" sldId="975"/>
        </pc:sldMkLst>
        <pc:spChg chg="mod">
          <ac:chgData name="jane matthews" userId="dc340450f03d5840" providerId="LiveId" clId="{4663935B-592D-4F31-89A4-D983F1C0F884}" dt="2022-02-28T09:18:16.792" v="500" actId="20577"/>
          <ac:spMkLst>
            <pc:docMk/>
            <pc:sldMk cId="937448530" sldId="975"/>
            <ac:spMk id="4" creationId="{00000000-0000-0000-0000-000000000000}"/>
          </ac:spMkLst>
        </pc:spChg>
      </pc:sldChg>
      <pc:sldChg chg="modSp mod">
        <pc:chgData name="jane matthews" userId="dc340450f03d5840" providerId="LiveId" clId="{4663935B-592D-4F31-89A4-D983F1C0F884}" dt="2022-02-28T09:38:20.266" v="546"/>
        <pc:sldMkLst>
          <pc:docMk/>
          <pc:sldMk cId="1089747179" sldId="976"/>
        </pc:sldMkLst>
        <pc:spChg chg="ord">
          <ac:chgData name="jane matthews" userId="dc340450f03d5840" providerId="LiveId" clId="{4663935B-592D-4F31-89A4-D983F1C0F884}" dt="2022-02-28T09:38:05.538" v="543"/>
          <ac:spMkLst>
            <pc:docMk/>
            <pc:sldMk cId="1089747179" sldId="976"/>
            <ac:spMk id="11" creationId="{03842D51-283D-479F-87B7-D9CC7EF6EE54}"/>
          </ac:spMkLst>
        </pc:spChg>
        <pc:spChg chg="ord">
          <ac:chgData name="jane matthews" userId="dc340450f03d5840" providerId="LiveId" clId="{4663935B-592D-4F31-89A4-D983F1C0F884}" dt="2022-02-28T09:38:13.723" v="545"/>
          <ac:spMkLst>
            <pc:docMk/>
            <pc:sldMk cId="1089747179" sldId="976"/>
            <ac:spMk id="12" creationId="{2DABB5E6-C969-4C8C-A03C-CA270E418256}"/>
          </ac:spMkLst>
        </pc:spChg>
        <pc:spChg chg="ord">
          <ac:chgData name="jane matthews" userId="dc340450f03d5840" providerId="LiveId" clId="{4663935B-592D-4F31-89A4-D983F1C0F884}" dt="2022-02-28T09:38:09.291" v="544"/>
          <ac:spMkLst>
            <pc:docMk/>
            <pc:sldMk cId="1089747179" sldId="976"/>
            <ac:spMk id="13" creationId="{6375173D-8476-4B48-8E1B-9B7625D3B2EA}"/>
          </ac:spMkLst>
        </pc:spChg>
        <pc:spChg chg="ord">
          <ac:chgData name="jane matthews" userId="dc340450f03d5840" providerId="LiveId" clId="{4663935B-592D-4F31-89A4-D983F1C0F884}" dt="2022-02-28T09:38:20.266" v="546"/>
          <ac:spMkLst>
            <pc:docMk/>
            <pc:sldMk cId="1089747179" sldId="976"/>
            <ac:spMk id="16" creationId="{0C8A11C1-5687-485E-881C-630E58C18FF0}"/>
          </ac:spMkLst>
        </pc:spChg>
      </pc:sldChg>
      <pc:sldChg chg="modSp mod">
        <pc:chgData name="jane matthews" userId="dc340450f03d5840" providerId="LiveId" clId="{4663935B-592D-4F31-89A4-D983F1C0F884}" dt="2022-02-28T09:37:19.698" v="539"/>
        <pc:sldMkLst>
          <pc:docMk/>
          <pc:sldMk cId="1281694442" sldId="977"/>
        </pc:sldMkLst>
        <pc:spChg chg="ord">
          <ac:chgData name="jane matthews" userId="dc340450f03d5840" providerId="LiveId" clId="{4663935B-592D-4F31-89A4-D983F1C0F884}" dt="2022-02-28T09:37:19.698" v="539"/>
          <ac:spMkLst>
            <pc:docMk/>
            <pc:sldMk cId="1281694442" sldId="977"/>
            <ac:spMk id="11" creationId="{03842D51-283D-479F-87B7-D9CC7EF6EE54}"/>
          </ac:spMkLst>
        </pc:spChg>
      </pc:sldChg>
      <pc:sldChg chg="modSp mod">
        <pc:chgData name="jane matthews" userId="dc340450f03d5840" providerId="LiveId" clId="{4663935B-592D-4F31-89A4-D983F1C0F884}" dt="2022-02-28T09:39:10.027" v="555"/>
        <pc:sldMkLst>
          <pc:docMk/>
          <pc:sldMk cId="3973092662" sldId="978"/>
        </pc:sldMkLst>
        <pc:spChg chg="ord">
          <ac:chgData name="jane matthews" userId="dc340450f03d5840" providerId="LiveId" clId="{4663935B-592D-4F31-89A4-D983F1C0F884}" dt="2022-02-28T09:38:56.214" v="552"/>
          <ac:spMkLst>
            <pc:docMk/>
            <pc:sldMk cId="3973092662" sldId="978"/>
            <ac:spMk id="11" creationId="{03842D51-283D-479F-87B7-D9CC7EF6EE54}"/>
          </ac:spMkLst>
        </pc:spChg>
        <pc:spChg chg="ord">
          <ac:chgData name="jane matthews" userId="dc340450f03d5840" providerId="LiveId" clId="{4663935B-592D-4F31-89A4-D983F1C0F884}" dt="2022-02-28T09:39:04.989" v="554"/>
          <ac:spMkLst>
            <pc:docMk/>
            <pc:sldMk cId="3973092662" sldId="978"/>
            <ac:spMk id="16" creationId="{0C8A11C1-5687-485E-881C-630E58C18FF0}"/>
          </ac:spMkLst>
        </pc:spChg>
        <pc:spChg chg="ord">
          <ac:chgData name="jane matthews" userId="dc340450f03d5840" providerId="LiveId" clId="{4663935B-592D-4F31-89A4-D983F1C0F884}" dt="2022-02-28T09:39:10.027" v="555"/>
          <ac:spMkLst>
            <pc:docMk/>
            <pc:sldMk cId="3973092662" sldId="978"/>
            <ac:spMk id="17" creationId="{B0135534-E792-4021-929B-806CDED7BEAD}"/>
          </ac:spMkLst>
        </pc:spChg>
      </pc:sldChg>
      <pc:sldChg chg="modSp">
        <pc:chgData name="jane matthews" userId="dc340450f03d5840" providerId="LiveId" clId="{4663935B-592D-4F31-89A4-D983F1C0F884}" dt="2022-02-28T09:53:32.272" v="896" actId="962"/>
        <pc:sldMkLst>
          <pc:docMk/>
          <pc:sldMk cId="3744716784" sldId="979"/>
        </pc:sldMkLst>
        <pc:picChg chg="mod">
          <ac:chgData name="jane matthews" userId="dc340450f03d5840" providerId="LiveId" clId="{4663935B-592D-4F31-89A4-D983F1C0F884}" dt="2022-02-28T09:53:20.003" v="856" actId="962"/>
          <ac:picMkLst>
            <pc:docMk/>
            <pc:sldMk cId="3744716784" sldId="979"/>
            <ac:picMk id="1026" creationId="{14031557-995B-4B8A-BE60-EC37BE68C25A}"/>
          </ac:picMkLst>
        </pc:picChg>
        <pc:picChg chg="mod">
          <ac:chgData name="jane matthews" userId="dc340450f03d5840" providerId="LiveId" clId="{4663935B-592D-4F31-89A4-D983F1C0F884}" dt="2022-02-28T09:53:32.272" v="896" actId="962"/>
          <ac:picMkLst>
            <pc:docMk/>
            <pc:sldMk cId="3744716784" sldId="979"/>
            <ac:picMk id="1028" creationId="{03A66061-15F4-4DDB-90BB-DCFA265131A1}"/>
          </ac:picMkLst>
        </pc:picChg>
      </pc:sldChg>
      <pc:sldChg chg="addSp modSp mod">
        <pc:chgData name="jane matthews" userId="dc340450f03d5840" providerId="LiveId" clId="{4663935B-592D-4F31-89A4-D983F1C0F884}" dt="2022-02-28T10:16:54.123" v="2131" actId="962"/>
        <pc:sldMkLst>
          <pc:docMk/>
          <pc:sldMk cId="1297280561" sldId="980"/>
        </pc:sldMkLst>
        <pc:spChg chg="mod">
          <ac:chgData name="jane matthews" userId="dc340450f03d5840" providerId="LiveId" clId="{4663935B-592D-4F31-89A4-D983F1C0F884}" dt="2022-02-28T10:16:20.069" v="1891" actId="164"/>
          <ac:spMkLst>
            <pc:docMk/>
            <pc:sldMk cId="1297280561" sldId="980"/>
            <ac:spMk id="6" creationId="{3915957F-B1F8-46C9-807B-62C151DB954F}"/>
          </ac:spMkLst>
        </pc:spChg>
        <pc:spChg chg="mod">
          <ac:chgData name="jane matthews" userId="dc340450f03d5840" providerId="LiveId" clId="{4663935B-592D-4F31-89A4-D983F1C0F884}" dt="2022-02-28T10:16:20.069" v="1891" actId="164"/>
          <ac:spMkLst>
            <pc:docMk/>
            <pc:sldMk cId="1297280561" sldId="980"/>
            <ac:spMk id="18" creationId="{FDEFC4EC-4939-4351-95D1-278ABD2B6929}"/>
          </ac:spMkLst>
        </pc:spChg>
        <pc:spChg chg="mod">
          <ac:chgData name="jane matthews" userId="dc340450f03d5840" providerId="LiveId" clId="{4663935B-592D-4F31-89A4-D983F1C0F884}" dt="2022-02-28T10:16:20.069" v="1891" actId="164"/>
          <ac:spMkLst>
            <pc:docMk/>
            <pc:sldMk cId="1297280561" sldId="980"/>
            <ac:spMk id="19" creationId="{A94BD978-6254-40BA-835D-F975A04C80A1}"/>
          </ac:spMkLst>
        </pc:spChg>
        <pc:spChg chg="mod">
          <ac:chgData name="jane matthews" userId="dc340450f03d5840" providerId="LiveId" clId="{4663935B-592D-4F31-89A4-D983F1C0F884}" dt="2022-02-28T10:16:20.069" v="1891" actId="164"/>
          <ac:spMkLst>
            <pc:docMk/>
            <pc:sldMk cId="1297280561" sldId="980"/>
            <ac:spMk id="20" creationId="{D1CF0C17-A195-48FF-912C-2044AD3F045B}"/>
          </ac:spMkLst>
        </pc:spChg>
        <pc:spChg chg="mod">
          <ac:chgData name="jane matthews" userId="dc340450f03d5840" providerId="LiveId" clId="{4663935B-592D-4F31-89A4-D983F1C0F884}" dt="2022-02-28T10:16:20.069" v="1891" actId="164"/>
          <ac:spMkLst>
            <pc:docMk/>
            <pc:sldMk cId="1297280561" sldId="980"/>
            <ac:spMk id="21" creationId="{9FA93BC5-536B-4616-ACF9-22F507481B9D}"/>
          </ac:spMkLst>
        </pc:spChg>
        <pc:spChg chg="mod">
          <ac:chgData name="jane matthews" userId="dc340450f03d5840" providerId="LiveId" clId="{4663935B-592D-4F31-89A4-D983F1C0F884}" dt="2022-02-28T10:16:20.069" v="1891" actId="164"/>
          <ac:spMkLst>
            <pc:docMk/>
            <pc:sldMk cId="1297280561" sldId="980"/>
            <ac:spMk id="22" creationId="{E4A1017E-5984-4020-8C57-014540DEA662}"/>
          </ac:spMkLst>
        </pc:spChg>
        <pc:spChg chg="mod">
          <ac:chgData name="jane matthews" userId="dc340450f03d5840" providerId="LiveId" clId="{4663935B-592D-4F31-89A4-D983F1C0F884}" dt="2022-02-28T10:16:20.069" v="1891" actId="164"/>
          <ac:spMkLst>
            <pc:docMk/>
            <pc:sldMk cId="1297280561" sldId="980"/>
            <ac:spMk id="31" creationId="{5AF6B087-1BBD-4E8A-9B48-6030582E58A1}"/>
          </ac:spMkLst>
        </pc:spChg>
        <pc:spChg chg="mod">
          <ac:chgData name="jane matthews" userId="dc340450f03d5840" providerId="LiveId" clId="{4663935B-592D-4F31-89A4-D983F1C0F884}" dt="2022-02-28T10:16:20.069" v="1891" actId="164"/>
          <ac:spMkLst>
            <pc:docMk/>
            <pc:sldMk cId="1297280561" sldId="980"/>
            <ac:spMk id="32" creationId="{327C01DC-6900-48C3-A553-81581C76CE50}"/>
          </ac:spMkLst>
        </pc:spChg>
        <pc:spChg chg="mod">
          <ac:chgData name="jane matthews" userId="dc340450f03d5840" providerId="LiveId" clId="{4663935B-592D-4F31-89A4-D983F1C0F884}" dt="2022-02-28T10:16:20.069" v="1891" actId="164"/>
          <ac:spMkLst>
            <pc:docMk/>
            <pc:sldMk cId="1297280561" sldId="980"/>
            <ac:spMk id="36" creationId="{4E70EE1F-2767-4D93-AEA1-386D8D6D8C8D}"/>
          </ac:spMkLst>
        </pc:spChg>
        <pc:spChg chg="mod ord">
          <ac:chgData name="jane matthews" userId="dc340450f03d5840" providerId="LiveId" clId="{4663935B-592D-4F31-89A4-D983F1C0F884}" dt="2022-02-28T10:16:20.069" v="1891" actId="164"/>
          <ac:spMkLst>
            <pc:docMk/>
            <pc:sldMk cId="1297280561" sldId="980"/>
            <ac:spMk id="37" creationId="{29D3D8E8-81BA-44E9-977D-9836A14FCCD2}"/>
          </ac:spMkLst>
        </pc:spChg>
        <pc:grpChg chg="add mod">
          <ac:chgData name="jane matthews" userId="dc340450f03d5840" providerId="LiveId" clId="{4663935B-592D-4F31-89A4-D983F1C0F884}" dt="2022-02-28T10:16:54.123" v="2131" actId="962"/>
          <ac:grpSpMkLst>
            <pc:docMk/>
            <pc:sldMk cId="1297280561" sldId="980"/>
            <ac:grpSpMk id="3" creationId="{735674CD-2FFB-493E-976D-08259B7A65D1}"/>
          </ac:grpSpMkLst>
        </pc:grpChg>
        <pc:grpChg chg="mod">
          <ac:chgData name="jane matthews" userId="dc340450f03d5840" providerId="LiveId" clId="{4663935B-592D-4F31-89A4-D983F1C0F884}" dt="2022-02-28T10:16:20.069" v="1891" actId="164"/>
          <ac:grpSpMkLst>
            <pc:docMk/>
            <pc:sldMk cId="1297280561" sldId="980"/>
            <ac:grpSpMk id="25" creationId="{2ED51DA4-25B4-407F-9B2E-BB9861CF8A7A}"/>
          </ac:grpSpMkLst>
        </pc:grpChg>
        <pc:grpChg chg="mod">
          <ac:chgData name="jane matthews" userId="dc340450f03d5840" providerId="LiveId" clId="{4663935B-592D-4F31-89A4-D983F1C0F884}" dt="2022-02-28T10:16:20.069" v="1891" actId="164"/>
          <ac:grpSpMkLst>
            <pc:docMk/>
            <pc:sldMk cId="1297280561" sldId="980"/>
            <ac:grpSpMk id="28" creationId="{E9E5C247-455E-413F-A7B0-E183E62A3AF8}"/>
          </ac:grpSpMkLst>
        </pc:grpChg>
        <pc:grpChg chg="ord">
          <ac:chgData name="jane matthews" userId="dc340450f03d5840" providerId="LiveId" clId="{4663935B-592D-4F31-89A4-D983F1C0F884}" dt="2022-02-28T10:15:59.160" v="1890"/>
          <ac:grpSpMkLst>
            <pc:docMk/>
            <pc:sldMk cId="1297280561" sldId="980"/>
            <ac:grpSpMk id="33" creationId="{11835EC2-F14E-46CD-920B-70215E15CB4D}"/>
          </ac:grpSpMkLst>
        </pc:grpChg>
        <pc:cxnChg chg="mod">
          <ac:chgData name="jane matthews" userId="dc340450f03d5840" providerId="LiveId" clId="{4663935B-592D-4F31-89A4-D983F1C0F884}" dt="2022-02-28T10:16:20.069" v="1891" actId="164"/>
          <ac:cxnSpMkLst>
            <pc:docMk/>
            <pc:sldMk cId="1297280561" sldId="980"/>
            <ac:cxnSpMk id="23" creationId="{B4442A50-B308-4BEB-BD9E-18FCBBB80FDC}"/>
          </ac:cxnSpMkLst>
        </pc:cxnChg>
        <pc:cxnChg chg="mod">
          <ac:chgData name="jane matthews" userId="dc340450f03d5840" providerId="LiveId" clId="{4663935B-592D-4F31-89A4-D983F1C0F884}" dt="2022-02-28T10:16:20.069" v="1891" actId="164"/>
          <ac:cxnSpMkLst>
            <pc:docMk/>
            <pc:sldMk cId="1297280561" sldId="980"/>
            <ac:cxnSpMk id="24" creationId="{1510FDBD-62A5-4888-9954-151319AE8CC7}"/>
          </ac:cxnSpMkLst>
        </pc:cxnChg>
      </pc:sldChg>
      <pc:sldChg chg="addSp modSp mod">
        <pc:chgData name="jane matthews" userId="dc340450f03d5840" providerId="LiveId" clId="{4663935B-592D-4F31-89A4-D983F1C0F884}" dt="2022-02-28T10:15:27.291" v="1885" actId="962"/>
        <pc:sldMkLst>
          <pc:docMk/>
          <pc:sldMk cId="562894910" sldId="981"/>
        </pc:sldMkLst>
        <pc:spChg chg="mod ord">
          <ac:chgData name="jane matthews" userId="dc340450f03d5840" providerId="LiveId" clId="{4663935B-592D-4F31-89A4-D983F1C0F884}" dt="2022-02-28T10:15:22.849" v="1883" actId="164"/>
          <ac:spMkLst>
            <pc:docMk/>
            <pc:sldMk cId="562894910" sldId="981"/>
            <ac:spMk id="6" creationId="{3915957F-B1F8-46C9-807B-62C151DB954F}"/>
          </ac:spMkLst>
        </pc:spChg>
        <pc:spChg chg="mod">
          <ac:chgData name="jane matthews" userId="dc340450f03d5840" providerId="LiveId" clId="{4663935B-592D-4F31-89A4-D983F1C0F884}" dt="2022-02-28T10:15:22.849" v="1883" actId="164"/>
          <ac:spMkLst>
            <pc:docMk/>
            <pc:sldMk cId="562894910" sldId="981"/>
            <ac:spMk id="18" creationId="{FDEFC4EC-4939-4351-95D1-278ABD2B6929}"/>
          </ac:spMkLst>
        </pc:spChg>
        <pc:spChg chg="mod">
          <ac:chgData name="jane matthews" userId="dc340450f03d5840" providerId="LiveId" clId="{4663935B-592D-4F31-89A4-D983F1C0F884}" dt="2022-02-28T10:15:22.849" v="1883" actId="164"/>
          <ac:spMkLst>
            <pc:docMk/>
            <pc:sldMk cId="562894910" sldId="981"/>
            <ac:spMk id="19" creationId="{A94BD978-6254-40BA-835D-F975A04C80A1}"/>
          </ac:spMkLst>
        </pc:spChg>
        <pc:spChg chg="mod">
          <ac:chgData name="jane matthews" userId="dc340450f03d5840" providerId="LiveId" clId="{4663935B-592D-4F31-89A4-D983F1C0F884}" dt="2022-02-28T10:15:22.849" v="1883" actId="164"/>
          <ac:spMkLst>
            <pc:docMk/>
            <pc:sldMk cId="562894910" sldId="981"/>
            <ac:spMk id="20" creationId="{D1CF0C17-A195-48FF-912C-2044AD3F045B}"/>
          </ac:spMkLst>
        </pc:spChg>
        <pc:spChg chg="mod">
          <ac:chgData name="jane matthews" userId="dc340450f03d5840" providerId="LiveId" clId="{4663935B-592D-4F31-89A4-D983F1C0F884}" dt="2022-02-28T10:15:22.849" v="1883" actId="164"/>
          <ac:spMkLst>
            <pc:docMk/>
            <pc:sldMk cId="562894910" sldId="981"/>
            <ac:spMk id="21" creationId="{9FA93BC5-536B-4616-ACF9-22F507481B9D}"/>
          </ac:spMkLst>
        </pc:spChg>
        <pc:spChg chg="mod">
          <ac:chgData name="jane matthews" userId="dc340450f03d5840" providerId="LiveId" clId="{4663935B-592D-4F31-89A4-D983F1C0F884}" dt="2022-02-28T10:15:22.849" v="1883" actId="164"/>
          <ac:spMkLst>
            <pc:docMk/>
            <pc:sldMk cId="562894910" sldId="981"/>
            <ac:spMk id="22" creationId="{E4A1017E-5984-4020-8C57-014540DEA662}"/>
          </ac:spMkLst>
        </pc:spChg>
        <pc:spChg chg="mod">
          <ac:chgData name="jane matthews" userId="dc340450f03d5840" providerId="LiveId" clId="{4663935B-592D-4F31-89A4-D983F1C0F884}" dt="2022-02-28T10:15:22.849" v="1883" actId="164"/>
          <ac:spMkLst>
            <pc:docMk/>
            <pc:sldMk cId="562894910" sldId="981"/>
            <ac:spMk id="31" creationId="{5AF6B087-1BBD-4E8A-9B48-6030582E58A1}"/>
          </ac:spMkLst>
        </pc:spChg>
        <pc:spChg chg="mod">
          <ac:chgData name="jane matthews" userId="dc340450f03d5840" providerId="LiveId" clId="{4663935B-592D-4F31-89A4-D983F1C0F884}" dt="2022-02-28T10:15:22.849" v="1883" actId="164"/>
          <ac:spMkLst>
            <pc:docMk/>
            <pc:sldMk cId="562894910" sldId="981"/>
            <ac:spMk id="32" creationId="{327C01DC-6900-48C3-A553-81581C76CE50}"/>
          </ac:spMkLst>
        </pc:spChg>
        <pc:grpChg chg="add mod">
          <ac:chgData name="jane matthews" userId="dc340450f03d5840" providerId="LiveId" clId="{4663935B-592D-4F31-89A4-D983F1C0F884}" dt="2022-02-28T10:15:27.291" v="1885" actId="962"/>
          <ac:grpSpMkLst>
            <pc:docMk/>
            <pc:sldMk cId="562894910" sldId="981"/>
            <ac:grpSpMk id="3" creationId="{F8F1894A-6417-4D0B-B5B9-749EA259002C}"/>
          </ac:grpSpMkLst>
        </pc:grpChg>
        <pc:grpChg chg="mod">
          <ac:chgData name="jane matthews" userId="dc340450f03d5840" providerId="LiveId" clId="{4663935B-592D-4F31-89A4-D983F1C0F884}" dt="2022-02-28T10:15:22.849" v="1883" actId="164"/>
          <ac:grpSpMkLst>
            <pc:docMk/>
            <pc:sldMk cId="562894910" sldId="981"/>
            <ac:grpSpMk id="25" creationId="{2ED51DA4-25B4-407F-9B2E-BB9861CF8A7A}"/>
          </ac:grpSpMkLst>
        </pc:grpChg>
        <pc:grpChg chg="mod">
          <ac:chgData name="jane matthews" userId="dc340450f03d5840" providerId="LiveId" clId="{4663935B-592D-4F31-89A4-D983F1C0F884}" dt="2022-02-28T10:15:22.849" v="1883" actId="164"/>
          <ac:grpSpMkLst>
            <pc:docMk/>
            <pc:sldMk cId="562894910" sldId="981"/>
            <ac:grpSpMk id="28" creationId="{E9E5C247-455E-413F-A7B0-E183E62A3AF8}"/>
          </ac:grpSpMkLst>
        </pc:grpChg>
        <pc:cxnChg chg="mod">
          <ac:chgData name="jane matthews" userId="dc340450f03d5840" providerId="LiveId" clId="{4663935B-592D-4F31-89A4-D983F1C0F884}" dt="2022-02-28T10:15:22.849" v="1883" actId="164"/>
          <ac:cxnSpMkLst>
            <pc:docMk/>
            <pc:sldMk cId="562894910" sldId="981"/>
            <ac:cxnSpMk id="23" creationId="{B4442A50-B308-4BEB-BD9E-18FCBBB80FDC}"/>
          </ac:cxnSpMkLst>
        </pc:cxnChg>
        <pc:cxnChg chg="mod">
          <ac:chgData name="jane matthews" userId="dc340450f03d5840" providerId="LiveId" clId="{4663935B-592D-4F31-89A4-D983F1C0F884}" dt="2022-02-28T10:15:22.849" v="1883" actId="164"/>
          <ac:cxnSpMkLst>
            <pc:docMk/>
            <pc:sldMk cId="562894910" sldId="981"/>
            <ac:cxnSpMk id="24" creationId="{1510FDBD-62A5-4888-9954-151319AE8CC7}"/>
          </ac:cxnSpMkLst>
        </pc:cxnChg>
      </pc:sldChg>
      <pc:sldChg chg="modSp mod">
        <pc:chgData name="jane matthews" userId="dc340450f03d5840" providerId="LiveId" clId="{4663935B-592D-4F31-89A4-D983F1C0F884}" dt="2022-02-28T10:01:50.353" v="925"/>
        <pc:sldMkLst>
          <pc:docMk/>
          <pc:sldMk cId="3846028758" sldId="983"/>
        </pc:sldMkLst>
        <pc:picChg chg="ord">
          <ac:chgData name="jane matthews" userId="dc340450f03d5840" providerId="LiveId" clId="{4663935B-592D-4F31-89A4-D983F1C0F884}" dt="2022-02-28T10:01:50.353" v="925"/>
          <ac:picMkLst>
            <pc:docMk/>
            <pc:sldMk cId="3846028758" sldId="983"/>
            <ac:picMk id="23" creationId="{C7832132-2CD3-49ED-AC3E-F75EB487FB14}"/>
          </ac:picMkLst>
        </pc:picChg>
      </pc:sldChg>
      <pc:sldChg chg="addSp delSp modSp">
        <pc:chgData name="jane matthews" userId="dc340450f03d5840" providerId="LiveId" clId="{4663935B-592D-4F31-89A4-D983F1C0F884}" dt="2022-02-28T10:04:35.484" v="931"/>
        <pc:sldMkLst>
          <pc:docMk/>
          <pc:sldMk cId="944260203" sldId="984"/>
        </pc:sldMkLst>
        <pc:spChg chg="add del mod">
          <ac:chgData name="jane matthews" userId="dc340450f03d5840" providerId="LiveId" clId="{4663935B-592D-4F31-89A4-D983F1C0F884}" dt="2022-02-28T10:04:28.604" v="929"/>
          <ac:spMkLst>
            <pc:docMk/>
            <pc:sldMk cId="944260203" sldId="984"/>
            <ac:spMk id="5" creationId="{D105EFA9-9A8D-4EF1-AA96-81EAB815056C}"/>
          </ac:spMkLst>
        </pc:spChg>
        <pc:picChg chg="add del">
          <ac:chgData name="jane matthews" userId="dc340450f03d5840" providerId="LiveId" clId="{4663935B-592D-4F31-89A4-D983F1C0F884}" dt="2022-02-28T10:04:35.484" v="931"/>
          <ac:picMkLst>
            <pc:docMk/>
            <pc:sldMk cId="944260203" sldId="984"/>
            <ac:picMk id="3" creationId="{6E1AF879-238C-4D27-B2A3-E347BD639EC1}"/>
          </ac:picMkLst>
        </pc:picChg>
      </pc:sldChg>
      <pc:sldChg chg="modSp mod">
        <pc:chgData name="jane matthews" userId="dc340450f03d5840" providerId="LiveId" clId="{4663935B-592D-4F31-89A4-D983F1C0F884}" dt="2022-02-28T10:20:00.715" v="2216"/>
        <pc:sldMkLst>
          <pc:docMk/>
          <pc:sldMk cId="2637388677" sldId="985"/>
        </pc:sldMkLst>
        <pc:spChg chg="ord">
          <ac:chgData name="jane matthews" userId="dc340450f03d5840" providerId="LiveId" clId="{4663935B-592D-4F31-89A4-D983F1C0F884}" dt="2022-02-28T10:19:17.763" v="2169"/>
          <ac:spMkLst>
            <pc:docMk/>
            <pc:sldMk cId="2637388677" sldId="985"/>
            <ac:spMk id="5" creationId="{00000000-0000-0000-0000-000000000000}"/>
          </ac:spMkLst>
        </pc:spChg>
        <pc:spChg chg="ord">
          <ac:chgData name="jane matthews" userId="dc340450f03d5840" providerId="LiveId" clId="{4663935B-592D-4F31-89A4-D983F1C0F884}" dt="2022-02-28T10:20:00.715" v="2216"/>
          <ac:spMkLst>
            <pc:docMk/>
            <pc:sldMk cId="2637388677" sldId="985"/>
            <ac:spMk id="33" creationId="{DF245CAB-7B94-4A53-92A8-29BBD363A6C7}"/>
          </ac:spMkLst>
        </pc:spChg>
        <pc:spChg chg="ord">
          <ac:chgData name="jane matthews" userId="dc340450f03d5840" providerId="LiveId" clId="{4663935B-592D-4F31-89A4-D983F1C0F884}" dt="2022-02-28T10:19:46.424" v="2185"/>
          <ac:spMkLst>
            <pc:docMk/>
            <pc:sldMk cId="2637388677" sldId="985"/>
            <ac:spMk id="36" creationId="{281E10E1-AA37-4EEE-B9E6-E5A531CBCC81}"/>
          </ac:spMkLst>
        </pc:spChg>
        <pc:spChg chg="ord">
          <ac:chgData name="jane matthews" userId="dc340450f03d5840" providerId="LiveId" clId="{4663935B-592D-4F31-89A4-D983F1C0F884}" dt="2022-02-28T10:19:53.352" v="2201"/>
          <ac:spMkLst>
            <pc:docMk/>
            <pc:sldMk cId="2637388677" sldId="985"/>
            <ac:spMk id="37" creationId="{03509DD8-54C9-4899-970B-9FB967E72B49}"/>
          </ac:spMkLst>
        </pc:spChg>
      </pc:sldChg>
      <pc:sldChg chg="modSp mod">
        <pc:chgData name="jane matthews" userId="dc340450f03d5840" providerId="LiveId" clId="{4663935B-592D-4F31-89A4-D983F1C0F884}" dt="2022-02-28T10:24:49.830" v="3008" actId="962"/>
        <pc:sldMkLst>
          <pc:docMk/>
          <pc:sldMk cId="1775163410" sldId="986"/>
        </pc:sldMkLst>
        <pc:grpChg chg="ord">
          <ac:chgData name="jane matthews" userId="dc340450f03d5840" providerId="LiveId" clId="{4663935B-592D-4F31-89A4-D983F1C0F884}" dt="2022-02-28T10:22:24.583" v="2220"/>
          <ac:grpSpMkLst>
            <pc:docMk/>
            <pc:sldMk cId="1775163410" sldId="986"/>
            <ac:grpSpMk id="4" creationId="{5E5583C3-496F-4CA5-84C8-97B986058547}"/>
          </ac:grpSpMkLst>
        </pc:grpChg>
        <pc:graphicFrameChg chg="mod">
          <ac:chgData name="jane matthews" userId="dc340450f03d5840" providerId="LiveId" clId="{4663935B-592D-4F31-89A4-D983F1C0F884}" dt="2022-02-28T10:24:49.830" v="3008" actId="962"/>
          <ac:graphicFrameMkLst>
            <pc:docMk/>
            <pc:sldMk cId="1775163410" sldId="986"/>
            <ac:graphicFrameMk id="8" creationId="{85A316E0-193F-40E2-AC6A-517FFCF4FE87}"/>
          </ac:graphicFrameMkLst>
        </pc:graphicFrameChg>
      </pc:sldChg>
      <pc:sldChg chg="delSp modSp mod">
        <pc:chgData name="jane matthews" userId="dc340450f03d5840" providerId="LiveId" clId="{4663935B-592D-4F31-89A4-D983F1C0F884}" dt="2022-02-28T10:26:33.923" v="3017" actId="478"/>
        <pc:sldMkLst>
          <pc:docMk/>
          <pc:sldMk cId="3423910268" sldId="988"/>
        </pc:sldMkLst>
        <pc:spChg chg="ord">
          <ac:chgData name="jane matthews" userId="dc340450f03d5840" providerId="LiveId" clId="{4663935B-592D-4F31-89A4-D983F1C0F884}" dt="2022-02-28T10:26:27.594" v="3016"/>
          <ac:spMkLst>
            <pc:docMk/>
            <pc:sldMk cId="3423910268" sldId="988"/>
            <ac:spMk id="2" creationId="{BE4BA1EC-F909-481B-8DA4-31B5A1F69924}"/>
          </ac:spMkLst>
        </pc:spChg>
        <pc:spChg chg="del mod">
          <ac:chgData name="jane matthews" userId="dc340450f03d5840" providerId="LiveId" clId="{4663935B-592D-4F31-89A4-D983F1C0F884}" dt="2022-02-28T10:26:23.651" v="3015" actId="478"/>
          <ac:spMkLst>
            <pc:docMk/>
            <pc:sldMk cId="3423910268" sldId="988"/>
            <ac:spMk id="7" creationId="{92E06ED5-9512-42FC-8E77-0B12683AF158}"/>
          </ac:spMkLst>
        </pc:spChg>
        <pc:grpChg chg="del">
          <ac:chgData name="jane matthews" userId="dc340450f03d5840" providerId="LiveId" clId="{4663935B-592D-4F31-89A4-D983F1C0F884}" dt="2022-02-28T10:26:33.923" v="3017" actId="478"/>
          <ac:grpSpMkLst>
            <pc:docMk/>
            <pc:sldMk cId="3423910268" sldId="988"/>
            <ac:grpSpMk id="3" creationId="{536CD51C-E6FB-4C4F-9600-E9710D0FD5E0}"/>
          </ac:grpSpMkLst>
        </pc:grpChg>
      </pc:sldChg>
      <pc:sldChg chg="addSp modSp mod">
        <pc:chgData name="jane matthews" userId="dc340450f03d5840" providerId="LiveId" clId="{4663935B-592D-4F31-89A4-D983F1C0F884}" dt="2022-02-28T09:11:30.087" v="429" actId="962"/>
        <pc:sldMkLst>
          <pc:docMk/>
          <pc:sldMk cId="3408432714" sldId="990"/>
        </pc:sldMkLst>
        <pc:spChg chg="ord">
          <ac:chgData name="jane matthews" userId="dc340450f03d5840" providerId="LiveId" clId="{4663935B-592D-4F31-89A4-D983F1C0F884}" dt="2022-02-28T09:07:59.022" v="0"/>
          <ac:spMkLst>
            <pc:docMk/>
            <pc:sldMk cId="3408432714" sldId="990"/>
            <ac:spMk id="2" creationId="{EAFCFEDB-16DD-412C-BECE-937A4C7276FE}"/>
          </ac:spMkLst>
        </pc:spChg>
        <pc:grpChg chg="add mod">
          <ac:chgData name="jane matthews" userId="dc340450f03d5840" providerId="LiveId" clId="{4663935B-592D-4F31-89A4-D983F1C0F884}" dt="2022-02-28T09:11:30.087" v="429" actId="962"/>
          <ac:grpSpMkLst>
            <pc:docMk/>
            <pc:sldMk cId="3408432714" sldId="990"/>
            <ac:grpSpMk id="4" creationId="{17E82034-9BA1-4930-9AEE-B02CAFDE7C03}"/>
          </ac:grpSpMkLst>
        </pc:grpChg>
        <pc:picChg chg="mod">
          <ac:chgData name="jane matthews" userId="dc340450f03d5840" providerId="LiveId" clId="{4663935B-592D-4F31-89A4-D983F1C0F884}" dt="2022-02-28T09:09:21.445" v="5" actId="164"/>
          <ac:picMkLst>
            <pc:docMk/>
            <pc:sldMk cId="3408432714" sldId="990"/>
            <ac:picMk id="13" creationId="{5CCE8E65-C3FB-43B0-9CDF-1EFA877C7268}"/>
          </ac:picMkLst>
        </pc:picChg>
        <pc:picChg chg="mod">
          <ac:chgData name="jane matthews" userId="dc340450f03d5840" providerId="LiveId" clId="{4663935B-592D-4F31-89A4-D983F1C0F884}" dt="2022-02-28T09:09:21.445" v="5" actId="164"/>
          <ac:picMkLst>
            <pc:docMk/>
            <pc:sldMk cId="3408432714" sldId="990"/>
            <ac:picMk id="15" creationId="{4698657A-527B-4FB4-B826-E844B13C0E86}"/>
          </ac:picMkLst>
        </pc:picChg>
        <pc:picChg chg="mod ord">
          <ac:chgData name="jane matthews" userId="dc340450f03d5840" providerId="LiveId" clId="{4663935B-592D-4F31-89A4-D983F1C0F884}" dt="2022-02-28T09:09:21.445" v="5" actId="164"/>
          <ac:picMkLst>
            <pc:docMk/>
            <pc:sldMk cId="3408432714" sldId="990"/>
            <ac:picMk id="17" creationId="{124C6B3B-DD04-4198-870E-0954006A1B08}"/>
          </ac:picMkLst>
        </pc:picChg>
      </pc:sldChg>
      <pc:sldChg chg="modSp">
        <pc:chgData name="jane matthews" userId="dc340450f03d5840" providerId="LiveId" clId="{4663935B-592D-4F31-89A4-D983F1C0F884}" dt="2022-02-28T10:22:14.138" v="2218"/>
        <pc:sldMkLst>
          <pc:docMk/>
          <pc:sldMk cId="4007598746" sldId="993"/>
        </pc:sldMkLst>
        <pc:picChg chg="mod">
          <ac:chgData name="jane matthews" userId="dc340450f03d5840" providerId="LiveId" clId="{4663935B-592D-4F31-89A4-D983F1C0F884}" dt="2022-02-28T10:22:14.138" v="2218"/>
          <ac:picMkLst>
            <pc:docMk/>
            <pc:sldMk cId="4007598746" sldId="993"/>
            <ac:picMk id="7" creationId="{205B8AE4-AA3C-46D9-B906-34D5F4102EE4}"/>
          </ac:picMkLst>
        </pc:picChg>
      </pc:sldChg>
      <pc:sldChg chg="modSp mod">
        <pc:chgData name="jane matthews" userId="dc340450f03d5840" providerId="LiveId" clId="{4663935B-592D-4F31-89A4-D983F1C0F884}" dt="2022-02-28T10:25:25.764" v="3012" actId="962"/>
        <pc:sldMkLst>
          <pc:docMk/>
          <pc:sldMk cId="2204444261" sldId="994"/>
        </pc:sldMkLst>
        <pc:grpChg chg="ord">
          <ac:chgData name="jane matthews" userId="dc340450f03d5840" providerId="LiveId" clId="{4663935B-592D-4F31-89A4-D983F1C0F884}" dt="2022-02-28T10:25:04.917" v="3010"/>
          <ac:grpSpMkLst>
            <pc:docMk/>
            <pc:sldMk cId="2204444261" sldId="994"/>
            <ac:grpSpMk id="4" creationId="{5E5583C3-496F-4CA5-84C8-97B986058547}"/>
          </ac:grpSpMkLst>
        </pc:grpChg>
        <pc:graphicFrameChg chg="mod">
          <ac:chgData name="jane matthews" userId="dc340450f03d5840" providerId="LiveId" clId="{4663935B-592D-4F31-89A4-D983F1C0F884}" dt="2022-02-28T10:25:25.764" v="3012" actId="962"/>
          <ac:graphicFrameMkLst>
            <pc:docMk/>
            <pc:sldMk cId="2204444261" sldId="994"/>
            <ac:graphicFrameMk id="8" creationId="{85A316E0-193F-40E2-AC6A-517FFCF4FE8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A72A-E76E-4D56-B254-35F0FFD6A5F3}" type="datetimeFigureOut">
              <a:rPr lang="en-GB" smtClean="0"/>
              <a:t>07/Mar/2022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81A6-6158-4635-B0E2-DC2138523D0E}" type="slidenum">
              <a:rPr lang="en-GB" smtClean="0"/>
              <a:t>‹#›</a:t>
            </a:fld>
            <a:endParaRPr lang="en-GB"/>
          </a:p>
        </p:txBody>
      </p:sp>
    </p:spTree>
    <p:extLst>
      <p:ext uri="{BB962C8B-B14F-4D97-AF65-F5344CB8AC3E}">
        <p14:creationId xmlns:p14="http://schemas.microsoft.com/office/powerpoint/2010/main" val="47577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06363" y="782638"/>
            <a:ext cx="6680200" cy="3757612"/>
          </a:xfrm>
          <a:ln/>
        </p:spPr>
      </p:sp>
      <p:sp>
        <p:nvSpPr>
          <p:cNvPr id="8195" name="Rectangle 3"/>
          <p:cNvSpPr>
            <a:spLocks noGrp="1" noChangeArrowheads="1"/>
          </p:cNvSpPr>
          <p:nvPr>
            <p:ph type="body" idx="1"/>
          </p:nvPr>
        </p:nvSpPr>
        <p:spPr>
          <a:xfrm>
            <a:off x="919163" y="4776788"/>
            <a:ext cx="5053012"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fld id="{3A3056E8-E52E-4580-9289-A0DDF5A900D3}" type="slidenum">
              <a:rPr lang="en-US" sz="1300">
                <a:solidFill>
                  <a:schemeClr val="tx1"/>
                </a:solidFill>
              </a:rPr>
              <a:pPr eaLnBrk="1" hangingPunct="1">
                <a:defRPr/>
              </a:pPr>
              <a:t>1</a:t>
            </a:fld>
            <a:endParaRPr lang="en-US" sz="1300">
              <a:solidFill>
                <a:schemeClr val="tx1"/>
              </a:solidFill>
            </a:endParaRPr>
          </a:p>
        </p:txBody>
      </p:sp>
      <p:sp>
        <p:nvSpPr>
          <p:cNvPr id="8197"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r>
              <a:rPr lang="en-GB" sz="1300">
                <a:solidFill>
                  <a:schemeClr val="tx1"/>
                </a:solidFill>
              </a:rPr>
              <a:t>             CHI 2010                                                                                    Caroline Jarrett</a:t>
            </a:r>
            <a:br>
              <a:rPr lang="en-GB" sz="1300">
                <a:solidFill>
                  <a:schemeClr val="tx1"/>
                </a:solidFill>
              </a:rPr>
            </a:br>
            <a:r>
              <a:rPr lang="en-GB" sz="1300">
                <a:solidFill>
                  <a:schemeClr val="tx1"/>
                </a:solidFill>
              </a:rPr>
              <a:t>    </a:t>
            </a:r>
            <a:endParaRPr lang="en-US" sz="13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of the Suttons Seeds website with a pop-up box: "Help us improve. We value your opinion. What do you like about our site and what can we improve on?"</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34</a:t>
            </a:fld>
            <a:endParaRPr lang="en-US" dirty="0"/>
          </a:p>
        </p:txBody>
      </p:sp>
    </p:spTree>
    <p:extLst>
      <p:ext uri="{BB962C8B-B14F-4D97-AF65-F5344CB8AC3E}">
        <p14:creationId xmlns:p14="http://schemas.microsoft.com/office/powerpoint/2010/main" val="321786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36</a:t>
            </a:fld>
            <a:endParaRPr lang="en-US" dirty="0"/>
          </a:p>
        </p:txBody>
      </p:sp>
    </p:spTree>
    <p:extLst>
      <p:ext uri="{BB962C8B-B14F-4D97-AF65-F5344CB8AC3E}">
        <p14:creationId xmlns:p14="http://schemas.microsoft.com/office/powerpoint/2010/main" val="326587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39</a:t>
            </a:fld>
            <a:endParaRPr lang="en-US" dirty="0"/>
          </a:p>
        </p:txBody>
      </p:sp>
    </p:spTree>
    <p:extLst>
      <p:ext uri="{BB962C8B-B14F-4D97-AF65-F5344CB8AC3E}">
        <p14:creationId xmlns:p14="http://schemas.microsoft.com/office/powerpoint/2010/main" val="326587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octopus, with focus on 'The list you sample from'</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42</a:t>
            </a:fld>
            <a:endParaRPr lang="en-US" dirty="0"/>
          </a:p>
        </p:txBody>
      </p:sp>
    </p:spTree>
    <p:extLst>
      <p:ext uri="{BB962C8B-B14F-4D97-AF65-F5344CB8AC3E}">
        <p14:creationId xmlns:p14="http://schemas.microsoft.com/office/powerpoint/2010/main" val="168929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43</a:t>
            </a:fld>
            <a:endParaRPr lang="en-US" dirty="0"/>
          </a:p>
        </p:txBody>
      </p:sp>
    </p:spTree>
    <p:extLst>
      <p:ext uri="{BB962C8B-B14F-4D97-AF65-F5344CB8AC3E}">
        <p14:creationId xmlns:p14="http://schemas.microsoft.com/office/powerpoint/2010/main" val="355396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Prank leaves Justin Bieber facing tour of North Korea</a:t>
            </a:r>
          </a:p>
          <a:p>
            <a:r>
              <a:rPr lang="en-GB" dirty="0"/>
              <a:t>By Daniel Emery Technology reporter, BBC News </a:t>
            </a:r>
          </a:p>
          <a:p>
            <a:r>
              <a:rPr lang="en-GB" dirty="0"/>
              <a:t>5 July 2010</a:t>
            </a:r>
          </a:p>
          <a:p>
            <a:r>
              <a:rPr lang="en-GB" dirty="0"/>
              <a:t>Image caption It is highly unlikely Bieber would be given permission to enter North Korea Canadian singer Justin Bieber's has become the target of a viral campaign to send him to North Korea.</a:t>
            </a:r>
          </a:p>
          <a:p>
            <a:r>
              <a:rPr lang="en-GB" dirty="0"/>
              <a:t>A website polled users as to which country he should tour next, with no restrictions on the nations that could be voted on.</a:t>
            </a:r>
          </a:p>
          <a:p>
            <a:r>
              <a:rPr lang="en-GB" dirty="0"/>
              <a:t>There are now almost half a million votes to send the singer to the secretive communist nation.</a:t>
            </a:r>
          </a:p>
          <a:p>
            <a:r>
              <a:rPr lang="en-GB" dirty="0"/>
              <a:t>The contest, which ends at 0600 on 7 July, saw North Korea move from 24th to 1st place in less than two days.</a:t>
            </a:r>
          </a:p>
          <a:p>
            <a:r>
              <a:rPr lang="en-GB" dirty="0"/>
              <a:t>Many of the votes are thought to originate from </a:t>
            </a:r>
            <a:r>
              <a:rPr lang="en-GB" dirty="0" err="1"/>
              <a:t>imageboard</a:t>
            </a:r>
            <a:r>
              <a:rPr lang="en-GB" dirty="0"/>
              <a:t> website 4chan, which has built a reputation for triggering online viral campaigns.</a:t>
            </a:r>
          </a:p>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44</a:t>
            </a:fld>
            <a:endParaRPr lang="en-US" dirty="0"/>
          </a:p>
        </p:txBody>
      </p:sp>
    </p:spTree>
    <p:extLst>
      <p:ext uri="{BB962C8B-B14F-4D97-AF65-F5344CB8AC3E}">
        <p14:creationId xmlns:p14="http://schemas.microsoft.com/office/powerpoint/2010/main" val="291287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classic example of the difference between response and representativeness: a Justin Bieber fan site organised a poll to see where the teen star should have his next concert. The poll got a big response but the winning location was North Korea. It seems unlikely that the respondents were representative of true Bieber fans.</a:t>
            </a:r>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46</a:t>
            </a:fld>
            <a:endParaRPr lang="en-US" dirty="0"/>
          </a:p>
        </p:txBody>
      </p:sp>
    </p:spTree>
    <p:extLst>
      <p:ext uri="{BB962C8B-B14F-4D97-AF65-F5344CB8AC3E}">
        <p14:creationId xmlns:p14="http://schemas.microsoft.com/office/powerpoint/2010/main" val="247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49</a:t>
            </a:fld>
            <a:endParaRPr lang="en-US" dirty="0"/>
          </a:p>
        </p:txBody>
      </p:sp>
    </p:spTree>
    <p:extLst>
      <p:ext uri="{BB962C8B-B14F-4D97-AF65-F5344CB8AC3E}">
        <p14:creationId xmlns:p14="http://schemas.microsoft.com/office/powerpoint/2010/main" val="385106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picture</a:t>
            </a:r>
            <a:r>
              <a:rPr lang="en-GB" baseline="0" dirty="0"/>
              <a:t> reflects the mistakes we can make if we do our sampling based solely on the judgement of an interviewer</a:t>
            </a:r>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50</a:t>
            </a:fld>
            <a:endParaRPr lang="en-US" dirty="0"/>
          </a:p>
        </p:txBody>
      </p:sp>
    </p:spTree>
    <p:extLst>
      <p:ext uri="{BB962C8B-B14F-4D97-AF65-F5344CB8AC3E}">
        <p14:creationId xmlns:p14="http://schemas.microsoft.com/office/powerpoint/2010/main" val="124298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r>
              <a:rPr lang="en-GB" sz="1200" dirty="0"/>
              <a:t>Non-response error:</a:t>
            </a:r>
          </a:p>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52</a:t>
            </a:fld>
            <a:endParaRPr lang="en-US" dirty="0"/>
          </a:p>
        </p:txBody>
      </p:sp>
    </p:spTree>
    <p:extLst>
      <p:ext uri="{BB962C8B-B14F-4D97-AF65-F5344CB8AC3E}">
        <p14:creationId xmlns:p14="http://schemas.microsoft.com/office/powerpoint/2010/main" val="234931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3</a:t>
            </a:fld>
            <a:endParaRPr lang="en-US" dirty="0"/>
          </a:p>
        </p:txBody>
      </p:sp>
    </p:spTree>
    <p:extLst>
      <p:ext uri="{BB962C8B-B14F-4D97-AF65-F5344CB8AC3E}">
        <p14:creationId xmlns:p14="http://schemas.microsoft.com/office/powerpoint/2010/main" val="554420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sits between 'what you want to ask', 'who you want to ask' and 'the number'</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57</a:t>
            </a:fld>
            <a:endParaRPr lang="en-US" dirty="0"/>
          </a:p>
        </p:txBody>
      </p:sp>
    </p:spTree>
    <p:extLst>
      <p:ext uri="{BB962C8B-B14F-4D97-AF65-F5344CB8AC3E}">
        <p14:creationId xmlns:p14="http://schemas.microsoft.com/office/powerpoint/2010/main" val="4095357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will only respond if they trust you. After that, it's a balance between the perceived reward from filling in the survey compared to the perceived effort that's required. Strangely enough, if a reward seems 'too good to be true' that can also reduce the response. </a:t>
            </a:r>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58</a:t>
            </a:fld>
            <a:endParaRPr lang="en-US" dirty="0"/>
          </a:p>
        </p:txBody>
      </p:sp>
    </p:spTree>
    <p:extLst>
      <p:ext uri="{BB962C8B-B14F-4D97-AF65-F5344CB8AC3E}">
        <p14:creationId xmlns:p14="http://schemas.microsoft.com/office/powerpoint/2010/main" val="126849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genuine invitation from local government, but the layout and images in the invitation make it look as if it's an approach from some sort of spammer or scammer. </a:t>
            </a:r>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59</a:t>
            </a:fld>
            <a:endParaRPr lang="en-US" dirty="0"/>
          </a:p>
        </p:txBody>
      </p:sp>
    </p:spTree>
    <p:extLst>
      <p:ext uri="{BB962C8B-B14F-4D97-AF65-F5344CB8AC3E}">
        <p14:creationId xmlns:p14="http://schemas.microsoft.com/office/powerpoint/2010/main" val="300407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61</a:t>
            </a:fld>
            <a:endParaRPr lang="en-GB"/>
          </a:p>
        </p:txBody>
      </p:sp>
    </p:spTree>
    <p:extLst>
      <p:ext uri="{BB962C8B-B14F-4D97-AF65-F5344CB8AC3E}">
        <p14:creationId xmlns:p14="http://schemas.microsoft.com/office/powerpoint/2010/main" val="40873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72</a:t>
            </a:fld>
            <a:endParaRPr lang="en-US" dirty="0"/>
          </a:p>
        </p:txBody>
      </p:sp>
    </p:spTree>
    <p:extLst>
      <p:ext uri="{BB962C8B-B14F-4D97-AF65-F5344CB8AC3E}">
        <p14:creationId xmlns:p14="http://schemas.microsoft.com/office/powerpoint/2010/main" val="3100600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50875"/>
            <a:ext cx="5794376" cy="3260725"/>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73</a:t>
            </a:fld>
            <a:endParaRPr lang="en-US" dirty="0"/>
          </a:p>
        </p:txBody>
      </p:sp>
    </p:spTree>
    <p:extLst>
      <p:ext uri="{BB962C8B-B14F-4D97-AF65-F5344CB8AC3E}">
        <p14:creationId xmlns:p14="http://schemas.microsoft.com/office/powerpoint/2010/main" val="1931946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50888"/>
            <a:ext cx="6688137" cy="3762375"/>
          </a:xfrm>
        </p:spPr>
      </p:sp>
      <p:sp>
        <p:nvSpPr>
          <p:cNvPr id="3" name="Notes Placeholder 2"/>
          <p:cNvSpPr>
            <a:spLocks noGrp="1"/>
          </p:cNvSpPr>
          <p:nvPr>
            <p:ph type="body" idx="1"/>
          </p:nvPr>
        </p:nvSpPr>
        <p:spPr/>
        <p:txBody>
          <a:bodyPr/>
          <a:lstStyle/>
          <a:p>
            <a:r>
              <a:rPr lang="en-GB" dirty="0"/>
              <a:t>The octopus again; we've looked at 6 of the 8 tentacles.</a:t>
            </a:r>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75</a:t>
            </a:fld>
            <a:endParaRPr lang="en-US" dirty="0"/>
          </a:p>
        </p:txBody>
      </p:sp>
    </p:spTree>
    <p:extLst>
      <p:ext uri="{BB962C8B-B14F-4D97-AF65-F5344CB8AC3E}">
        <p14:creationId xmlns:p14="http://schemas.microsoft.com/office/powerpoint/2010/main" val="36837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50875"/>
            <a:ext cx="5794376" cy="3260725"/>
          </a:xfrm>
        </p:spPr>
      </p:sp>
      <p:sp>
        <p:nvSpPr>
          <p:cNvPr id="3" name="Notes Placeholder 2"/>
          <p:cNvSpPr>
            <a:spLocks noGrp="1"/>
          </p:cNvSpPr>
          <p:nvPr>
            <p:ph type="body" idx="1"/>
          </p:nvPr>
        </p:nvSpPr>
        <p:spPr/>
        <p:txBody>
          <a:bodyPr/>
          <a:lstStyle/>
          <a:p>
            <a:r>
              <a:rPr lang="en-GB" dirty="0"/>
              <a:t>The octopus again; we've looked at 6 of the 8 tentacles.</a:t>
            </a:r>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77</a:t>
            </a:fld>
            <a:endParaRPr lang="en-US" dirty="0"/>
          </a:p>
        </p:txBody>
      </p:sp>
    </p:spTree>
    <p:extLst>
      <p:ext uri="{BB962C8B-B14F-4D97-AF65-F5344CB8AC3E}">
        <p14:creationId xmlns:p14="http://schemas.microsoft.com/office/powerpoint/2010/main" val="3393079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88</a:t>
            </a:fld>
            <a:endParaRPr lang="en-GB"/>
          </a:p>
        </p:txBody>
      </p:sp>
    </p:spTree>
    <p:extLst>
      <p:ext uri="{BB962C8B-B14F-4D97-AF65-F5344CB8AC3E}">
        <p14:creationId xmlns:p14="http://schemas.microsoft.com/office/powerpoint/2010/main" val="1617201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554038" y="650875"/>
            <a:ext cx="5794376" cy="3260725"/>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3369" eaLnBrk="0" hangingPunct="0">
              <a:defRPr sz="2400">
                <a:solidFill>
                  <a:srgbClr val="003333"/>
                </a:solidFill>
                <a:latin typeface="Arial" charset="0"/>
              </a:defRPr>
            </a:lvl1pPr>
            <a:lvl2pPr marL="587527" indent="-225972" defTabSz="783369" eaLnBrk="0" hangingPunct="0">
              <a:defRPr sz="2400">
                <a:solidFill>
                  <a:srgbClr val="003333"/>
                </a:solidFill>
                <a:latin typeface="Arial" charset="0"/>
              </a:defRPr>
            </a:lvl2pPr>
            <a:lvl3pPr marL="903888" indent="-180778" defTabSz="783369" eaLnBrk="0" hangingPunct="0">
              <a:defRPr sz="2400">
                <a:solidFill>
                  <a:srgbClr val="003333"/>
                </a:solidFill>
                <a:latin typeface="Arial" charset="0"/>
              </a:defRPr>
            </a:lvl3pPr>
            <a:lvl4pPr marL="1265442" indent="-180778" defTabSz="783369" eaLnBrk="0" hangingPunct="0">
              <a:defRPr sz="2400">
                <a:solidFill>
                  <a:srgbClr val="003333"/>
                </a:solidFill>
                <a:latin typeface="Arial" charset="0"/>
              </a:defRPr>
            </a:lvl4pPr>
            <a:lvl5pPr marL="1626998" indent="-180778" defTabSz="783369" eaLnBrk="0" hangingPunct="0">
              <a:defRPr sz="2400">
                <a:solidFill>
                  <a:srgbClr val="003333"/>
                </a:solidFill>
                <a:latin typeface="Arial" charset="0"/>
              </a:defRPr>
            </a:lvl5pPr>
            <a:lvl6pPr marL="1988553" indent="-180778" defTabSz="783369" eaLnBrk="0" fontAlgn="base" hangingPunct="0">
              <a:spcBef>
                <a:spcPct val="0"/>
              </a:spcBef>
              <a:spcAft>
                <a:spcPct val="0"/>
              </a:spcAft>
              <a:defRPr sz="2400">
                <a:solidFill>
                  <a:srgbClr val="003333"/>
                </a:solidFill>
                <a:latin typeface="Arial" charset="0"/>
              </a:defRPr>
            </a:lvl6pPr>
            <a:lvl7pPr marL="2350108" indent="-180778" defTabSz="783369" eaLnBrk="0" fontAlgn="base" hangingPunct="0">
              <a:spcBef>
                <a:spcPct val="0"/>
              </a:spcBef>
              <a:spcAft>
                <a:spcPct val="0"/>
              </a:spcAft>
              <a:defRPr sz="2400">
                <a:solidFill>
                  <a:srgbClr val="003333"/>
                </a:solidFill>
                <a:latin typeface="Arial" charset="0"/>
              </a:defRPr>
            </a:lvl7pPr>
            <a:lvl8pPr marL="2711663" indent="-180778" defTabSz="783369" eaLnBrk="0" fontAlgn="base" hangingPunct="0">
              <a:spcBef>
                <a:spcPct val="0"/>
              </a:spcBef>
              <a:spcAft>
                <a:spcPct val="0"/>
              </a:spcAft>
              <a:defRPr sz="2400">
                <a:solidFill>
                  <a:srgbClr val="003333"/>
                </a:solidFill>
                <a:latin typeface="Arial" charset="0"/>
              </a:defRPr>
            </a:lvl8pPr>
            <a:lvl9pPr marL="3073218" indent="-180778" defTabSz="783369" eaLnBrk="0" fontAlgn="base" hangingPunct="0">
              <a:spcBef>
                <a:spcPct val="0"/>
              </a:spcBef>
              <a:spcAft>
                <a:spcPct val="0"/>
              </a:spcAft>
              <a:defRPr sz="2400">
                <a:solidFill>
                  <a:srgbClr val="003333"/>
                </a:solidFill>
                <a:latin typeface="Arial" charset="0"/>
              </a:defRPr>
            </a:lvl9pPr>
          </a:lstStyle>
          <a:p>
            <a:pPr eaLnBrk="1" hangingPunct="1">
              <a:defRPr/>
            </a:pPr>
            <a:fld id="{81A68A2A-7619-4A86-B9D1-FE98BFCCC508}" type="slidenum">
              <a:rPr lang="en-US" sz="1000">
                <a:solidFill>
                  <a:schemeClr val="tx1"/>
                </a:solidFill>
              </a:rPr>
              <a:pPr eaLnBrk="1" hangingPunct="1">
                <a:defRPr/>
              </a:pPr>
              <a:t>89</a:t>
            </a:fld>
            <a:endParaRPr lang="en-US" sz="1000">
              <a:solidFill>
                <a:schemeClr val="tx1"/>
              </a:solidFill>
            </a:endParaRPr>
          </a:p>
        </p:txBody>
      </p:sp>
      <p:sp>
        <p:nvSpPr>
          <p:cNvPr id="9221"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3369" eaLnBrk="0" hangingPunct="0">
              <a:defRPr sz="2400">
                <a:solidFill>
                  <a:srgbClr val="003333"/>
                </a:solidFill>
                <a:latin typeface="Arial" charset="0"/>
              </a:defRPr>
            </a:lvl1pPr>
            <a:lvl2pPr marL="587527" indent="-225972" defTabSz="783369" eaLnBrk="0" hangingPunct="0">
              <a:defRPr sz="2400">
                <a:solidFill>
                  <a:srgbClr val="003333"/>
                </a:solidFill>
                <a:latin typeface="Arial" charset="0"/>
              </a:defRPr>
            </a:lvl2pPr>
            <a:lvl3pPr marL="903888" indent="-180778" defTabSz="783369" eaLnBrk="0" hangingPunct="0">
              <a:defRPr sz="2400">
                <a:solidFill>
                  <a:srgbClr val="003333"/>
                </a:solidFill>
                <a:latin typeface="Arial" charset="0"/>
              </a:defRPr>
            </a:lvl3pPr>
            <a:lvl4pPr marL="1265442" indent="-180778" defTabSz="783369" eaLnBrk="0" hangingPunct="0">
              <a:defRPr sz="2400">
                <a:solidFill>
                  <a:srgbClr val="003333"/>
                </a:solidFill>
                <a:latin typeface="Arial" charset="0"/>
              </a:defRPr>
            </a:lvl4pPr>
            <a:lvl5pPr marL="1626998" indent="-180778" defTabSz="783369" eaLnBrk="0" hangingPunct="0">
              <a:defRPr sz="2400">
                <a:solidFill>
                  <a:srgbClr val="003333"/>
                </a:solidFill>
                <a:latin typeface="Arial" charset="0"/>
              </a:defRPr>
            </a:lvl5pPr>
            <a:lvl6pPr marL="1988553" indent="-180778" defTabSz="783369" eaLnBrk="0" fontAlgn="base" hangingPunct="0">
              <a:spcBef>
                <a:spcPct val="0"/>
              </a:spcBef>
              <a:spcAft>
                <a:spcPct val="0"/>
              </a:spcAft>
              <a:defRPr sz="2400">
                <a:solidFill>
                  <a:srgbClr val="003333"/>
                </a:solidFill>
                <a:latin typeface="Arial" charset="0"/>
              </a:defRPr>
            </a:lvl6pPr>
            <a:lvl7pPr marL="2350108" indent="-180778" defTabSz="783369" eaLnBrk="0" fontAlgn="base" hangingPunct="0">
              <a:spcBef>
                <a:spcPct val="0"/>
              </a:spcBef>
              <a:spcAft>
                <a:spcPct val="0"/>
              </a:spcAft>
              <a:defRPr sz="2400">
                <a:solidFill>
                  <a:srgbClr val="003333"/>
                </a:solidFill>
                <a:latin typeface="Arial" charset="0"/>
              </a:defRPr>
            </a:lvl7pPr>
            <a:lvl8pPr marL="2711663" indent="-180778" defTabSz="783369" eaLnBrk="0" fontAlgn="base" hangingPunct="0">
              <a:spcBef>
                <a:spcPct val="0"/>
              </a:spcBef>
              <a:spcAft>
                <a:spcPct val="0"/>
              </a:spcAft>
              <a:defRPr sz="2400">
                <a:solidFill>
                  <a:srgbClr val="003333"/>
                </a:solidFill>
                <a:latin typeface="Arial" charset="0"/>
              </a:defRPr>
            </a:lvl8pPr>
            <a:lvl9pPr marL="3073218" indent="-180778" defTabSz="783369" eaLnBrk="0" fontAlgn="base" hangingPunct="0">
              <a:spcBef>
                <a:spcPct val="0"/>
              </a:spcBef>
              <a:spcAft>
                <a:spcPct val="0"/>
              </a:spcAft>
              <a:defRPr sz="2400">
                <a:solidFill>
                  <a:srgbClr val="003333"/>
                </a:solidFill>
                <a:latin typeface="Arial" charset="0"/>
              </a:defRPr>
            </a:lvl9pPr>
          </a:lstStyle>
          <a:p>
            <a:pPr eaLnBrk="1" hangingPunct="1">
              <a:defRPr/>
            </a:pPr>
            <a:r>
              <a:rPr lang="en-GB" sz="1000">
                <a:solidFill>
                  <a:schemeClr val="tx1"/>
                </a:solidFill>
              </a:rPr>
              <a:t>             CHI 2010                                                                                    Caroline Jarrett</a:t>
            </a:r>
            <a:br>
              <a:rPr lang="en-GB" sz="1000">
                <a:solidFill>
                  <a:schemeClr val="tx1"/>
                </a:solidFill>
              </a:rPr>
            </a:br>
            <a:r>
              <a:rPr lang="en-GB" sz="1000">
                <a:solidFill>
                  <a:schemeClr val="tx1"/>
                </a:solidFill>
              </a:rPr>
              <a:t>    </a:t>
            </a:r>
            <a:endParaRPr lang="en-US" sz="10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endParaRPr lang="en-GB" dirty="0"/>
          </a:p>
        </p:txBody>
      </p:sp>
      <p:sp>
        <p:nvSpPr>
          <p:cNvPr id="4" name="Footer Placeholder 3"/>
          <p:cNvSpPr>
            <a:spLocks noGrp="1"/>
          </p:cNvSpPr>
          <p:nvPr>
            <p:ph type="ftr" sz="quarter" idx="4"/>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5"/>
          </p:nvPr>
        </p:nvSpPr>
        <p:spPr/>
        <p:txBody>
          <a:bodyPr/>
          <a:lstStyle/>
          <a:p>
            <a:pPr>
              <a:defRPr/>
            </a:pPr>
            <a:fld id="{D955DBE3-3499-488F-B103-A21EE03BCEA5}" type="slidenum">
              <a:rPr lang="en-US" smtClean="0"/>
              <a:pPr>
                <a:defRPr/>
              </a:pPr>
              <a:t>12</a:t>
            </a:fld>
            <a:endParaRPr lang="en-US" dirty="0"/>
          </a:p>
        </p:txBody>
      </p:sp>
    </p:spTree>
    <p:extLst>
      <p:ext uri="{BB962C8B-B14F-4D97-AF65-F5344CB8AC3E}">
        <p14:creationId xmlns:p14="http://schemas.microsoft.com/office/powerpoint/2010/main" val="120688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sits between 'what you want to ask', 'who you want to ask' and 'the number'</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15</a:t>
            </a:fld>
            <a:endParaRPr lang="en-US" dirty="0"/>
          </a:p>
        </p:txBody>
      </p:sp>
    </p:spTree>
    <p:extLst>
      <p:ext uri="{BB962C8B-B14F-4D97-AF65-F5344CB8AC3E}">
        <p14:creationId xmlns:p14="http://schemas.microsoft.com/office/powerpoint/2010/main" val="112738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sits between 'what you want to ask', 'who you want to ask' and 'the number'</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16</a:t>
            </a:fld>
            <a:endParaRPr lang="en-US" dirty="0"/>
          </a:p>
        </p:txBody>
      </p:sp>
    </p:spTree>
    <p:extLst>
      <p:ext uri="{BB962C8B-B14F-4D97-AF65-F5344CB8AC3E}">
        <p14:creationId xmlns:p14="http://schemas.microsoft.com/office/powerpoint/2010/main" val="278620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50875"/>
            <a:ext cx="5794376" cy="3260725"/>
          </a:xfrm>
        </p:spPr>
      </p:sp>
      <p:sp>
        <p:nvSpPr>
          <p:cNvPr id="3" name="Notes Placeholder 2"/>
          <p:cNvSpPr>
            <a:spLocks noGrp="1"/>
          </p:cNvSpPr>
          <p:nvPr>
            <p:ph type="body" idx="1"/>
          </p:nvPr>
        </p:nvSpPr>
        <p:spPr/>
        <p:txBody>
          <a:bodyPr/>
          <a:lstStyle/>
          <a:p>
            <a:r>
              <a:rPr lang="en-GB" dirty="0"/>
              <a:t>The octopus again; we've looked at 6 of the 8 tentacles.</a:t>
            </a:r>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17</a:t>
            </a:fld>
            <a:endParaRPr lang="en-US" dirty="0"/>
          </a:p>
        </p:txBody>
      </p:sp>
    </p:spTree>
    <p:extLst>
      <p:ext uri="{BB962C8B-B14F-4D97-AF65-F5344CB8AC3E}">
        <p14:creationId xmlns:p14="http://schemas.microsoft.com/office/powerpoint/2010/main" val="284918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50875"/>
            <a:ext cx="5794376" cy="3260725"/>
          </a:xfrm>
        </p:spPr>
      </p:sp>
      <p:sp>
        <p:nvSpPr>
          <p:cNvPr id="3" name="Notes Placeholder 2"/>
          <p:cNvSpPr>
            <a:spLocks noGrp="1"/>
          </p:cNvSpPr>
          <p:nvPr>
            <p:ph type="body" idx="1"/>
          </p:nvPr>
        </p:nvSpPr>
        <p:spPr/>
        <p:txBody>
          <a:bodyPr/>
          <a:lstStyle/>
          <a:p>
            <a:r>
              <a:rPr lang="en-GB" dirty="0"/>
              <a:t>The octopus again; we've looked at 6 of the 8 tentacles.</a:t>
            </a:r>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18</a:t>
            </a:fld>
            <a:endParaRPr lang="en-US" dirty="0"/>
          </a:p>
        </p:txBody>
      </p:sp>
    </p:spTree>
    <p:extLst>
      <p:ext uri="{BB962C8B-B14F-4D97-AF65-F5344CB8AC3E}">
        <p14:creationId xmlns:p14="http://schemas.microsoft.com/office/powerpoint/2010/main" val="230679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5"/>
          </p:nvPr>
        </p:nvSpPr>
        <p:spPr/>
        <p:txBody>
          <a:bodyPr/>
          <a:lstStyle/>
          <a:p>
            <a:pPr>
              <a:defRPr/>
            </a:pPr>
            <a:fld id="{D955DBE3-3499-488F-B103-A21EE03BCEA5}" type="slidenum">
              <a:rPr lang="en-US" smtClean="0"/>
              <a:pPr>
                <a:defRPr/>
              </a:pPr>
              <a:t>24</a:t>
            </a:fld>
            <a:endParaRPr lang="en-US" dirty="0"/>
          </a:p>
        </p:txBody>
      </p:sp>
    </p:spTree>
    <p:extLst>
      <p:ext uri="{BB962C8B-B14F-4D97-AF65-F5344CB8AC3E}">
        <p14:creationId xmlns:p14="http://schemas.microsoft.com/office/powerpoint/2010/main" val="39776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now has some extra stickies:</a:t>
            </a:r>
          </a:p>
          <a:p>
            <a:r>
              <a:rPr lang="en-US" dirty="0"/>
              <a:t>- to make it work better</a:t>
            </a:r>
          </a:p>
          <a:p>
            <a:r>
              <a:rPr lang="en-US" dirty="0"/>
              <a:t>- whether we need to do work on the application</a:t>
            </a:r>
          </a:p>
          <a:p>
            <a:r>
              <a:rPr lang="en-US" dirty="0"/>
              <a:t>- number of users who fail to complete</a:t>
            </a:r>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30</a:t>
            </a:fld>
            <a:endParaRPr lang="en-GB"/>
          </a:p>
        </p:txBody>
      </p:sp>
    </p:spTree>
    <p:extLst>
      <p:ext uri="{BB962C8B-B14F-4D97-AF65-F5344CB8AC3E}">
        <p14:creationId xmlns:p14="http://schemas.microsoft.com/office/powerpoint/2010/main" val="204846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1A3C-E1F2-42E3-8FA0-6A7C5E3ECDD5}"/>
              </a:ext>
            </a:extLst>
          </p:cNvPr>
          <p:cNvSpPr>
            <a:spLocks noGrp="1"/>
          </p:cNvSpPr>
          <p:nvPr>
            <p:ph type="ctrTitle"/>
          </p:nvPr>
        </p:nvSpPr>
        <p:spPr>
          <a:xfrm>
            <a:off x="943707" y="1139948"/>
            <a:ext cx="10292861"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9A3750-65BA-4DBD-A5DB-4581940E9C80}"/>
              </a:ext>
            </a:extLst>
          </p:cNvPr>
          <p:cNvSpPr>
            <a:spLocks noGrp="1"/>
          </p:cNvSpPr>
          <p:nvPr>
            <p:ph type="subTitle" idx="1"/>
          </p:nvPr>
        </p:nvSpPr>
        <p:spPr>
          <a:xfrm>
            <a:off x="943708" y="3645999"/>
            <a:ext cx="102928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4164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keaway">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2" y="0"/>
            <a:ext cx="4559300" cy="6372520"/>
          </a:xfrm>
          <a:prstGeom prst="rect">
            <a:avLst/>
          </a:prstGeom>
          <a:gradFill>
            <a:gsLst>
              <a:gs pos="0">
                <a:srgbClr val="009999">
                  <a:alpha val="52000"/>
                </a:srgbClr>
              </a:gs>
              <a:gs pos="100000">
                <a:schemeClr val="bg1"/>
              </a:gs>
            </a:gsLst>
            <a:lin ang="5400000" scaled="1"/>
          </a:gradFill>
          <a:ln w="9525">
            <a:noFill/>
            <a:miter lim="800000"/>
            <a:headEnd/>
            <a:tailEnd/>
          </a:ln>
          <a:effectLst/>
        </p:spPr>
        <p:txBody>
          <a:bodyPr wrap="none" anchor="ctr"/>
          <a:lstStyle/>
          <a:p>
            <a:pPr algn="ctr">
              <a:defRPr/>
            </a:pPr>
            <a:endParaRPr lang="en-US" sz="2400" dirty="0">
              <a:solidFill>
                <a:schemeClr val="hlink"/>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6734" y="942109"/>
            <a:ext cx="7065048" cy="5184056"/>
          </a:xfrm>
        </p:spPr>
        <p:txBody>
          <a:bodyPr>
            <a:normAutofit/>
          </a:bodyPr>
          <a:lstStyle>
            <a:lvl1pPr marL="0" indent="0">
              <a:buNone/>
              <a:defRPr sz="4000"/>
            </a:lvl1pPr>
            <a:lvl2pPr>
              <a:defRPr sz="3200"/>
            </a:lvl2pPr>
            <a:lvl3pPr>
              <a:defRPr sz="3200"/>
            </a:lvl3pPr>
            <a:lvl4pPr>
              <a:defRPr sz="3200"/>
            </a:lvl4pPr>
            <a:lvl5pPr>
              <a:defRPr sz="32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274109" y="942109"/>
            <a:ext cx="4011084" cy="4012480"/>
          </a:xfrm>
        </p:spPr>
        <p:txBody>
          <a:bodyPr>
            <a:normAutofit/>
          </a:bodyPr>
          <a:lstStyle>
            <a:lvl1pPr marL="0" indent="0">
              <a:buNone/>
              <a:defRPr sz="3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71545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D27-8943-41DB-A980-239423682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8DF278-3D42-49C3-A950-4FD21BEF8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60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41F-4BD2-40C2-8D41-726136EA2E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41DEB-E350-4F20-8F61-A28482947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8542C3-3C12-4CA1-A447-C4D0E1C31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9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0F12-1304-4F60-B924-8A193D18F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DE053-00F8-41B1-92A7-486916781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DD2E8-4B7B-4FE6-9D70-35E024439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93684-4279-4B8B-A77D-7AEBEBB28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29536-45FC-4BFD-AC46-8B5840A83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4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F626-497B-4FF8-A84A-32DB5DA51FD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35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89A5-EAB2-4815-AA5A-5CA95AB0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21FB32-2F54-46AA-B4D5-FAF6D801D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C65DA3-F731-4ADE-8683-E463A01E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87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34A-0F97-48F3-A63F-B8686837D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45E66A-294A-425D-845D-6DE02BE8F97F}"/>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0C78E2-CC9F-4155-949A-B41B69E0F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58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p summary">
    <p:spTree>
      <p:nvGrpSpPr>
        <p:cNvPr id="1" name=""/>
        <p:cNvGrpSpPr/>
        <p:nvPr/>
      </p:nvGrpSpPr>
      <p:grpSpPr>
        <a:xfrm>
          <a:off x="0" y="0"/>
          <a:ext cx="0" cy="0"/>
          <a:chOff x="0" y="0"/>
          <a:chExt cx="0" cy="0"/>
        </a:xfrm>
      </p:grpSpPr>
      <p:sp>
        <p:nvSpPr>
          <p:cNvPr id="8" name="Rectangle 7"/>
          <p:cNvSpPr>
            <a:spLocks noChangeArrowheads="1"/>
          </p:cNvSpPr>
          <p:nvPr/>
        </p:nvSpPr>
        <p:spPr bwMode="auto">
          <a:xfrm>
            <a:off x="2"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2400">
              <a:solidFill>
                <a:schemeClr val="hlink"/>
              </a:solidFill>
            </a:endParaRPr>
          </a:p>
        </p:txBody>
      </p:sp>
      <p:sp>
        <p:nvSpPr>
          <p:cNvPr id="3" name="Content Placeholder 2"/>
          <p:cNvSpPr>
            <a:spLocks noGrp="1"/>
          </p:cNvSpPr>
          <p:nvPr>
            <p:ph idx="1"/>
          </p:nvPr>
        </p:nvSpPr>
        <p:spPr>
          <a:xfrm>
            <a:off x="4766733" y="273052"/>
            <a:ext cx="6815667" cy="5853113"/>
          </a:xfrm>
        </p:spPr>
        <p:txBody>
          <a:bodyPr/>
          <a:lstStyle>
            <a:lvl1pPr marL="0" indent="0">
              <a:buNone/>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274109" y="263526"/>
            <a:ext cx="4011084" cy="4691063"/>
          </a:xfrm>
        </p:spPr>
        <p:txBody>
          <a:bodyPr/>
          <a:lstStyle>
            <a:lvl1pPr marL="0" indent="0">
              <a:buNone/>
              <a:defRPr sz="53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5DFDEA9-E74E-43C7-8160-24B53ADED2C5}"/>
              </a:ext>
            </a:extLst>
          </p:cNvPr>
          <p:cNvSpPr>
            <a:spLocks noGrp="1" noChangeArrowheads="1"/>
          </p:cNvSpPr>
          <p:nvPr>
            <p:ph type="sldNum" sz="quarter" idx="4"/>
          </p:nvPr>
        </p:nvSpPr>
        <p:spPr bwMode="auto">
          <a:xfrm>
            <a:off x="0" y="6527800"/>
            <a:ext cx="12192000" cy="332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67">
                <a:solidFill>
                  <a:schemeClr val="tx1"/>
                </a:solidFill>
                <a:cs typeface="+mn-cs"/>
              </a:defRPr>
            </a:lvl1pPr>
          </a:lstStyle>
          <a:p>
            <a:pPr>
              <a:tabLst>
                <a:tab pos="11836104" algn="r"/>
              </a:tabLst>
              <a:defRPr/>
            </a:pPr>
            <a:r>
              <a:rPr lang="en-GB"/>
              <a:t>Caroline Jarrett  @cjforms  </a:t>
            </a:r>
            <a:r>
              <a:rPr lang="en-GB">
                <a:hlinkClick r:id="rId2"/>
              </a:rPr>
              <a:t>(CC) BY SA-4.0</a:t>
            </a:r>
            <a:r>
              <a:rPr lang="en-GB"/>
              <a:t> 	</a:t>
            </a:r>
            <a:fld id="{E6BE35B7-A5DE-4A73-87D9-203EC1AB5B3F}" type="slidenum">
              <a:rPr lang="en-US" smtClean="0"/>
              <a:pPr>
                <a:tabLst>
                  <a:tab pos="11836104" algn="r"/>
                </a:tabLst>
                <a:defRPr/>
              </a:pPr>
              <a:t>‹#›</a:t>
            </a:fld>
            <a:endParaRPr lang="en-US" dirty="0"/>
          </a:p>
        </p:txBody>
      </p:sp>
      <p:sp>
        <p:nvSpPr>
          <p:cNvPr id="6" name="Rectangle 5">
            <a:extLst>
              <a:ext uri="{FF2B5EF4-FFF2-40B4-BE49-F238E27FC236}">
                <a16:creationId xmlns:a16="http://schemas.microsoft.com/office/drawing/2014/main" id="{610CF88F-6AC8-4E33-AA60-88E91005296D}"/>
              </a:ext>
            </a:extLst>
          </p:cNvPr>
          <p:cNvSpPr>
            <a:spLocks noChangeArrowheads="1"/>
          </p:cNvSpPr>
          <p:nvPr userDrawn="1"/>
        </p:nvSpPr>
        <p:spPr bwMode="auto">
          <a:xfrm>
            <a:off x="2"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2400">
              <a:solidFill>
                <a:schemeClr val="hlink"/>
              </a:solidFill>
            </a:endParaRPr>
          </a:p>
        </p:txBody>
      </p:sp>
    </p:spTree>
    <p:extLst>
      <p:ext uri="{BB962C8B-B14F-4D97-AF65-F5344CB8AC3E}">
        <p14:creationId xmlns:p14="http://schemas.microsoft.com/office/powerpoint/2010/main" val="83092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sa/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D7343-C168-4690-B6AC-3844531AF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1DF4DE7-DEDF-43BB-BC5D-8B51F6C3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01597C81-6EBE-45B5-98D4-AB72A2E69CA5}"/>
              </a:ext>
            </a:extLst>
          </p:cNvPr>
          <p:cNvSpPr txBox="1"/>
          <p:nvPr userDrawn="1"/>
        </p:nvSpPr>
        <p:spPr>
          <a:xfrm>
            <a:off x="838200" y="6400412"/>
            <a:ext cx="522263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Caroline Jarrett  @cjforms  </a:t>
            </a:r>
            <a:r>
              <a:rPr lang="en-GB" sz="1200" dirty="0">
                <a:solidFill>
                  <a:srgbClr val="009999"/>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(CC) BY SA-4.0</a:t>
            </a:r>
            <a:endParaRPr lang="en-GB" sz="1200" dirty="0">
              <a:solidFill>
                <a:srgbClr val="0099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56EA9E-8371-48C3-9C16-C711AA17962C}"/>
              </a:ext>
            </a:extLst>
          </p:cNvPr>
          <p:cNvSpPr txBox="1"/>
          <p:nvPr userDrawn="1"/>
        </p:nvSpPr>
        <p:spPr>
          <a:xfrm>
            <a:off x="-304800" y="6400411"/>
            <a:ext cx="1063869" cy="276999"/>
          </a:xfrm>
          <a:prstGeom prst="rect">
            <a:avLst/>
          </a:prstGeom>
          <a:noFill/>
        </p:spPr>
        <p:txBody>
          <a:bodyPr wrap="square" rtlCol="0">
            <a:spAutoFit/>
          </a:bodyPr>
          <a:lstStyle/>
          <a:p>
            <a:pPr algn="r"/>
            <a:fld id="{DA279BC7-B0A2-49AE-A926-04B4B5BC506F}" type="slidenum">
              <a:rPr lang="en-GB" sz="1200" kern="1200" smtClean="0">
                <a:solidFill>
                  <a:schemeClr val="tx1"/>
                </a:solidFill>
                <a:latin typeface="Arial" panose="020B0604020202020204" pitchFamily="34" charset="0"/>
                <a:ea typeface="+mn-ea"/>
                <a:cs typeface="Arial" panose="020B0604020202020204" pitchFamily="34" charset="0"/>
              </a:rPr>
              <a:t>‹#›</a:t>
            </a:fld>
            <a:endParaRPr lang="en-GB" sz="12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33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rgbClr val="009999"/>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unsplash.com/s/photos/green-apple?utm_source=unsplash&amp;utm_medium=referral&amp;utm_content=creditCopyText" TargetMode="External"/><Relationship Id="rId7" Type="http://schemas.openxmlformats.org/officeDocument/2006/relationships/hyperlink" Target="https://unsplash.com/s/photos/cherry-fruit?utm_source=unsplash&amp;utm_medium=referral&amp;utm_content=creditCopyText" TargetMode="External"/><Relationship Id="rId2" Type="http://schemas.openxmlformats.org/officeDocument/2006/relationships/hyperlink" Target="https://unsplash.com/@iamcristian?utm_source=unsplash&amp;utm_medium=referral&amp;utm_content=creditCopyText" TargetMode="External"/><Relationship Id="rId1" Type="http://schemas.openxmlformats.org/officeDocument/2006/relationships/slideLayout" Target="../slideLayouts/slideLayout2.xml"/><Relationship Id="rId6" Type="http://schemas.openxmlformats.org/officeDocument/2006/relationships/hyperlink" Target="https://unsplash.com/@quaritsch?utm_source=unsplash&amp;utm_medium=referral&amp;utm_content=creditCopyText" TargetMode="External"/><Relationship Id="rId5" Type="http://schemas.openxmlformats.org/officeDocument/2006/relationships/hyperlink" Target="https://unsplash.com/s/photos/orange-fruit?utm_source=unsplash&amp;utm_medium=referral&amp;utm_content=creditCopyText" TargetMode="External"/><Relationship Id="rId10" Type="http://schemas.openxmlformats.org/officeDocument/2006/relationships/image" Target="../media/image4.jpg"/><Relationship Id="rId4" Type="http://schemas.openxmlformats.org/officeDocument/2006/relationships/hyperlink" Target="https://unsplash.com/@adamsky1973?utm_source=unsplash&amp;utm_medium=referral&amp;utm_content=creditCopyText" TargetMode="External"/><Relationship Id="rId9"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dx.doi.org/10.2139/ssrn.3131087" TargetMode="External"/><Relationship Id="rId1" Type="http://schemas.openxmlformats.org/officeDocument/2006/relationships/slideLayout" Target="../slideLayouts/slideLayout2.xml"/><Relationship Id="rId6" Type="http://schemas.openxmlformats.org/officeDocument/2006/relationships/hyperlink" Target="https://sites.duke.edu/hillygus/" TargetMode="External"/><Relationship Id="rId5" Type="http://schemas.openxmlformats.org/officeDocument/2006/relationships/hyperlink" Target="https://sites.duke.edu/jesselopez/" TargetMode="Externa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https://www.ncbi.nlm.nih.gov/pmc/articles/PMC287692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academic.oup.com/ije/article/49/1/246/5470096" TargetMode="External"/><Relationship Id="rId2" Type="http://schemas.openxmlformats.org/officeDocument/2006/relationships/hyperlink" Target="https://www.bbc.co.uk/news/health-47947965"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carolinej@effortmark.co.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e Survey Octopus peeks out of the corner of the page. We can see two tentacles:&#10;- the reason you're doing it&#10;- the questions you ask&#10;with a hint of a third">
            <a:extLst>
              <a:ext uri="{FF2B5EF4-FFF2-40B4-BE49-F238E27FC236}">
                <a16:creationId xmlns:a16="http://schemas.microsoft.com/office/drawing/2014/main" id="{8E0D1331-B45F-4640-A8ED-74720F02D8C6}"/>
              </a:ext>
            </a:extLst>
          </p:cNvPr>
          <p:cNvPicPr>
            <a:picLocks noChangeAspect="1"/>
          </p:cNvPicPr>
          <p:nvPr/>
        </p:nvPicPr>
        <p:blipFill rotWithShape="1">
          <a:blip r:embed="rId3">
            <a:extLst>
              <a:ext uri="{28A0092B-C50C-407E-A947-70E740481C1C}">
                <a14:useLocalDpi xmlns:a14="http://schemas.microsoft.com/office/drawing/2010/main" val="0"/>
              </a:ext>
            </a:extLst>
          </a:blip>
          <a:srcRect b="34405"/>
          <a:stretch/>
        </p:blipFill>
        <p:spPr>
          <a:xfrm>
            <a:off x="6900333" y="2359461"/>
            <a:ext cx="5291667" cy="4498540"/>
          </a:xfrm>
          <a:prstGeom prst="rect">
            <a:avLst/>
          </a:prstGeom>
        </p:spPr>
      </p:pic>
      <p:sp>
        <p:nvSpPr>
          <p:cNvPr id="5122" name="Text Box 3"/>
          <p:cNvSpPr txBox="1">
            <a:spLocks noChangeArrowheads="1"/>
          </p:cNvSpPr>
          <p:nvPr/>
        </p:nvSpPr>
        <p:spPr bwMode="auto">
          <a:xfrm>
            <a:off x="548219" y="543239"/>
            <a:ext cx="10695516" cy="27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11333" dirty="0">
                <a:solidFill>
                  <a:srgbClr val="009999"/>
                </a:solidFill>
                <a:latin typeface="Arial Narrow" pitchFamily="34" charset="0"/>
              </a:rPr>
              <a:t>Surveys that work</a:t>
            </a:r>
          </a:p>
          <a:p>
            <a:r>
              <a:rPr lang="en-GB" altLang="en-US" sz="5400" dirty="0">
                <a:solidFill>
                  <a:srgbClr val="009999"/>
                </a:solidFill>
                <a:latin typeface="Arial Narrow" pitchFamily="34" charset="0"/>
              </a:rPr>
              <a:t>Session 1 of 3</a:t>
            </a:r>
          </a:p>
        </p:txBody>
      </p:sp>
      <p:sp>
        <p:nvSpPr>
          <p:cNvPr id="3" name="TextBox 2">
            <a:extLst>
              <a:ext uri="{FF2B5EF4-FFF2-40B4-BE49-F238E27FC236}">
                <a16:creationId xmlns:a16="http://schemas.microsoft.com/office/drawing/2014/main" id="{DAAB68AA-56B4-4638-87DC-D1F359981CC1}"/>
              </a:ext>
            </a:extLst>
          </p:cNvPr>
          <p:cNvSpPr txBox="1"/>
          <p:nvPr/>
        </p:nvSpPr>
        <p:spPr>
          <a:xfrm>
            <a:off x="766439" y="3523354"/>
            <a:ext cx="4253087" cy="1569660"/>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An introduction </a:t>
            </a:r>
            <a:r>
              <a:rPr lang="en-US" sz="3200" dirty="0">
                <a:latin typeface="Arial" panose="020B0604020202020204" pitchFamily="34" charset="0"/>
                <a:cs typeface="Arial" panose="020B0604020202020204" pitchFamily="34" charset="0"/>
              </a:rPr>
              <a:t>to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Survey Octopus</a:t>
            </a:r>
          </a:p>
          <a:p>
            <a:r>
              <a:rPr lang="en-US" sz="3200" dirty="0">
                <a:latin typeface="Arial" panose="020B0604020202020204" pitchFamily="34" charset="0"/>
                <a:cs typeface="Arial" panose="020B0604020202020204" pitchFamily="34" charset="0"/>
              </a:rPr>
              <a:t>and Total Survey Error</a:t>
            </a:r>
            <a:endParaRPr lang="en-GB" sz="3200" dirty="0">
              <a:latin typeface="Arial" panose="020B0604020202020204" pitchFamily="34" charset="0"/>
              <a:cs typeface="Arial" panose="020B0604020202020204" pitchFamily="34" charset="0"/>
            </a:endParaRPr>
          </a:p>
        </p:txBody>
      </p:sp>
      <p:sp>
        <p:nvSpPr>
          <p:cNvPr id="5124" name="Text Box 3"/>
          <p:cNvSpPr txBox="1">
            <a:spLocks noChangeArrowheads="1"/>
          </p:cNvSpPr>
          <p:nvPr/>
        </p:nvSpPr>
        <p:spPr bwMode="auto">
          <a:xfrm>
            <a:off x="766439" y="5197569"/>
            <a:ext cx="5805360" cy="11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2133" dirty="0">
                <a:solidFill>
                  <a:srgbClr val="009999"/>
                </a:solidFill>
                <a:latin typeface="Arial Narrow" pitchFamily="34" charset="0"/>
              </a:rPr>
              <a:t>Caroline Jarrett</a:t>
            </a:r>
          </a:p>
          <a:p>
            <a:r>
              <a:rPr lang="en-GB" altLang="en-US" sz="2133" dirty="0">
                <a:solidFill>
                  <a:srgbClr val="009999"/>
                </a:solidFill>
                <a:latin typeface="Arial Narrow" pitchFamily="34" charset="0"/>
              </a:rPr>
              <a:t>@cjforms</a:t>
            </a:r>
          </a:p>
          <a:p>
            <a:r>
              <a:rPr lang="en-GB" sz="2133" dirty="0">
                <a:solidFill>
                  <a:srgbClr val="009999"/>
                </a:solidFill>
                <a:latin typeface="Arial Narrow" pitchFamily="34" charset="0"/>
              </a:rPr>
              <a:t>#surveysthatwork2022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1A703-6204-4952-9152-C52BDD8B738C}"/>
              </a:ext>
            </a:extLst>
          </p:cNvPr>
          <p:cNvSpPr>
            <a:spLocks noGrp="1"/>
          </p:cNvSpPr>
          <p:nvPr>
            <p:ph type="ctrTitle"/>
          </p:nvPr>
        </p:nvSpPr>
        <p:spPr/>
        <p:txBody>
          <a:bodyPr>
            <a:normAutofit/>
          </a:bodyPr>
          <a:lstStyle/>
          <a:p>
            <a:r>
              <a:rPr lang="en-GB" sz="6000" dirty="0"/>
              <a:t>Overview of surveys and process</a:t>
            </a:r>
            <a:endParaRPr lang="en-GB" dirty="0"/>
          </a:p>
        </p:txBody>
      </p:sp>
    </p:spTree>
    <p:extLst>
      <p:ext uri="{BB962C8B-B14F-4D97-AF65-F5344CB8AC3E}">
        <p14:creationId xmlns:p14="http://schemas.microsoft.com/office/powerpoint/2010/main" val="188799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038" y="1787114"/>
            <a:ext cx="7465924" cy="4031873"/>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The survey is a </a:t>
            </a:r>
          </a:p>
          <a:p>
            <a:r>
              <a:rPr lang="en-GB" sz="3200" dirty="0">
                <a:solidFill>
                  <a:srgbClr val="FF0000"/>
                </a:solidFill>
                <a:latin typeface="Arial" panose="020B0604020202020204" pitchFamily="34" charset="0"/>
                <a:cs typeface="Arial" panose="020B0604020202020204" pitchFamily="34" charset="0"/>
              </a:rPr>
              <a:t>systematic method </a:t>
            </a:r>
          </a:p>
          <a:p>
            <a:r>
              <a:rPr lang="en-GB" sz="3200" dirty="0">
                <a:latin typeface="Arial" panose="020B0604020202020204" pitchFamily="34" charset="0"/>
                <a:cs typeface="Arial" panose="020B0604020202020204" pitchFamily="34" charset="0"/>
              </a:rPr>
              <a:t>for </a:t>
            </a:r>
            <a:r>
              <a:rPr lang="en-GB" sz="3200" dirty="0">
                <a:solidFill>
                  <a:srgbClr val="FF0000"/>
                </a:solidFill>
                <a:latin typeface="Arial" panose="020B0604020202020204" pitchFamily="34" charset="0"/>
                <a:cs typeface="Arial" panose="020B0604020202020204" pitchFamily="34" charset="0"/>
              </a:rPr>
              <a:t>gathering information </a:t>
            </a:r>
            <a:r>
              <a:rPr lang="en-GB" sz="3200" dirty="0">
                <a:latin typeface="Arial" panose="020B0604020202020204" pitchFamily="34" charset="0"/>
                <a:cs typeface="Arial" panose="020B0604020202020204" pitchFamily="34" charset="0"/>
              </a:rPr>
              <a:t>from </a:t>
            </a:r>
          </a:p>
          <a:p>
            <a:r>
              <a:rPr lang="en-GB" sz="3200" dirty="0">
                <a:latin typeface="Arial" panose="020B0604020202020204" pitchFamily="34" charset="0"/>
                <a:cs typeface="Arial" panose="020B0604020202020204" pitchFamily="34" charset="0"/>
              </a:rPr>
              <a:t>(a sample of) </a:t>
            </a:r>
            <a:r>
              <a:rPr lang="en-GB" sz="3200" dirty="0">
                <a:solidFill>
                  <a:srgbClr val="FF0000"/>
                </a:solidFill>
                <a:latin typeface="Arial" panose="020B0604020202020204" pitchFamily="34" charset="0"/>
                <a:cs typeface="Arial" panose="020B0604020202020204" pitchFamily="34" charset="0"/>
              </a:rPr>
              <a:t>entities</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for the purpose of </a:t>
            </a:r>
          </a:p>
          <a:p>
            <a:r>
              <a:rPr lang="en-GB" sz="3200" dirty="0">
                <a:latin typeface="Arial" panose="020B0604020202020204" pitchFamily="34" charset="0"/>
                <a:cs typeface="Arial" panose="020B0604020202020204" pitchFamily="34" charset="0"/>
              </a:rPr>
              <a:t>constructing </a:t>
            </a:r>
            <a:r>
              <a:rPr lang="en-GB" sz="3200" dirty="0">
                <a:solidFill>
                  <a:srgbClr val="FF0000"/>
                </a:solidFill>
                <a:latin typeface="Arial" panose="020B0604020202020204" pitchFamily="34" charset="0"/>
                <a:cs typeface="Arial" panose="020B0604020202020204" pitchFamily="34" charset="0"/>
              </a:rPr>
              <a:t>quantitative descriptors </a:t>
            </a:r>
          </a:p>
          <a:p>
            <a:r>
              <a:rPr lang="en-GB" sz="3200" dirty="0">
                <a:latin typeface="Arial" panose="020B0604020202020204" pitchFamily="34" charset="0"/>
                <a:cs typeface="Arial" panose="020B0604020202020204" pitchFamily="34" charset="0"/>
              </a:rPr>
              <a:t>of the </a:t>
            </a:r>
            <a:r>
              <a:rPr lang="en-GB" sz="3200" dirty="0">
                <a:solidFill>
                  <a:srgbClr val="FF0000"/>
                </a:solidFill>
                <a:latin typeface="Arial" panose="020B0604020202020204" pitchFamily="34" charset="0"/>
                <a:cs typeface="Arial" panose="020B0604020202020204" pitchFamily="34" charset="0"/>
              </a:rPr>
              <a:t>attributes of the larger population </a:t>
            </a:r>
          </a:p>
          <a:p>
            <a:r>
              <a:rPr lang="en-GB" sz="3200" dirty="0">
                <a:latin typeface="Arial" panose="020B0604020202020204" pitchFamily="34" charset="0"/>
                <a:cs typeface="Arial" panose="020B0604020202020204" pitchFamily="34" charset="0"/>
              </a:rPr>
              <a:t>of which the entities are members.</a:t>
            </a:r>
          </a:p>
        </p:txBody>
      </p:sp>
      <p:sp>
        <p:nvSpPr>
          <p:cNvPr id="5" name="TextBox 4"/>
          <p:cNvSpPr txBox="1"/>
          <p:nvPr/>
        </p:nvSpPr>
        <p:spPr>
          <a:xfrm>
            <a:off x="4417679" y="6262042"/>
            <a:ext cx="7305673"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Groves, Robert M.; Fowler, Floyd J.; Couper, Mick P.; </a:t>
            </a:r>
            <a:r>
              <a:rPr lang="en-GB" sz="1200" dirty="0" err="1">
                <a:latin typeface="Arial" panose="020B0604020202020204" pitchFamily="34" charset="0"/>
                <a:cs typeface="Arial" panose="020B0604020202020204" pitchFamily="34" charset="0"/>
              </a:rPr>
              <a:t>Lepkowski</a:t>
            </a:r>
            <a:r>
              <a:rPr lang="en-GB" sz="1200" dirty="0">
                <a:latin typeface="Arial" panose="020B0604020202020204" pitchFamily="34" charset="0"/>
                <a:cs typeface="Arial" panose="020B0604020202020204" pitchFamily="34" charset="0"/>
              </a:rPr>
              <a:t>, James M.; Singer, Eleanor &amp; Tourangeau, Roger (2004).</a:t>
            </a:r>
            <a:r>
              <a:rPr lang="en-GB" sz="1200" i="1" dirty="0">
                <a:latin typeface="Arial" panose="020B0604020202020204" pitchFamily="34" charset="0"/>
                <a:cs typeface="Arial" panose="020B0604020202020204" pitchFamily="34" charset="0"/>
              </a:rPr>
              <a:t>Survey methodology</a:t>
            </a:r>
            <a:r>
              <a:rPr lang="en-GB" sz="1200" dirty="0">
                <a:latin typeface="Arial" panose="020B0604020202020204" pitchFamily="34" charset="0"/>
                <a:cs typeface="Arial" panose="020B0604020202020204" pitchFamily="34" charset="0"/>
              </a:rPr>
              <a:t>. Hoboken, NJ: John Wiley &amp; Sons.</a:t>
            </a:r>
          </a:p>
        </p:txBody>
      </p:sp>
      <p:sp>
        <p:nvSpPr>
          <p:cNvPr id="2" name="Title 1">
            <a:extLst>
              <a:ext uri="{FF2B5EF4-FFF2-40B4-BE49-F238E27FC236}">
                <a16:creationId xmlns:a16="http://schemas.microsoft.com/office/drawing/2014/main" id="{33C66B52-A379-4264-A99C-BF70AC21B531}"/>
              </a:ext>
            </a:extLst>
          </p:cNvPr>
          <p:cNvSpPr>
            <a:spLocks noGrp="1"/>
          </p:cNvSpPr>
          <p:nvPr>
            <p:ph type="title"/>
          </p:nvPr>
        </p:nvSpPr>
        <p:spPr/>
        <p:txBody>
          <a:bodyPr/>
          <a:lstStyle/>
          <a:p>
            <a:r>
              <a:rPr lang="en-GB" dirty="0"/>
              <a:t>I found this survey methodology definition</a:t>
            </a:r>
          </a:p>
        </p:txBody>
      </p:sp>
    </p:spTree>
    <p:extLst>
      <p:ext uri="{BB962C8B-B14F-4D97-AF65-F5344CB8AC3E}">
        <p14:creationId xmlns:p14="http://schemas.microsoft.com/office/powerpoint/2010/main" val="362894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A96A7E-B100-4FE4-ACF3-F8F629261721}"/>
              </a:ext>
            </a:extLst>
          </p:cNvPr>
          <p:cNvSpPr>
            <a:spLocks noGrp="1"/>
          </p:cNvSpPr>
          <p:nvPr>
            <p:ph type="title"/>
          </p:nvPr>
        </p:nvSpPr>
        <p:spPr>
          <a:xfrm>
            <a:off x="838200" y="365125"/>
            <a:ext cx="10515600" cy="1325563"/>
          </a:xfrm>
        </p:spPr>
        <p:txBody>
          <a:bodyPr/>
          <a:lstStyle/>
          <a:p>
            <a:r>
              <a:rPr lang="en-GB" dirty="0"/>
              <a:t>I change the definition a bit</a:t>
            </a:r>
          </a:p>
        </p:txBody>
      </p:sp>
      <p:sp>
        <p:nvSpPr>
          <p:cNvPr id="8" name="Content Placeholder 7">
            <a:extLst>
              <a:ext uri="{FF2B5EF4-FFF2-40B4-BE49-F238E27FC236}">
                <a16:creationId xmlns:a16="http://schemas.microsoft.com/office/drawing/2014/main" id="{BA5DED4C-96AD-4650-B11D-1370AA784DE3}"/>
              </a:ext>
            </a:extLst>
          </p:cNvPr>
          <p:cNvSpPr>
            <a:spLocks noGrp="1"/>
          </p:cNvSpPr>
          <p:nvPr>
            <p:ph idx="1"/>
          </p:nvPr>
        </p:nvSpPr>
        <p:spPr>
          <a:xfrm>
            <a:off x="838200" y="1825625"/>
            <a:ext cx="10515600" cy="4351338"/>
          </a:xfrm>
        </p:spPr>
        <p:txBody>
          <a:bodyPr/>
          <a:lstStyle/>
          <a:p>
            <a:pPr marL="0" indent="0">
              <a:buNone/>
            </a:pPr>
            <a:r>
              <a:rPr lang="en-GB" dirty="0"/>
              <a:t>systematic method			becomes	process</a:t>
            </a:r>
          </a:p>
          <a:p>
            <a:pPr marL="0" indent="0">
              <a:buNone/>
            </a:pPr>
            <a:r>
              <a:rPr lang="en-GB" dirty="0"/>
              <a:t>gathering information			becomes 	asking questions</a:t>
            </a:r>
          </a:p>
          <a:p>
            <a:pPr marL="0" indent="0">
              <a:buNone/>
            </a:pPr>
            <a:r>
              <a:rPr lang="en-GB" dirty="0"/>
              <a:t>entities 					become	people</a:t>
            </a:r>
          </a:p>
          <a:p>
            <a:pPr marL="0" indent="0">
              <a:buNone/>
            </a:pPr>
            <a:r>
              <a:rPr lang="en-GB" dirty="0"/>
              <a:t>quantitative descriptors 		become	numbers about</a:t>
            </a:r>
          </a:p>
          <a:p>
            <a:pPr marL="0" indent="0">
              <a:buNone/>
            </a:pPr>
            <a:r>
              <a:rPr lang="en-GB" dirty="0"/>
              <a:t>attributes of the larger population	become	make decisions</a:t>
            </a:r>
          </a:p>
        </p:txBody>
      </p:sp>
    </p:spTree>
    <p:extLst>
      <p:ext uri="{BB962C8B-B14F-4D97-AF65-F5344CB8AC3E}">
        <p14:creationId xmlns:p14="http://schemas.microsoft.com/office/powerpoint/2010/main" val="85333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038" y="2024180"/>
            <a:ext cx="7465924" cy="3539430"/>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The survey is a </a:t>
            </a:r>
          </a:p>
          <a:p>
            <a:r>
              <a:rPr lang="en-GB" sz="3200" dirty="0">
                <a:solidFill>
                  <a:srgbClr val="FF0000"/>
                </a:solidFill>
                <a:latin typeface="Arial" panose="020B0604020202020204" pitchFamily="34" charset="0"/>
                <a:cs typeface="Arial" panose="020B0604020202020204" pitchFamily="34" charset="0"/>
              </a:rPr>
              <a:t>process</a:t>
            </a:r>
          </a:p>
          <a:p>
            <a:r>
              <a:rPr lang="en-GB" sz="3200" dirty="0">
                <a:latin typeface="Arial" panose="020B0604020202020204" pitchFamily="34" charset="0"/>
                <a:cs typeface="Arial" panose="020B0604020202020204" pitchFamily="34" charset="0"/>
              </a:rPr>
              <a:t>of </a:t>
            </a:r>
            <a:r>
              <a:rPr lang="en-GB" sz="3200" dirty="0">
                <a:solidFill>
                  <a:srgbClr val="FF0000"/>
                </a:solidFill>
                <a:latin typeface="Arial" panose="020B0604020202020204" pitchFamily="34" charset="0"/>
                <a:cs typeface="Arial" panose="020B0604020202020204" pitchFamily="34" charset="0"/>
              </a:rPr>
              <a:t>asking questions </a:t>
            </a:r>
            <a:r>
              <a:rPr lang="en-GB" sz="3200" dirty="0">
                <a:latin typeface="Arial" panose="020B0604020202020204" pitchFamily="34" charset="0"/>
                <a:cs typeface="Arial" panose="020B0604020202020204" pitchFamily="34" charset="0"/>
              </a:rPr>
              <a:t>that are answered by (a sample of) a defined group of </a:t>
            </a:r>
            <a:r>
              <a:rPr lang="en-GB" sz="3200" dirty="0">
                <a:solidFill>
                  <a:srgbClr val="FF0000"/>
                </a:solidFill>
                <a:latin typeface="Arial" panose="020B0604020202020204" pitchFamily="34" charset="0"/>
                <a:cs typeface="Arial" panose="020B0604020202020204" pitchFamily="34" charset="0"/>
              </a:rPr>
              <a:t>people</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to get </a:t>
            </a:r>
            <a:r>
              <a:rPr lang="en-GB" sz="3200" dirty="0">
                <a:solidFill>
                  <a:srgbClr val="FF0000"/>
                </a:solidFill>
                <a:latin typeface="Arial" panose="020B0604020202020204" pitchFamily="34" charset="0"/>
                <a:cs typeface="Arial" panose="020B0604020202020204" pitchFamily="34" charset="0"/>
              </a:rPr>
              <a:t>numbers</a:t>
            </a:r>
          </a:p>
          <a:p>
            <a:r>
              <a:rPr lang="en-GB" sz="3200" dirty="0">
                <a:latin typeface="Arial" panose="020B0604020202020204" pitchFamily="34" charset="0"/>
                <a:cs typeface="Arial" panose="020B0604020202020204" pitchFamily="34" charset="0"/>
              </a:rPr>
              <a:t>that you can use to </a:t>
            </a:r>
            <a:r>
              <a:rPr lang="en-GB" sz="3200" dirty="0">
                <a:solidFill>
                  <a:srgbClr val="FF0000"/>
                </a:solidFill>
                <a:latin typeface="Arial" panose="020B0604020202020204" pitchFamily="34" charset="0"/>
                <a:cs typeface="Arial" panose="020B0604020202020204" pitchFamily="34" charset="0"/>
              </a:rPr>
              <a:t>make decisions</a:t>
            </a:r>
          </a:p>
        </p:txBody>
      </p:sp>
      <p:sp>
        <p:nvSpPr>
          <p:cNvPr id="2" name="Title 1">
            <a:extLst>
              <a:ext uri="{FF2B5EF4-FFF2-40B4-BE49-F238E27FC236}">
                <a16:creationId xmlns:a16="http://schemas.microsoft.com/office/drawing/2014/main" id="{3217CD26-2A6D-4DDE-8F84-99A8413FC988}"/>
              </a:ext>
            </a:extLst>
          </p:cNvPr>
          <p:cNvSpPr>
            <a:spLocks noGrp="1"/>
          </p:cNvSpPr>
          <p:nvPr>
            <p:ph type="title"/>
          </p:nvPr>
        </p:nvSpPr>
        <p:spPr/>
        <p:txBody>
          <a:bodyPr/>
          <a:lstStyle/>
          <a:p>
            <a:r>
              <a:rPr lang="en-GB" dirty="0"/>
              <a:t>My definition focuses on a survey as a process</a:t>
            </a:r>
          </a:p>
        </p:txBody>
      </p:sp>
    </p:spTree>
    <p:extLst>
      <p:ext uri="{BB962C8B-B14F-4D97-AF65-F5344CB8AC3E}">
        <p14:creationId xmlns:p14="http://schemas.microsoft.com/office/powerpoint/2010/main" val="93744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he survey is a process for getting answers to questions"/>
          <p:cNvSpPr/>
          <p:nvPr/>
        </p:nvSpPr>
        <p:spPr>
          <a:xfrm>
            <a:off x="3940843" y="2733009"/>
            <a:ext cx="4319883" cy="1569660"/>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The survey is a </a:t>
            </a:r>
          </a:p>
          <a:p>
            <a:r>
              <a:rPr lang="en-GB" sz="3200" dirty="0">
                <a:solidFill>
                  <a:srgbClr val="009999"/>
                </a:solidFill>
                <a:latin typeface="Arial" panose="020B0604020202020204" pitchFamily="34" charset="0"/>
                <a:ea typeface="+mj-ea"/>
                <a:cs typeface="Arial" panose="020B0604020202020204" pitchFamily="34" charset="0"/>
              </a:rPr>
              <a:t>process </a:t>
            </a:r>
            <a:r>
              <a:rPr lang="en-GB" sz="3200" dirty="0">
                <a:latin typeface="Arial" panose="020B0604020202020204" pitchFamily="34" charset="0"/>
                <a:cs typeface="Arial" panose="020B0604020202020204" pitchFamily="34" charset="0"/>
              </a:rPr>
              <a:t>for </a:t>
            </a:r>
            <a:r>
              <a:rPr lang="en-GB" sz="3200" dirty="0">
                <a:solidFill>
                  <a:srgbClr val="009999"/>
                </a:solidFill>
                <a:latin typeface="Arial" panose="020B0604020202020204" pitchFamily="34" charset="0"/>
                <a:ea typeface="+mj-ea"/>
                <a:cs typeface="Arial" panose="020B0604020202020204" pitchFamily="34" charset="0"/>
              </a:rPr>
              <a:t>getting answers to questions</a:t>
            </a:r>
            <a:endParaRPr lang="en-GB" sz="3200" dirty="0">
              <a:solidFill>
                <a:srgbClr val="FF0000"/>
              </a:solidFill>
              <a:latin typeface="Arial" panose="020B0604020202020204" pitchFamily="34" charset="0"/>
              <a:ea typeface="+mj-ea"/>
              <a:cs typeface="Arial" panose="020B0604020202020204" pitchFamily="34" charset="0"/>
            </a:endParaRPr>
          </a:p>
        </p:txBody>
      </p:sp>
      <p:grpSp>
        <p:nvGrpSpPr>
          <p:cNvPr id="8" name="Group 7" descr="At the centre is the definition of a survey - a process for getting answers to questions. Around the definition are three elements: to make decisions, people and getting numbers">
            <a:extLst>
              <a:ext uri="{FF2B5EF4-FFF2-40B4-BE49-F238E27FC236}">
                <a16:creationId xmlns:a16="http://schemas.microsoft.com/office/drawing/2014/main" id="{3378992F-702C-4D0C-97B8-AF543B5197B4}"/>
              </a:ext>
            </a:extLst>
          </p:cNvPr>
          <p:cNvGrpSpPr/>
          <p:nvPr/>
        </p:nvGrpSpPr>
        <p:grpSpPr>
          <a:xfrm>
            <a:off x="1249412" y="1612421"/>
            <a:ext cx="9416948" cy="4659311"/>
            <a:chOff x="1501194" y="611067"/>
            <a:chExt cx="7062711" cy="3494483"/>
          </a:xfrm>
        </p:grpSpPr>
        <p:sp>
          <p:nvSpPr>
            <p:cNvPr id="2" name="Rectangle 1"/>
            <p:cNvSpPr/>
            <p:nvPr/>
          </p:nvSpPr>
          <p:spPr>
            <a:xfrm>
              <a:off x="1514878" y="667435"/>
              <a:ext cx="2448596" cy="392415"/>
            </a:xfrm>
            <a:prstGeom prst="rect">
              <a:avLst/>
            </a:prstGeom>
          </p:spPr>
          <p:txBody>
            <a:bodyPr wrap="square">
              <a:spAutoFit/>
            </a:bodyPr>
            <a:lstStyle/>
            <a:p>
              <a:r>
                <a:rPr lang="en-GB" sz="2800" dirty="0">
                  <a:solidFill>
                    <a:srgbClr val="009999"/>
                  </a:solidFill>
                  <a:latin typeface="Arial" panose="020B0604020202020204" pitchFamily="34" charset="0"/>
                  <a:cs typeface="Arial" panose="020B0604020202020204" pitchFamily="34" charset="0"/>
                </a:rPr>
                <a:t>To make decisions</a:t>
              </a:r>
            </a:p>
          </p:txBody>
        </p:sp>
        <p:sp>
          <p:nvSpPr>
            <p:cNvPr id="5" name="Rectangle 4"/>
            <p:cNvSpPr/>
            <p:nvPr/>
          </p:nvSpPr>
          <p:spPr>
            <a:xfrm>
              <a:off x="6400562" y="674882"/>
              <a:ext cx="1319814" cy="392415"/>
            </a:xfrm>
            <a:prstGeom prst="rect">
              <a:avLst/>
            </a:prstGeom>
          </p:spPr>
          <p:txBody>
            <a:bodyPr wrap="square">
              <a:spAutoFit/>
            </a:bodyPr>
            <a:lstStyle/>
            <a:p>
              <a:pPr algn="r"/>
              <a:r>
                <a:rPr lang="en-GB" sz="2800" dirty="0">
                  <a:solidFill>
                    <a:srgbClr val="009999"/>
                  </a:solidFill>
                  <a:latin typeface="Arial" panose="020B0604020202020204" pitchFamily="34" charset="0"/>
                  <a:cs typeface="Arial" panose="020B0604020202020204" pitchFamily="34" charset="0"/>
                </a:rPr>
                <a:t>People</a:t>
              </a:r>
            </a:p>
          </p:txBody>
        </p:sp>
        <p:sp>
          <p:nvSpPr>
            <p:cNvPr id="3" name="Rectangle 2"/>
            <p:cNvSpPr/>
            <p:nvPr/>
          </p:nvSpPr>
          <p:spPr>
            <a:xfrm>
              <a:off x="3759328" y="3656767"/>
              <a:ext cx="2074126" cy="392415"/>
            </a:xfrm>
            <a:prstGeom prst="rect">
              <a:avLst/>
            </a:prstGeom>
          </p:spPr>
          <p:txBody>
            <a:bodyPr wrap="none">
              <a:spAutoFit/>
            </a:bodyPr>
            <a:lstStyle/>
            <a:p>
              <a:r>
                <a:rPr lang="en-GB" sz="2800" dirty="0">
                  <a:solidFill>
                    <a:srgbClr val="009999"/>
                  </a:solidFill>
                  <a:latin typeface="Arial" panose="020B0604020202020204" pitchFamily="34" charset="0"/>
                  <a:cs typeface="Arial" panose="020B0604020202020204" pitchFamily="34" charset="0"/>
                </a:rPr>
                <a:t>getting numbers</a:t>
              </a:r>
            </a:p>
          </p:txBody>
        </p:sp>
        <p:sp>
          <p:nvSpPr>
            <p:cNvPr id="6" name="Rectangle 5"/>
            <p:cNvSpPr/>
            <p:nvPr/>
          </p:nvSpPr>
          <p:spPr>
            <a:xfrm>
              <a:off x="1501194" y="618515"/>
              <a:ext cx="2334050" cy="5051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7" name="Rectangle 6"/>
            <p:cNvSpPr/>
            <p:nvPr/>
          </p:nvSpPr>
          <p:spPr>
            <a:xfrm>
              <a:off x="6229855" y="611067"/>
              <a:ext cx="2334050" cy="5051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9" name="Rectangle 8"/>
            <p:cNvSpPr/>
            <p:nvPr/>
          </p:nvSpPr>
          <p:spPr>
            <a:xfrm>
              <a:off x="3629367" y="3600400"/>
              <a:ext cx="2334050" cy="5051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FCED04EB-D0A8-4516-9238-292BBC9BF04B}"/>
              </a:ext>
            </a:extLst>
          </p:cNvPr>
          <p:cNvSpPr txBox="1"/>
          <p:nvPr/>
        </p:nvSpPr>
        <p:spPr>
          <a:xfrm>
            <a:off x="1267657" y="2218334"/>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14" name="TextBox 13">
            <a:extLst>
              <a:ext uri="{FF2B5EF4-FFF2-40B4-BE49-F238E27FC236}">
                <a16:creationId xmlns:a16="http://schemas.microsoft.com/office/drawing/2014/main" id="{F6828585-73F7-446F-8229-AFF302C1FAC5}"/>
              </a:ext>
            </a:extLst>
          </p:cNvPr>
          <p:cNvSpPr txBox="1"/>
          <p:nvPr/>
        </p:nvSpPr>
        <p:spPr>
          <a:xfrm>
            <a:off x="7613227" y="2271344"/>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12" name="TextBox 11">
            <a:extLst>
              <a:ext uri="{FF2B5EF4-FFF2-40B4-BE49-F238E27FC236}">
                <a16:creationId xmlns:a16="http://schemas.microsoft.com/office/drawing/2014/main" id="{8DD03562-B3E5-468C-8E47-44F9A8BBADF5}"/>
              </a:ext>
            </a:extLst>
          </p:cNvPr>
          <p:cNvSpPr txBox="1"/>
          <p:nvPr/>
        </p:nvSpPr>
        <p:spPr>
          <a:xfrm>
            <a:off x="4648976" y="4644353"/>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sp>
        <p:nvSpPr>
          <p:cNvPr id="10" name="Title 9">
            <a:extLst>
              <a:ext uri="{FF2B5EF4-FFF2-40B4-BE49-F238E27FC236}">
                <a16:creationId xmlns:a16="http://schemas.microsoft.com/office/drawing/2014/main" id="{B752D1C9-46EA-479B-AFEE-90001E515024}"/>
              </a:ext>
            </a:extLst>
          </p:cNvPr>
          <p:cNvSpPr>
            <a:spLocks noGrp="1"/>
          </p:cNvSpPr>
          <p:nvPr>
            <p:ph type="title"/>
          </p:nvPr>
        </p:nvSpPr>
        <p:spPr/>
        <p:txBody>
          <a:bodyPr/>
          <a:lstStyle/>
          <a:p>
            <a:r>
              <a:rPr lang="en-GB" dirty="0"/>
              <a:t>Let’s rearrange the definition, survey in the middle</a:t>
            </a:r>
          </a:p>
        </p:txBody>
      </p:sp>
    </p:spTree>
    <p:extLst>
      <p:ext uri="{BB962C8B-B14F-4D97-AF65-F5344CB8AC3E}">
        <p14:creationId xmlns:p14="http://schemas.microsoft.com/office/powerpoint/2010/main" val="78657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0637"/>
            <a:ext cx="10515600" cy="1306591"/>
          </a:xfrm>
        </p:spPr>
        <p:txBody>
          <a:bodyPr/>
          <a:lstStyle/>
          <a:p>
            <a:r>
              <a:rPr lang="en-GB" sz="4267" dirty="0"/>
              <a:t>The aim of a survey is to get the number </a:t>
            </a:r>
            <a:br>
              <a:rPr lang="en-GB" sz="4267" dirty="0"/>
            </a:br>
            <a:r>
              <a:rPr lang="en-GB" sz="4267" dirty="0"/>
              <a:t>that helps you to make a decision</a:t>
            </a:r>
          </a:p>
        </p:txBody>
      </p:sp>
      <p:grpSp>
        <p:nvGrpSpPr>
          <p:cNvPr id="2" name="Group 1" descr="At the centre is the survey - the aim being to get a number that helps you make a decision. Around the survey are three stages: why you want to ask, who you want to ask and then the number you reach.">
            <a:extLst>
              <a:ext uri="{FF2B5EF4-FFF2-40B4-BE49-F238E27FC236}">
                <a16:creationId xmlns:a16="http://schemas.microsoft.com/office/drawing/2014/main" id="{9C6DFD98-9DB0-41A1-B7CF-871F95BCC26E}"/>
              </a:ext>
            </a:extLst>
          </p:cNvPr>
          <p:cNvGrpSpPr/>
          <p:nvPr/>
        </p:nvGrpSpPr>
        <p:grpSpPr>
          <a:xfrm>
            <a:off x="4252570" y="3345485"/>
            <a:ext cx="4485031" cy="2763466"/>
            <a:chOff x="3189427" y="2509114"/>
            <a:chExt cx="3363773" cy="2072600"/>
          </a:xfrm>
        </p:grpSpPr>
        <p:sp>
          <p:nvSpPr>
            <p:cNvPr id="11" name="TextBox 10">
              <a:extLst>
                <a:ext uri="{FF2B5EF4-FFF2-40B4-BE49-F238E27FC236}">
                  <a16:creationId xmlns:a16="http://schemas.microsoft.com/office/drawing/2014/main" id="{F35CF788-7FA3-4138-8144-587688C51E6A}"/>
                </a:ext>
              </a:extLst>
            </p:cNvPr>
            <p:cNvSpPr txBox="1"/>
            <p:nvPr/>
          </p:nvSpPr>
          <p:spPr>
            <a:xfrm>
              <a:off x="3189427" y="2509114"/>
              <a:ext cx="3363773" cy="746407"/>
            </a:xfrm>
            <a:prstGeom prst="rect">
              <a:avLst/>
            </a:prstGeom>
            <a:noFill/>
          </p:spPr>
          <p:txBody>
            <a:bodyPr wrap="square" rtlCol="0">
              <a:spAutoFit/>
            </a:bodyPr>
            <a:lstStyle/>
            <a:p>
              <a:r>
                <a:rPr lang="en-GB" sz="5867" dirty="0">
                  <a:latin typeface="Arial" panose="020B0604020202020204" pitchFamily="34" charset="0"/>
                  <a:cs typeface="Arial" panose="020B0604020202020204" pitchFamily="34" charset="0"/>
                </a:rPr>
                <a:t>The Survey</a:t>
              </a:r>
            </a:p>
          </p:txBody>
        </p:sp>
        <p:sp>
          <p:nvSpPr>
            <p:cNvPr id="16" name="TextBox 15">
              <a:extLst>
                <a:ext uri="{FF2B5EF4-FFF2-40B4-BE49-F238E27FC236}">
                  <a16:creationId xmlns:a16="http://schemas.microsoft.com/office/drawing/2014/main" id="{86D7E297-5956-42CC-9928-D2BD47855471}"/>
                </a:ext>
              </a:extLst>
            </p:cNvPr>
            <p:cNvSpPr txBox="1"/>
            <p:nvPr/>
          </p:nvSpPr>
          <p:spPr>
            <a:xfrm>
              <a:off x="3578016" y="4235465"/>
              <a:ext cx="1491049" cy="34624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grpSp>
      <p:sp>
        <p:nvSpPr>
          <p:cNvPr id="8" name="TextBox 7">
            <a:extLst>
              <a:ext uri="{FF2B5EF4-FFF2-40B4-BE49-F238E27FC236}">
                <a16:creationId xmlns:a16="http://schemas.microsoft.com/office/drawing/2014/main" id="{FF22DCEC-1AA0-46C8-BFC3-EAD990B218CA}"/>
              </a:ext>
            </a:extLst>
          </p:cNvPr>
          <p:cNvSpPr txBox="1"/>
          <p:nvPr/>
        </p:nvSpPr>
        <p:spPr>
          <a:xfrm>
            <a:off x="1312813" y="1882331"/>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9" name="TextBox 8">
            <a:extLst>
              <a:ext uri="{FF2B5EF4-FFF2-40B4-BE49-F238E27FC236}">
                <a16:creationId xmlns:a16="http://schemas.microsoft.com/office/drawing/2014/main" id="{EAD73ECF-5616-4951-AA5C-D2B5038E3B38}"/>
              </a:ext>
            </a:extLst>
          </p:cNvPr>
          <p:cNvSpPr txBox="1"/>
          <p:nvPr/>
        </p:nvSpPr>
        <p:spPr>
          <a:xfrm>
            <a:off x="7624516" y="188233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Tree>
    <p:extLst>
      <p:ext uri="{BB962C8B-B14F-4D97-AF65-F5344CB8AC3E}">
        <p14:creationId xmlns:p14="http://schemas.microsoft.com/office/powerpoint/2010/main" val="108176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Survey Octopus has things to think about</a:t>
            </a:r>
          </a:p>
        </p:txBody>
      </p:sp>
      <p:pic>
        <p:nvPicPr>
          <p:cNvPr id="7" name="Picture 6"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14CC5CED-7ED3-4347-8F29-9913C5DAE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10" name="TextBox 9">
            <a:extLst>
              <a:ext uri="{FF2B5EF4-FFF2-40B4-BE49-F238E27FC236}">
                <a16:creationId xmlns:a16="http://schemas.microsoft.com/office/drawing/2014/main" id="{FD1343A4-7ADF-4A41-BF42-90CC3C4DF7A1}"/>
              </a:ext>
            </a:extLst>
          </p:cNvPr>
          <p:cNvSpPr txBox="1"/>
          <p:nvPr/>
        </p:nvSpPr>
        <p:spPr>
          <a:xfrm>
            <a:off x="1267657" y="1577229"/>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11" name="TextBox 10">
            <a:extLst>
              <a:ext uri="{FF2B5EF4-FFF2-40B4-BE49-F238E27FC236}">
                <a16:creationId xmlns:a16="http://schemas.microsoft.com/office/drawing/2014/main" id="{80F73487-442E-461C-95F6-73086BA5B82A}"/>
              </a:ext>
            </a:extLst>
          </p:cNvPr>
          <p:cNvSpPr txBox="1"/>
          <p:nvPr/>
        </p:nvSpPr>
        <p:spPr>
          <a:xfrm>
            <a:off x="7624516" y="1577229"/>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13" name="TextBox 12">
            <a:extLst>
              <a:ext uri="{FF2B5EF4-FFF2-40B4-BE49-F238E27FC236}">
                <a16:creationId xmlns:a16="http://schemas.microsoft.com/office/drawing/2014/main" id="{DBE3AEDE-177C-48E9-9B28-1C2A6320485C}"/>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spTree>
    <p:extLst>
      <p:ext uri="{BB962C8B-B14F-4D97-AF65-F5344CB8AC3E}">
        <p14:creationId xmlns:p14="http://schemas.microsoft.com/office/powerpoint/2010/main" val="93396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4800" dirty="0"/>
              <a:t>There are errors all around the Survey Octopus</a:t>
            </a:r>
          </a:p>
        </p:txBody>
      </p:sp>
      <p:pic>
        <p:nvPicPr>
          <p:cNvPr id="30" name="Picture 29"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C2CD0808-F633-4447-9585-101893B67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cxnSp>
        <p:nvCxnSpPr>
          <p:cNvPr id="16" name="Straight Arrow Connector 15">
            <a:extLst>
              <a:ext uri="{FF2B5EF4-FFF2-40B4-BE49-F238E27FC236}">
                <a16:creationId xmlns:a16="http://schemas.microsoft.com/office/drawing/2014/main" id="{F282632A-80EF-41E6-88D6-006281EFD07C}"/>
              </a:ext>
            </a:extLst>
          </p:cNvPr>
          <p:cNvCxnSpPr>
            <a:cxnSpLocks/>
          </p:cNvCxnSpPr>
          <p:nvPr/>
        </p:nvCxnSpPr>
        <p:spPr>
          <a:xfrm>
            <a:off x="2495657" y="2583486"/>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08D69F4-B8B5-4FE4-BF75-EEBE34207E7D}"/>
              </a:ext>
            </a:extLst>
          </p:cNvPr>
          <p:cNvSpPr/>
          <p:nvPr/>
        </p:nvSpPr>
        <p:spPr>
          <a:xfrm>
            <a:off x="618612" y="2348083"/>
            <a:ext cx="2267612" cy="69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(Lack of) validity</a:t>
            </a:r>
          </a:p>
        </p:txBody>
      </p:sp>
      <p:cxnSp>
        <p:nvCxnSpPr>
          <p:cNvPr id="17" name="Straight Arrow Connector 16">
            <a:extLst>
              <a:ext uri="{FF2B5EF4-FFF2-40B4-BE49-F238E27FC236}">
                <a16:creationId xmlns:a16="http://schemas.microsoft.com/office/drawing/2014/main" id="{60B01868-A92E-4017-8257-5097F4F0122B}"/>
              </a:ext>
            </a:extLst>
          </p:cNvPr>
          <p:cNvCxnSpPr>
            <a:cxnSpLocks/>
          </p:cNvCxnSpPr>
          <p:nvPr/>
        </p:nvCxnSpPr>
        <p:spPr>
          <a:xfrm>
            <a:off x="2480637" y="400610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DC5AE8B-9C50-4BB2-93A6-36649203C241}"/>
              </a:ext>
            </a:extLst>
          </p:cNvPr>
          <p:cNvSpPr/>
          <p:nvPr/>
        </p:nvSpPr>
        <p:spPr>
          <a:xfrm>
            <a:off x="618612" y="3509982"/>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Measurement error</a:t>
            </a:r>
          </a:p>
        </p:txBody>
      </p:sp>
      <p:cxnSp>
        <p:nvCxnSpPr>
          <p:cNvPr id="19" name="Straight Arrow Connector 18">
            <a:extLst>
              <a:ext uri="{FF2B5EF4-FFF2-40B4-BE49-F238E27FC236}">
                <a16:creationId xmlns:a16="http://schemas.microsoft.com/office/drawing/2014/main" id="{B090A2BB-30F5-4829-83E9-55DA425C1CC3}"/>
              </a:ext>
            </a:extLst>
          </p:cNvPr>
          <p:cNvCxnSpPr>
            <a:cxnSpLocks/>
          </p:cNvCxnSpPr>
          <p:nvPr/>
        </p:nvCxnSpPr>
        <p:spPr>
          <a:xfrm>
            <a:off x="2495657" y="529973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3906B17-FFDE-4A68-8BA3-35767E52F75D}"/>
              </a:ext>
            </a:extLst>
          </p:cNvPr>
          <p:cNvSpPr/>
          <p:nvPr/>
        </p:nvSpPr>
        <p:spPr>
          <a:xfrm>
            <a:off x="633632" y="493383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Processing error</a:t>
            </a:r>
          </a:p>
        </p:txBody>
      </p:sp>
      <p:cxnSp>
        <p:nvCxnSpPr>
          <p:cNvPr id="21" name="Straight Arrow Connector 20">
            <a:extLst>
              <a:ext uri="{FF2B5EF4-FFF2-40B4-BE49-F238E27FC236}">
                <a16:creationId xmlns:a16="http://schemas.microsoft.com/office/drawing/2014/main" id="{E824287D-A452-45A9-B4CD-1FAAB1D97E1F}"/>
              </a:ext>
            </a:extLst>
          </p:cNvPr>
          <p:cNvCxnSpPr>
            <a:cxnSpLocks/>
          </p:cNvCxnSpPr>
          <p:nvPr/>
        </p:nvCxnSpPr>
        <p:spPr>
          <a:xfrm flipH="1">
            <a:off x="8165534" y="2349947"/>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64DFC27-BCA6-4F86-910E-72836C37BC64}"/>
              </a:ext>
            </a:extLst>
          </p:cNvPr>
          <p:cNvSpPr/>
          <p:nvPr/>
        </p:nvSpPr>
        <p:spPr>
          <a:xfrm>
            <a:off x="9315399" y="1923865"/>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Coverage error</a:t>
            </a:r>
          </a:p>
        </p:txBody>
      </p:sp>
      <p:cxnSp>
        <p:nvCxnSpPr>
          <p:cNvPr id="23" name="Straight Arrow Connector 22">
            <a:extLst>
              <a:ext uri="{FF2B5EF4-FFF2-40B4-BE49-F238E27FC236}">
                <a16:creationId xmlns:a16="http://schemas.microsoft.com/office/drawing/2014/main" id="{F41BD30E-163F-47A7-8DE4-A8F0FB6443A6}"/>
              </a:ext>
            </a:extLst>
          </p:cNvPr>
          <p:cNvCxnSpPr>
            <a:cxnSpLocks/>
          </p:cNvCxnSpPr>
          <p:nvPr/>
        </p:nvCxnSpPr>
        <p:spPr>
          <a:xfrm flipH="1">
            <a:off x="8165534" y="332831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50BB24C-927B-4F5A-AF8B-76814DDC251E}"/>
              </a:ext>
            </a:extLst>
          </p:cNvPr>
          <p:cNvSpPr/>
          <p:nvPr/>
        </p:nvSpPr>
        <p:spPr>
          <a:xfrm>
            <a:off x="9341191" y="2861583"/>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Sampling error</a:t>
            </a:r>
          </a:p>
        </p:txBody>
      </p:sp>
      <p:cxnSp>
        <p:nvCxnSpPr>
          <p:cNvPr id="25" name="Straight Arrow Connector 24">
            <a:extLst>
              <a:ext uri="{FF2B5EF4-FFF2-40B4-BE49-F238E27FC236}">
                <a16:creationId xmlns:a16="http://schemas.microsoft.com/office/drawing/2014/main" id="{AA20E2FE-DC3B-41C9-9C16-069DF22216D4}"/>
              </a:ext>
            </a:extLst>
          </p:cNvPr>
          <p:cNvCxnSpPr>
            <a:cxnSpLocks/>
          </p:cNvCxnSpPr>
          <p:nvPr/>
        </p:nvCxnSpPr>
        <p:spPr>
          <a:xfrm flipH="1">
            <a:off x="8165534" y="4232994"/>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43FA746-8E7C-414A-8A6A-3C9951B72278}"/>
              </a:ext>
            </a:extLst>
          </p:cNvPr>
          <p:cNvSpPr/>
          <p:nvPr/>
        </p:nvSpPr>
        <p:spPr>
          <a:xfrm>
            <a:off x="9341191" y="3832884"/>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Non-response error</a:t>
            </a:r>
          </a:p>
        </p:txBody>
      </p:sp>
      <p:cxnSp>
        <p:nvCxnSpPr>
          <p:cNvPr id="27" name="Straight Arrow Connector 26">
            <a:extLst>
              <a:ext uri="{FF2B5EF4-FFF2-40B4-BE49-F238E27FC236}">
                <a16:creationId xmlns:a16="http://schemas.microsoft.com/office/drawing/2014/main" id="{AEE0BE0E-83F1-4345-B340-3EA582DA31C7}"/>
              </a:ext>
            </a:extLst>
          </p:cNvPr>
          <p:cNvCxnSpPr>
            <a:cxnSpLocks/>
          </p:cNvCxnSpPr>
          <p:nvPr/>
        </p:nvCxnSpPr>
        <p:spPr>
          <a:xfrm flipH="1">
            <a:off x="8165534" y="5174895"/>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1CF4B4F-E6E5-4163-993A-00806492976D}"/>
              </a:ext>
            </a:extLst>
          </p:cNvPr>
          <p:cNvSpPr/>
          <p:nvPr/>
        </p:nvSpPr>
        <p:spPr>
          <a:xfrm>
            <a:off x="9315400" y="484317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Adjustment error</a:t>
            </a:r>
          </a:p>
        </p:txBody>
      </p:sp>
      <p:sp>
        <p:nvSpPr>
          <p:cNvPr id="29" name="TextBox 28">
            <a:extLst>
              <a:ext uri="{FF2B5EF4-FFF2-40B4-BE49-F238E27FC236}">
                <a16:creationId xmlns:a16="http://schemas.microsoft.com/office/drawing/2014/main" id="{3847497E-124F-443E-970B-BE018DE6A83C}"/>
              </a:ext>
            </a:extLst>
          </p:cNvPr>
          <p:cNvSpPr txBox="1"/>
          <p:nvPr/>
        </p:nvSpPr>
        <p:spPr>
          <a:xfrm>
            <a:off x="1267657" y="1577229"/>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31" name="TextBox 30">
            <a:extLst>
              <a:ext uri="{FF2B5EF4-FFF2-40B4-BE49-F238E27FC236}">
                <a16:creationId xmlns:a16="http://schemas.microsoft.com/office/drawing/2014/main" id="{F4347D4F-8FCD-42EE-961E-5EC7FB598CF4}"/>
              </a:ext>
            </a:extLst>
          </p:cNvPr>
          <p:cNvSpPr txBox="1"/>
          <p:nvPr/>
        </p:nvSpPr>
        <p:spPr>
          <a:xfrm>
            <a:off x="7624516" y="1577229"/>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33" name="TextBox 32">
            <a:extLst>
              <a:ext uri="{FF2B5EF4-FFF2-40B4-BE49-F238E27FC236}">
                <a16:creationId xmlns:a16="http://schemas.microsoft.com/office/drawing/2014/main" id="{DF245CAB-7B94-4A53-92A8-29BBD363A6C7}"/>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sp>
        <p:nvSpPr>
          <p:cNvPr id="4" name="Slide Number Placeholder 3"/>
          <p:cNvSpPr>
            <a:spLocks noGrp="1"/>
          </p:cNvSpPr>
          <p:nvPr>
            <p:ph type="sldNum" sz="quarter" idx="4294967295"/>
          </p:nvPr>
        </p:nvSpPr>
        <p:spPr>
          <a:xfrm>
            <a:off x="0" y="6527800"/>
            <a:ext cx="12192000" cy="332317"/>
          </a:xfrm>
          <a:prstGeom prst="rect">
            <a:avLst/>
          </a:prstGeom>
        </p:spPr>
        <p:txBody>
          <a:bodyPr/>
          <a:lstStyle/>
          <a:p>
            <a:pPr>
              <a:defRPr/>
            </a:pPr>
            <a:fld id="{E0FDB099-827C-4E13-8ED2-E18DA2C0FE65}" type="slidenum">
              <a:rPr lang="en-US" smtClean="0"/>
              <a:pPr>
                <a:defRPr/>
              </a:pPr>
              <a:t>17</a:t>
            </a:fld>
            <a:endParaRPr lang="en-US"/>
          </a:p>
        </p:txBody>
      </p:sp>
    </p:spTree>
    <p:extLst>
      <p:ext uri="{BB962C8B-B14F-4D97-AF65-F5344CB8AC3E}">
        <p14:creationId xmlns:p14="http://schemas.microsoft.com/office/powerpoint/2010/main" val="92791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There are steps in the process for each area</a:t>
            </a:r>
          </a:p>
        </p:txBody>
      </p:sp>
      <p:pic>
        <p:nvPicPr>
          <p:cNvPr id="15" name="Picture 14"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5A72F6E9-3DB3-4166-AA57-B59CA60B4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13" name="TextBox 12"/>
          <p:cNvSpPr txBox="1"/>
          <p:nvPr/>
        </p:nvSpPr>
        <p:spPr>
          <a:xfrm>
            <a:off x="2360374" y="1713403"/>
            <a:ext cx="1274648" cy="584775"/>
          </a:xfrm>
          <a:prstGeom prst="rect">
            <a:avLst/>
          </a:prstGeom>
          <a:solidFill>
            <a:srgbClr val="FF0000"/>
          </a:solid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Goals</a:t>
            </a:r>
          </a:p>
        </p:txBody>
      </p:sp>
      <p:sp>
        <p:nvSpPr>
          <p:cNvPr id="10" name="TextBox 9"/>
          <p:cNvSpPr txBox="1"/>
          <p:nvPr/>
        </p:nvSpPr>
        <p:spPr>
          <a:xfrm>
            <a:off x="144417" y="2818189"/>
            <a:ext cx="2075543" cy="584775"/>
          </a:xfrm>
          <a:prstGeom prst="rect">
            <a:avLst/>
          </a:prstGeom>
          <a:solidFill>
            <a:srgbClr val="FFFF00"/>
          </a:solidFill>
        </p:spPr>
        <p:txBody>
          <a:bodyPr wrap="square" rtlCol="0">
            <a:spAutoFit/>
          </a:bodyPr>
          <a:lstStyle/>
          <a:p>
            <a:r>
              <a:rPr lang="en-GB" sz="3200" dirty="0">
                <a:latin typeface="Arial" panose="020B0604020202020204" pitchFamily="34" charset="0"/>
                <a:cs typeface="Arial" panose="020B0604020202020204" pitchFamily="34" charset="0"/>
              </a:rPr>
              <a:t>Questions</a:t>
            </a:r>
          </a:p>
        </p:txBody>
      </p:sp>
      <p:sp>
        <p:nvSpPr>
          <p:cNvPr id="18" name="TextBox 17">
            <a:extLst>
              <a:ext uri="{FF2B5EF4-FFF2-40B4-BE49-F238E27FC236}">
                <a16:creationId xmlns:a16="http://schemas.microsoft.com/office/drawing/2014/main" id="{BEEDD22B-B083-4F8F-A3A1-E195C23EBF14}"/>
              </a:ext>
            </a:extLst>
          </p:cNvPr>
          <p:cNvSpPr txBox="1"/>
          <p:nvPr/>
        </p:nvSpPr>
        <p:spPr>
          <a:xfrm>
            <a:off x="144418" y="3524817"/>
            <a:ext cx="2801673" cy="584775"/>
          </a:xfrm>
          <a:prstGeom prst="rect">
            <a:avLst/>
          </a:prstGeom>
          <a:solidFill>
            <a:srgbClr val="FFFF00"/>
          </a:solidFill>
        </p:spPr>
        <p:txBody>
          <a:bodyPr wrap="square" rtlCol="0">
            <a:spAutoFit/>
          </a:bodyPr>
          <a:lstStyle/>
          <a:p>
            <a:r>
              <a:rPr lang="en-GB" sz="3200" dirty="0">
                <a:latin typeface="Arial" panose="020B0604020202020204" pitchFamily="34" charset="0"/>
                <a:cs typeface="Arial" panose="020B0604020202020204" pitchFamily="34" charset="0"/>
              </a:rPr>
              <a:t>Questionnaire</a:t>
            </a:r>
          </a:p>
        </p:txBody>
      </p:sp>
      <p:sp>
        <p:nvSpPr>
          <p:cNvPr id="17" name="TextBox 16"/>
          <p:cNvSpPr txBox="1"/>
          <p:nvPr/>
        </p:nvSpPr>
        <p:spPr>
          <a:xfrm>
            <a:off x="908851" y="4640707"/>
            <a:ext cx="2120963" cy="584775"/>
          </a:xfrm>
          <a:prstGeom prst="rect">
            <a:avLst/>
          </a:prstGeom>
          <a:solidFill>
            <a:srgbClr val="0070C0"/>
          </a:solid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Response</a:t>
            </a:r>
          </a:p>
        </p:txBody>
      </p:sp>
      <p:sp>
        <p:nvSpPr>
          <p:cNvPr id="8" name="TextBox 7"/>
          <p:cNvSpPr txBox="1"/>
          <p:nvPr/>
        </p:nvSpPr>
        <p:spPr>
          <a:xfrm>
            <a:off x="8302733" y="2328957"/>
            <a:ext cx="1574470" cy="584775"/>
          </a:xfrm>
          <a:prstGeom prst="rect">
            <a:avLst/>
          </a:prstGeom>
          <a:solidFill>
            <a:srgbClr val="FFC000"/>
          </a:solidFill>
        </p:spPr>
        <p:txBody>
          <a:bodyPr wrap="none" rtlCol="0">
            <a:spAutoFit/>
          </a:bodyPr>
          <a:lstStyle/>
          <a:p>
            <a:r>
              <a:rPr lang="en-GB" sz="3200" dirty="0">
                <a:latin typeface="Arial" panose="020B0604020202020204" pitchFamily="34" charset="0"/>
                <a:cs typeface="Arial" panose="020B0604020202020204" pitchFamily="34" charset="0"/>
              </a:rPr>
              <a:t>Sample</a:t>
            </a:r>
          </a:p>
        </p:txBody>
      </p:sp>
      <p:sp>
        <p:nvSpPr>
          <p:cNvPr id="11" name="TextBox 10"/>
          <p:cNvSpPr txBox="1"/>
          <p:nvPr/>
        </p:nvSpPr>
        <p:spPr>
          <a:xfrm>
            <a:off x="8720667" y="4120601"/>
            <a:ext cx="2120160" cy="584775"/>
          </a:xfrm>
          <a:prstGeom prst="rect">
            <a:avLst/>
          </a:prstGeom>
          <a:solidFill>
            <a:srgbClr val="92D050"/>
          </a:solidFill>
        </p:spPr>
        <p:txBody>
          <a:bodyPr wrap="square" rtlCol="0">
            <a:spAutoFit/>
          </a:bodyPr>
          <a:lstStyle/>
          <a:p>
            <a:r>
              <a:rPr lang="en-GB" sz="3200" dirty="0">
                <a:latin typeface="Arial" panose="020B0604020202020204" pitchFamily="34" charset="0"/>
                <a:cs typeface="Arial" panose="020B0604020202020204" pitchFamily="34" charset="0"/>
              </a:rPr>
              <a:t>Fieldwork</a:t>
            </a:r>
          </a:p>
        </p:txBody>
      </p:sp>
      <p:sp>
        <p:nvSpPr>
          <p:cNvPr id="12" name="TextBox 11"/>
          <p:cNvSpPr txBox="1"/>
          <p:nvPr/>
        </p:nvSpPr>
        <p:spPr>
          <a:xfrm>
            <a:off x="7560239" y="5411649"/>
            <a:ext cx="2120963" cy="584775"/>
          </a:xfrm>
          <a:prstGeom prst="rect">
            <a:avLst/>
          </a:prstGeom>
          <a:solidFill>
            <a:srgbClr val="0070C0"/>
          </a:solid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Response</a:t>
            </a:r>
          </a:p>
        </p:txBody>
      </p:sp>
      <p:sp>
        <p:nvSpPr>
          <p:cNvPr id="16" name="TextBox 15"/>
          <p:cNvSpPr txBox="1"/>
          <p:nvPr/>
        </p:nvSpPr>
        <p:spPr>
          <a:xfrm>
            <a:off x="4555247" y="5759277"/>
            <a:ext cx="1841792" cy="584775"/>
          </a:xfrm>
          <a:prstGeom prst="rect">
            <a:avLst/>
          </a:prstGeom>
          <a:solidFill>
            <a:srgbClr val="7030A0"/>
          </a:solid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140175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4" y="1838113"/>
            <a:ext cx="11698201" cy="3773794"/>
            <a:chOff x="303550" y="1378584"/>
            <a:chExt cx="8773651" cy="2830346"/>
          </a:xfrm>
        </p:grpSpPr>
        <p:sp>
          <p:nvSpPr>
            <p:cNvPr id="25" name="Flowchart: Alternate Process 4"/>
            <p:cNvSpPr/>
            <p:nvPr/>
          </p:nvSpPr>
          <p:spPr>
            <a:xfrm>
              <a:off x="427864" y="3380466"/>
              <a:ext cx="872639" cy="828464"/>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1" name="Flowchart: Alternate Process 4"/>
            <p:cNvSpPr/>
            <p:nvPr/>
          </p:nvSpPr>
          <p:spPr>
            <a:xfrm>
              <a:off x="3079330" y="3354818"/>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1" name="Flowchart: Alternate Process 4"/>
            <p:cNvSpPr/>
            <p:nvPr/>
          </p:nvSpPr>
          <p:spPr>
            <a:xfrm>
              <a:off x="4349282" y="3369339"/>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7" name="Flowchart: Alternate Process 4"/>
            <p:cNvSpPr/>
            <p:nvPr/>
          </p:nvSpPr>
          <p:spPr>
            <a:xfrm>
              <a:off x="5655130" y="3344186"/>
              <a:ext cx="872639" cy="801885"/>
            </a:xfrm>
            <a:prstGeom prst="rect">
              <a:avLst/>
            </a:prstGeom>
            <a:gradFill>
              <a:gsLst>
                <a:gs pos="0">
                  <a:srgbClr val="92D05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0" name="Flowchart: Alternate Process 4"/>
            <p:cNvSpPr/>
            <p:nvPr/>
          </p:nvSpPr>
          <p:spPr>
            <a:xfrm>
              <a:off x="6842019" y="3358989"/>
              <a:ext cx="872639" cy="801885"/>
            </a:xfrm>
            <a:prstGeom prst="rect">
              <a:avLst/>
            </a:prstGeom>
            <a:gradFill>
              <a:gsLst>
                <a:gs pos="0">
                  <a:srgbClr val="0070C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7" name="Flowchart: Alternate Process 4"/>
            <p:cNvSpPr/>
            <p:nvPr/>
          </p:nvSpPr>
          <p:spPr>
            <a:xfrm>
              <a:off x="8130336" y="3373976"/>
              <a:ext cx="872639" cy="801885"/>
            </a:xfrm>
            <a:prstGeom prst="rect">
              <a:avLst/>
            </a:prstGeom>
            <a:gradFill>
              <a:gsLst>
                <a:gs pos="0">
                  <a:srgbClr val="7030A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1" name="Down Arrow 40"/>
            <p:cNvSpPr/>
            <p:nvPr/>
          </p:nvSpPr>
          <p:spPr>
            <a:xfrm>
              <a:off x="681984"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3" name="Down Arrow 42"/>
            <p:cNvSpPr/>
            <p:nvPr/>
          </p:nvSpPr>
          <p:spPr>
            <a:xfrm>
              <a:off x="4715231" y="2652430"/>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4" name="Down Arrow 43"/>
            <p:cNvSpPr/>
            <p:nvPr/>
          </p:nvSpPr>
          <p:spPr>
            <a:xfrm>
              <a:off x="5888044" y="2648726"/>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5" name="Down Arrow 44"/>
            <p:cNvSpPr/>
            <p:nvPr/>
          </p:nvSpPr>
          <p:spPr>
            <a:xfrm>
              <a:off x="7169670"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4" name="Down Arrow 53"/>
            <p:cNvSpPr/>
            <p:nvPr/>
          </p:nvSpPr>
          <p:spPr>
            <a:xfrm>
              <a:off x="8354572"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580841"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you need answers to</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6"/>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512893" y="1378585"/>
              <a:ext cx="1137353" cy="347717"/>
              <a:chOff x="4639869" y="1891403"/>
              <a:chExt cx="1448681" cy="463623"/>
            </a:xfrm>
          </p:grpSpPr>
          <p:sp>
            <p:nvSpPr>
              <p:cNvPr id="19" name="Rectangle 18"/>
              <p:cNvSpPr/>
              <p:nvPr/>
            </p:nvSpPr>
            <p:spPr>
              <a:xfrm>
                <a:off x="4639869"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665040"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sp>
          <p:nvSpPr>
            <p:cNvPr id="39" name="TextBox 38"/>
            <p:cNvSpPr txBox="1"/>
            <p:nvPr/>
          </p:nvSpPr>
          <p:spPr>
            <a:xfrm>
              <a:off x="5565251"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who actually answer</a:t>
              </a:r>
            </a:p>
          </p:txBody>
        </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48" name="TextBox 47"/>
            <p:cNvSpPr txBox="1"/>
            <p:nvPr/>
          </p:nvSpPr>
          <p:spPr>
            <a:xfrm>
              <a:off x="6698432"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Answers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49" name="TextBox 48"/>
            <p:cNvSpPr txBox="1"/>
            <p:nvPr/>
          </p:nvSpPr>
          <p:spPr>
            <a:xfrm>
              <a:off x="7959610"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Decisions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70" name="Down Arrow 69"/>
            <p:cNvSpPr/>
            <p:nvPr/>
          </p:nvSpPr>
          <p:spPr>
            <a:xfrm>
              <a:off x="3352176"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sp>
          <p:nvSpPr>
            <p:cNvPr id="76" name="TextBox 75"/>
            <p:cNvSpPr txBox="1"/>
            <p:nvPr/>
          </p:nvSpPr>
          <p:spPr>
            <a:xfrm>
              <a:off x="3021840"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answer</a:t>
              </a:r>
            </a:p>
          </p:txBody>
        </p:sp>
        <p:sp>
          <p:nvSpPr>
            <p:cNvPr id="77" name="TextBox 76"/>
            <p:cNvSpPr txBox="1"/>
            <p:nvPr/>
          </p:nvSpPr>
          <p:spPr>
            <a:xfrm>
              <a:off x="42245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interact with</a:t>
              </a:r>
            </a:p>
          </p:txBody>
        </p:sp>
      </p:grpSp>
      <p:sp>
        <p:nvSpPr>
          <p:cNvPr id="35841" name="Rectangle 2"/>
          <p:cNvSpPr>
            <a:spLocks noGrp="1" noChangeArrowheads="1"/>
          </p:cNvSpPr>
          <p:nvPr>
            <p:ph type="title"/>
          </p:nvPr>
        </p:nvSpPr>
        <p:spPr/>
        <p:txBody>
          <a:bodyPr/>
          <a:lstStyle/>
          <a:p>
            <a:r>
              <a:rPr lang="en-GB" dirty="0"/>
              <a:t>Here are the 7 steps as a linear process</a:t>
            </a:r>
          </a:p>
        </p:txBody>
      </p:sp>
    </p:spTree>
    <p:extLst>
      <p:ext uri="{BB962C8B-B14F-4D97-AF65-F5344CB8AC3E}">
        <p14:creationId xmlns:p14="http://schemas.microsoft.com/office/powerpoint/2010/main" val="333464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FEDB-16DD-412C-BECE-937A4C7276FE}"/>
              </a:ext>
            </a:extLst>
          </p:cNvPr>
          <p:cNvSpPr>
            <a:spLocks noGrp="1"/>
          </p:cNvSpPr>
          <p:nvPr>
            <p:ph type="title"/>
          </p:nvPr>
        </p:nvSpPr>
        <p:spPr/>
        <p:txBody>
          <a:bodyPr/>
          <a:lstStyle/>
          <a:p>
            <a:r>
              <a:rPr lang="en-GB" dirty="0"/>
              <a:t>Welcome to three sessions of surveys</a:t>
            </a:r>
          </a:p>
        </p:txBody>
      </p:sp>
      <p:sp>
        <p:nvSpPr>
          <p:cNvPr id="3" name="Content Placeholder 2">
            <a:extLst>
              <a:ext uri="{FF2B5EF4-FFF2-40B4-BE49-F238E27FC236}">
                <a16:creationId xmlns:a16="http://schemas.microsoft.com/office/drawing/2014/main" id="{81386B7C-7C01-4678-BA72-1DF5DC8C0B2D}"/>
              </a:ext>
            </a:extLst>
          </p:cNvPr>
          <p:cNvSpPr>
            <a:spLocks noGrp="1"/>
          </p:cNvSpPr>
          <p:nvPr>
            <p:ph idx="1"/>
          </p:nvPr>
        </p:nvSpPr>
        <p:spPr/>
        <p:txBody>
          <a:bodyPr/>
          <a:lstStyle/>
          <a:p>
            <a:r>
              <a:rPr lang="en-GB" dirty="0"/>
              <a:t>I’ll aim to cover all the steps in doing a survey </a:t>
            </a:r>
          </a:p>
          <a:p>
            <a:pPr lvl="1"/>
            <a:r>
              <a:rPr lang="en-GB" dirty="0"/>
              <a:t>Today will focus on why we’re doing the survey and who to ask</a:t>
            </a:r>
          </a:p>
          <a:p>
            <a:pPr lvl="1"/>
            <a:r>
              <a:rPr lang="en-GB" dirty="0"/>
              <a:t>Tomorrow will be mostly about questions and questionnaires</a:t>
            </a:r>
          </a:p>
          <a:p>
            <a:pPr lvl="1"/>
            <a:r>
              <a:rPr lang="en-GB" dirty="0"/>
              <a:t>Wednesday will be about dealing with responses and reporting</a:t>
            </a:r>
          </a:p>
          <a:p>
            <a:r>
              <a:rPr lang="en-GB" dirty="0"/>
              <a:t>You will join in – I hope</a:t>
            </a:r>
          </a:p>
          <a:p>
            <a:pPr lvl="1"/>
            <a:r>
              <a:rPr lang="en-GB" dirty="0"/>
              <a:t>Your experiences, thoughts, comments, and questions</a:t>
            </a:r>
          </a:p>
          <a:p>
            <a:pPr lvl="1"/>
            <a:r>
              <a:rPr lang="en-GB" dirty="0"/>
              <a:t>Some things to try individually, others in groups</a:t>
            </a:r>
          </a:p>
          <a:p>
            <a:r>
              <a:rPr lang="en-GB" dirty="0"/>
              <a:t>We’ll use an example survey</a:t>
            </a:r>
          </a:p>
          <a:p>
            <a:endParaRPr lang="en-GB" dirty="0"/>
          </a:p>
        </p:txBody>
      </p:sp>
      <p:sp>
        <p:nvSpPr>
          <p:cNvPr id="11" name="TextBox 10">
            <a:extLst>
              <a:ext uri="{FF2B5EF4-FFF2-40B4-BE49-F238E27FC236}">
                <a16:creationId xmlns:a16="http://schemas.microsoft.com/office/drawing/2014/main" id="{B163210B-BC8E-43DC-9122-BDAC99FCED3D}"/>
              </a:ext>
            </a:extLst>
          </p:cNvPr>
          <p:cNvSpPr txBox="1"/>
          <p:nvPr/>
        </p:nvSpPr>
        <p:spPr>
          <a:xfrm>
            <a:off x="4341990" y="6362070"/>
            <a:ext cx="6096000" cy="430887"/>
          </a:xfrm>
          <a:prstGeom prst="rect">
            <a:avLst/>
          </a:prstGeom>
          <a:noFill/>
        </p:spPr>
        <p:txBody>
          <a:bodyPr wrap="square">
            <a:spAutoFit/>
          </a:bodyPr>
          <a:lstStyle/>
          <a:p>
            <a:r>
              <a:rPr lang="en-US" sz="1100" b="0" i="0" dirty="0">
                <a:solidFill>
                  <a:srgbClr val="111111"/>
                </a:solidFill>
                <a:effectLst/>
                <a:latin typeface="Arial" panose="020B0604020202020204" pitchFamily="34" charset="0"/>
                <a:cs typeface="Arial" panose="020B0604020202020204" pitchFamily="34" charset="0"/>
              </a:rPr>
              <a:t>Image credits: </a:t>
            </a:r>
            <a:r>
              <a:rPr lang="en-US" sz="1100" dirty="0">
                <a:solidFill>
                  <a:srgbClr val="111111"/>
                </a:solidFill>
                <a:latin typeface="Arial" panose="020B0604020202020204" pitchFamily="34" charset="0"/>
                <a:cs typeface="Arial" panose="020B0604020202020204" pitchFamily="34" charset="0"/>
              </a:rPr>
              <a:t>Apple </a:t>
            </a:r>
            <a:r>
              <a:rPr lang="en-US" sz="1100" b="0" i="0" dirty="0">
                <a:solidFill>
                  <a:srgbClr val="111111"/>
                </a:solidFill>
                <a:effectLst/>
                <a:latin typeface="Arial" panose="020B0604020202020204" pitchFamily="34" charset="0"/>
                <a:cs typeface="Arial" panose="020B0604020202020204" pitchFamily="34" charset="0"/>
              </a:rPr>
              <a:t>by </a:t>
            </a:r>
            <a:r>
              <a:rPr lang="en-US" sz="1100" b="0" i="0" dirty="0" err="1">
                <a:solidFill>
                  <a:srgbClr val="767676"/>
                </a:solidFill>
                <a:effectLst/>
                <a:latin typeface="Arial" panose="020B0604020202020204" pitchFamily="34" charset="0"/>
                <a:cs typeface="Arial" panose="020B0604020202020204" pitchFamily="34" charset="0"/>
                <a:hlinkClick r:id="rId2"/>
              </a:rPr>
              <a:t>IamCristian</a:t>
            </a:r>
            <a:r>
              <a:rPr lang="en-US" sz="1100" b="0" i="0" dirty="0">
                <a:solidFill>
                  <a:srgbClr val="111111"/>
                </a:solidFill>
                <a:effectLst/>
                <a:latin typeface="Arial" panose="020B0604020202020204" pitchFamily="34" charset="0"/>
                <a:cs typeface="Arial" panose="020B0604020202020204" pitchFamily="34" charset="0"/>
              </a:rPr>
              <a:t> on </a:t>
            </a:r>
            <a:r>
              <a:rPr lang="en-US" sz="1100" b="0" i="0" dirty="0" err="1">
                <a:solidFill>
                  <a:srgbClr val="767676"/>
                </a:solidFill>
                <a:effectLst/>
                <a:latin typeface="Arial" panose="020B0604020202020204" pitchFamily="34" charset="0"/>
                <a:cs typeface="Arial" panose="020B0604020202020204" pitchFamily="34" charset="0"/>
                <a:hlinkClick r:id="rId3"/>
              </a:rPr>
              <a:t>Unsplash</a:t>
            </a:r>
            <a:r>
              <a:rPr lang="en-US" sz="1100" b="0" i="0" dirty="0">
                <a:solidFill>
                  <a:srgbClr val="767676"/>
                </a:solidFill>
                <a:effectLst/>
                <a:latin typeface="Arial" panose="020B0604020202020204" pitchFamily="34" charset="0"/>
                <a:cs typeface="Arial" panose="020B0604020202020204" pitchFamily="34" charset="0"/>
              </a:rPr>
              <a:t> </a:t>
            </a:r>
            <a:r>
              <a:rPr lang="en-GB" sz="1100" b="0" i="0" dirty="0">
                <a:solidFill>
                  <a:srgbClr val="111111"/>
                </a:solidFill>
                <a:effectLst/>
                <a:latin typeface="Arial" panose="020B0604020202020204" pitchFamily="34" charset="0"/>
                <a:cs typeface="Arial" panose="020B0604020202020204" pitchFamily="34" charset="0"/>
              </a:rPr>
              <a:t>Orange</a:t>
            </a:r>
            <a:r>
              <a:rPr lang="pl-PL" sz="1100" b="0" i="0" dirty="0">
                <a:solidFill>
                  <a:srgbClr val="111111"/>
                </a:solidFill>
                <a:effectLst/>
                <a:latin typeface="Arial" panose="020B0604020202020204" pitchFamily="34" charset="0"/>
                <a:cs typeface="Arial" panose="020B0604020202020204" pitchFamily="34" charset="0"/>
              </a:rPr>
              <a:t> by </a:t>
            </a:r>
            <a:r>
              <a:rPr lang="pl-PL" sz="1100" b="0" i="0" dirty="0">
                <a:solidFill>
                  <a:srgbClr val="767676"/>
                </a:solidFill>
                <a:effectLst/>
                <a:latin typeface="Arial" panose="020B0604020202020204" pitchFamily="34" charset="0"/>
                <a:cs typeface="Arial" panose="020B0604020202020204" pitchFamily="34" charset="0"/>
                <a:hlinkClick r:id="rId4"/>
              </a:rPr>
              <a:t>Adam Nieścioruk</a:t>
            </a:r>
            <a:r>
              <a:rPr lang="pl-PL" sz="1100" b="0" i="0" dirty="0">
                <a:solidFill>
                  <a:srgbClr val="111111"/>
                </a:solidFill>
                <a:effectLst/>
                <a:latin typeface="Arial" panose="020B0604020202020204" pitchFamily="34" charset="0"/>
                <a:cs typeface="Arial" panose="020B0604020202020204" pitchFamily="34" charset="0"/>
              </a:rPr>
              <a:t> on </a:t>
            </a:r>
            <a:r>
              <a:rPr lang="pl-PL" sz="1100" b="0" i="0" dirty="0">
                <a:solidFill>
                  <a:srgbClr val="767676"/>
                </a:solidFill>
                <a:effectLst/>
                <a:latin typeface="Arial" panose="020B0604020202020204" pitchFamily="34" charset="0"/>
                <a:cs typeface="Arial" panose="020B0604020202020204" pitchFamily="34" charset="0"/>
                <a:hlinkClick r:id="rId5"/>
              </a:rPr>
              <a:t>Unsplash</a:t>
            </a:r>
            <a:endParaRPr lang="en-GB" sz="1100" b="0" i="0" dirty="0">
              <a:solidFill>
                <a:srgbClr val="767676"/>
              </a:solidFill>
              <a:effectLst/>
              <a:latin typeface="Arial" panose="020B0604020202020204" pitchFamily="34" charset="0"/>
              <a:cs typeface="Arial" panose="020B0604020202020204" pitchFamily="34" charset="0"/>
            </a:endParaRPr>
          </a:p>
          <a:p>
            <a:r>
              <a:rPr lang="en-US" sz="1100" b="0" i="0" dirty="0">
                <a:solidFill>
                  <a:srgbClr val="111111"/>
                </a:solidFill>
                <a:effectLst/>
                <a:latin typeface="Arial" panose="020B0604020202020204" pitchFamily="34" charset="0"/>
                <a:cs typeface="Arial" panose="020B0604020202020204" pitchFamily="34" charset="0"/>
              </a:rPr>
              <a:t>Cherry by </a:t>
            </a:r>
            <a:r>
              <a:rPr lang="en-US" sz="1100" b="0" i="0" dirty="0" err="1">
                <a:solidFill>
                  <a:srgbClr val="767676"/>
                </a:solidFill>
                <a:effectLst/>
                <a:latin typeface="Arial" panose="020B0604020202020204" pitchFamily="34" charset="0"/>
                <a:cs typeface="Arial" panose="020B0604020202020204" pitchFamily="34" charset="0"/>
                <a:hlinkClick r:id="rId6"/>
              </a:rPr>
              <a:t>Quaritsch</a:t>
            </a:r>
            <a:r>
              <a:rPr lang="en-US" sz="1100" b="0" i="0" dirty="0">
                <a:solidFill>
                  <a:srgbClr val="767676"/>
                </a:solidFill>
                <a:effectLst/>
                <a:latin typeface="Arial" panose="020B0604020202020204" pitchFamily="34" charset="0"/>
                <a:cs typeface="Arial" panose="020B0604020202020204" pitchFamily="34" charset="0"/>
                <a:hlinkClick r:id="rId6"/>
              </a:rPr>
              <a:t> Photography</a:t>
            </a:r>
            <a:r>
              <a:rPr lang="en-US" sz="1100" b="0" i="0" dirty="0">
                <a:solidFill>
                  <a:srgbClr val="111111"/>
                </a:solidFill>
                <a:effectLst/>
                <a:latin typeface="Arial" panose="020B0604020202020204" pitchFamily="34" charset="0"/>
                <a:cs typeface="Arial" panose="020B0604020202020204" pitchFamily="34" charset="0"/>
              </a:rPr>
              <a:t> on </a:t>
            </a:r>
            <a:r>
              <a:rPr lang="en-US" sz="1100" b="0" i="0" dirty="0" err="1">
                <a:solidFill>
                  <a:srgbClr val="767676"/>
                </a:solidFill>
                <a:effectLst/>
                <a:latin typeface="Arial" panose="020B0604020202020204" pitchFamily="34" charset="0"/>
                <a:cs typeface="Arial" panose="020B0604020202020204" pitchFamily="34" charset="0"/>
                <a:hlinkClick r:id="rId7"/>
              </a:rPr>
              <a:t>Unsplash</a:t>
            </a:r>
            <a:endParaRPr lang="en-US" sz="1100" b="0" i="0" dirty="0">
              <a:solidFill>
                <a:srgbClr val="767676"/>
              </a:solidFill>
              <a:effectLst/>
              <a:latin typeface="Arial" panose="020B0604020202020204" pitchFamily="34" charset="0"/>
              <a:cs typeface="Arial" panose="020B0604020202020204" pitchFamily="34" charset="0"/>
            </a:endParaRPr>
          </a:p>
        </p:txBody>
      </p:sp>
      <p:grpSp>
        <p:nvGrpSpPr>
          <p:cNvPr id="4" name="Group 3" descr="An apple, orange and cherry - for group exercises we'll be using the names of fruits to identify each group">
            <a:extLst>
              <a:ext uri="{FF2B5EF4-FFF2-40B4-BE49-F238E27FC236}">
                <a16:creationId xmlns:a16="http://schemas.microsoft.com/office/drawing/2014/main" id="{17E82034-9BA1-4930-9AEE-B02CAFDE7C03}"/>
              </a:ext>
            </a:extLst>
          </p:cNvPr>
          <p:cNvGrpSpPr/>
          <p:nvPr/>
        </p:nvGrpSpPr>
        <p:grpSpPr>
          <a:xfrm>
            <a:off x="8945917" y="3429000"/>
            <a:ext cx="3069694" cy="3020628"/>
            <a:chOff x="8945917" y="3429000"/>
            <a:chExt cx="3069694" cy="3020628"/>
          </a:xfrm>
        </p:grpSpPr>
        <p:pic>
          <p:nvPicPr>
            <p:cNvPr id="17" name="Picture 16" descr="A red cherry with a stem&#10;&#10;">
              <a:extLst>
                <a:ext uri="{FF2B5EF4-FFF2-40B4-BE49-F238E27FC236}">
                  <a16:creationId xmlns:a16="http://schemas.microsoft.com/office/drawing/2014/main" id="{124C6B3B-DD04-4198-870E-0954006A1B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9564" y="4825389"/>
              <a:ext cx="1388239" cy="1624239"/>
            </a:xfrm>
            <a:prstGeom prst="rect">
              <a:avLst/>
            </a:prstGeom>
          </p:spPr>
        </p:pic>
        <p:pic>
          <p:nvPicPr>
            <p:cNvPr id="13" name="Picture 12" descr="A green apple ">
              <a:extLst>
                <a:ext uri="{FF2B5EF4-FFF2-40B4-BE49-F238E27FC236}">
                  <a16:creationId xmlns:a16="http://schemas.microsoft.com/office/drawing/2014/main" id="{5CCE8E65-C3FB-43B0-9CDF-1EFA877C72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09564" y="3429000"/>
              <a:ext cx="1706047" cy="1680456"/>
            </a:xfrm>
            <a:prstGeom prst="rect">
              <a:avLst/>
            </a:prstGeom>
          </p:spPr>
        </p:pic>
        <p:pic>
          <p:nvPicPr>
            <p:cNvPr id="15" name="Picture 14" descr="A close-up of a lemon&#10;&#10;Description automatically generated with low confidence">
              <a:extLst>
                <a:ext uri="{FF2B5EF4-FFF2-40B4-BE49-F238E27FC236}">
                  <a16:creationId xmlns:a16="http://schemas.microsoft.com/office/drawing/2014/main" id="{4698657A-527B-4FB4-B826-E844B13C0E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917" y="4888089"/>
              <a:ext cx="1590850" cy="1423811"/>
            </a:xfrm>
            <a:prstGeom prst="rect">
              <a:avLst/>
            </a:prstGeom>
          </p:spPr>
        </p:pic>
      </p:grpSp>
    </p:spTree>
    <p:extLst>
      <p:ext uri="{BB962C8B-B14F-4D97-AF65-F5344CB8AC3E}">
        <p14:creationId xmlns:p14="http://schemas.microsoft.com/office/powerpoint/2010/main" val="340843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Today we get clear objectives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3" y="1838112"/>
            <a:ext cx="11609467" cy="1558838"/>
            <a:chOff x="303550" y="1378584"/>
            <a:chExt cx="8707100" cy="1169128"/>
          </a:xfrm>
        </p:grpSpPr>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464030"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442848" y="1378585"/>
              <a:ext cx="1137353" cy="347717"/>
              <a:chOff x="4550651" y="1891403"/>
              <a:chExt cx="1448681" cy="463623"/>
            </a:xfrm>
          </p:grpSpPr>
          <p:sp>
            <p:nvSpPr>
              <p:cNvPr id="19" name="Rectangle 18"/>
              <p:cNvSpPr/>
              <p:nvPr/>
            </p:nvSpPr>
            <p:spPr>
              <a:xfrm>
                <a:off x="4550651"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575822"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3"/>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grpSp>
      <p:sp>
        <p:nvSpPr>
          <p:cNvPr id="4" name="Rectangle 3">
            <a:extLst>
              <a:ext uri="{FF2B5EF4-FFF2-40B4-BE49-F238E27FC236}">
                <a16:creationId xmlns:a16="http://schemas.microsoft.com/office/drawing/2014/main" id="{F9504141-FB03-4FBE-BD0E-004E293824D8}"/>
              </a:ext>
            </a:extLst>
          </p:cNvPr>
          <p:cNvSpPr/>
          <p:nvPr/>
        </p:nvSpPr>
        <p:spPr>
          <a:xfrm>
            <a:off x="243841" y="1678744"/>
            <a:ext cx="3613463"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539B4981-C8DF-4C5E-A578-C21D9A064245}"/>
              </a:ext>
            </a:extLst>
          </p:cNvPr>
          <p:cNvSpPr txBox="1"/>
          <p:nvPr/>
        </p:nvSpPr>
        <p:spPr>
          <a:xfrm>
            <a:off x="1256386" y="4498235"/>
            <a:ext cx="1277337"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Today</a:t>
            </a:r>
          </a:p>
        </p:txBody>
      </p:sp>
      <p:sp>
        <p:nvSpPr>
          <p:cNvPr id="63" name="Rectangle 62">
            <a:extLst>
              <a:ext uri="{FF2B5EF4-FFF2-40B4-BE49-F238E27FC236}">
                <a16:creationId xmlns:a16="http://schemas.microsoft.com/office/drawing/2014/main" id="{94492C5C-1BB5-4331-B6AC-1CF0C918E1FE}"/>
              </a:ext>
            </a:extLst>
          </p:cNvPr>
          <p:cNvSpPr/>
          <p:nvPr/>
        </p:nvSpPr>
        <p:spPr>
          <a:xfrm>
            <a:off x="3850493" y="1678744"/>
            <a:ext cx="5003968"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TextBox 63">
            <a:extLst>
              <a:ext uri="{FF2B5EF4-FFF2-40B4-BE49-F238E27FC236}">
                <a16:creationId xmlns:a16="http://schemas.microsoft.com/office/drawing/2014/main" id="{7F39D5D2-4781-4AC9-86F0-2641404956CE}"/>
              </a:ext>
            </a:extLst>
          </p:cNvPr>
          <p:cNvSpPr txBox="1"/>
          <p:nvPr/>
        </p:nvSpPr>
        <p:spPr>
          <a:xfrm>
            <a:off x="5109333" y="4498237"/>
            <a:ext cx="1982659"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Tomorrow</a:t>
            </a:r>
          </a:p>
        </p:txBody>
      </p:sp>
      <p:sp>
        <p:nvSpPr>
          <p:cNvPr id="65" name="Rectangle 64">
            <a:extLst>
              <a:ext uri="{FF2B5EF4-FFF2-40B4-BE49-F238E27FC236}">
                <a16:creationId xmlns:a16="http://schemas.microsoft.com/office/drawing/2014/main" id="{F29704D6-C450-4E64-92D5-96F883ABEFC9}"/>
              </a:ext>
            </a:extLst>
          </p:cNvPr>
          <p:cNvSpPr/>
          <p:nvPr/>
        </p:nvSpPr>
        <p:spPr>
          <a:xfrm>
            <a:off x="8870318" y="1678744"/>
            <a:ext cx="3240599"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TextBox 65">
            <a:extLst>
              <a:ext uri="{FF2B5EF4-FFF2-40B4-BE49-F238E27FC236}">
                <a16:creationId xmlns:a16="http://schemas.microsoft.com/office/drawing/2014/main" id="{A7D1099C-ECF0-4AB5-8F8D-7CE733F31CB2}"/>
              </a:ext>
            </a:extLst>
          </p:cNvPr>
          <p:cNvSpPr txBox="1"/>
          <p:nvPr/>
        </p:nvSpPr>
        <p:spPr>
          <a:xfrm>
            <a:off x="9314200" y="4503607"/>
            <a:ext cx="2395417"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Wednesday</a:t>
            </a:r>
          </a:p>
        </p:txBody>
      </p:sp>
    </p:spTree>
    <p:extLst>
      <p:ext uri="{BB962C8B-B14F-4D97-AF65-F5344CB8AC3E}">
        <p14:creationId xmlns:p14="http://schemas.microsoft.com/office/powerpoint/2010/main" val="134415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The goals set the scene for the survey</a:t>
            </a:r>
          </a:p>
        </p:txBody>
      </p:sp>
      <p:sp>
        <p:nvSpPr>
          <p:cNvPr id="25" name="Flowchart: Alternate Process 4"/>
          <p:cNvSpPr/>
          <p:nvPr/>
        </p:nvSpPr>
        <p:spPr>
          <a:xfrm>
            <a:off x="570486" y="4507288"/>
            <a:ext cx="1163519" cy="1104619"/>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16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grpSp>
        <p:nvGrpSpPr>
          <p:cNvPr id="14" name="Group 13" descr="The goals step is highlighted: establish your goals for the survey leading to questions you need answers to. ">
            <a:extLst>
              <a:ext uri="{FF2B5EF4-FFF2-40B4-BE49-F238E27FC236}">
                <a16:creationId xmlns:a16="http://schemas.microsoft.com/office/drawing/2014/main" id="{599CA303-A2A1-4449-884A-DA1825A277A8}"/>
              </a:ext>
            </a:extLst>
          </p:cNvPr>
          <p:cNvGrpSpPr/>
          <p:nvPr/>
        </p:nvGrpSpPr>
        <p:grpSpPr>
          <a:xfrm>
            <a:off x="404734" y="1838114"/>
            <a:ext cx="1592351" cy="3713256"/>
            <a:chOff x="303550" y="1378585"/>
            <a:chExt cx="1194263" cy="2784942"/>
          </a:xfrm>
        </p:grpSpPr>
        <p:grpSp>
          <p:nvGrpSpPr>
            <p:cNvPr id="2" name="Group 1"/>
            <p:cNvGrpSpPr/>
            <p:nvPr/>
          </p:nvGrpSpPr>
          <p:grpSpPr>
            <a:xfrm>
              <a:off x="303550" y="1378585"/>
              <a:ext cx="1137353" cy="347717"/>
              <a:chOff x="107950" y="1891403"/>
              <a:chExt cx="1448681" cy="463623"/>
            </a:xfrm>
          </p:grpSpPr>
          <p:sp>
            <p:nvSpPr>
              <p:cNvPr id="32" name="TextBox 31"/>
              <p:cNvSpPr txBox="1"/>
              <p:nvPr/>
            </p:nvSpPr>
            <p:spPr>
              <a:xfrm>
                <a:off x="133121"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16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grpSp>
        <p:sp>
          <p:nvSpPr>
            <p:cNvPr id="10" name="TextBox 9"/>
            <p:cNvSpPr txBox="1"/>
            <p:nvPr/>
          </p:nvSpPr>
          <p:spPr>
            <a:xfrm>
              <a:off x="380222" y="1813665"/>
              <a:ext cx="1117591" cy="623248"/>
            </a:xfrm>
            <a:prstGeom prst="rect">
              <a:avLst/>
            </a:prstGeom>
            <a:noFill/>
          </p:spPr>
          <p:txBody>
            <a:bodyPr wrap="square" rtlCol="0">
              <a:spAutoFit/>
            </a:bodyPr>
            <a:lstStyle/>
            <a:p>
              <a:pPr marL="0" lvl="1"/>
              <a:r>
                <a:rPr lang="en-GB" sz="1600" dirty="0">
                  <a:latin typeface="Arial" panose="020B0604020202020204" pitchFamily="34" charset="0"/>
                  <a:cs typeface="Arial" panose="020B0604020202020204" pitchFamily="34" charset="0"/>
                </a:rPr>
                <a:t>Establish your goals for the survey</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a:r>
                <a:rPr lang="en-GB" sz="1600" dirty="0">
                  <a:latin typeface="Arial" panose="020B0604020202020204" pitchFamily="34" charset="0"/>
                  <a:cs typeface="Arial" panose="020B0604020202020204" pitchFamily="34" charset="0"/>
                </a:rPr>
                <a:t>Questions you need answers to</a:t>
              </a:r>
            </a:p>
          </p:txBody>
        </p:sp>
      </p:grpSp>
      <p:sp>
        <p:nvSpPr>
          <p:cNvPr id="41" name="Down Arrow 40"/>
          <p:cNvSpPr/>
          <p:nvPr/>
        </p:nvSpPr>
        <p:spPr>
          <a:xfrm>
            <a:off x="909313" y="3535351"/>
            <a:ext cx="507311" cy="92728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C4D71E40-7439-4D21-9FC8-F5CD5DDBAC98}"/>
              </a:ext>
            </a:extLst>
          </p:cNvPr>
          <p:cNvGrpSpPr/>
          <p:nvPr/>
        </p:nvGrpSpPr>
        <p:grpSpPr>
          <a:xfrm>
            <a:off x="10652741" y="131799"/>
            <a:ext cx="1448681" cy="463623"/>
            <a:chOff x="107950" y="1891403"/>
            <a:chExt cx="1448681" cy="463623"/>
          </a:xfrm>
        </p:grpSpPr>
        <p:sp>
          <p:nvSpPr>
            <p:cNvPr id="12" name="Rectangle 11">
              <a:extLst>
                <a:ext uri="{FF2B5EF4-FFF2-40B4-BE49-F238E27FC236}">
                  <a16:creationId xmlns:a16="http://schemas.microsoft.com/office/drawing/2014/main" id="{7344CA67-CA84-415C-8872-511CD5A6E59B}"/>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693EC74-FDCA-40B8-A7AE-A7A80D5C74FB}"/>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92539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643-CEEF-435B-896F-BDFEC19356F9}"/>
              </a:ext>
            </a:extLst>
          </p:cNvPr>
          <p:cNvSpPr>
            <a:spLocks noGrp="1"/>
          </p:cNvSpPr>
          <p:nvPr>
            <p:ph type="title"/>
          </p:nvPr>
        </p:nvSpPr>
        <p:spPr/>
        <p:txBody>
          <a:bodyPr/>
          <a:lstStyle/>
          <a:p>
            <a:r>
              <a:rPr lang="en-GB" dirty="0"/>
              <a:t>Establish your goals for your survey</a:t>
            </a:r>
          </a:p>
        </p:txBody>
      </p:sp>
      <p:sp>
        <p:nvSpPr>
          <p:cNvPr id="28" name="Rectangle: Rounded Corners 27">
            <a:extLst>
              <a:ext uri="{FF2B5EF4-FFF2-40B4-BE49-F238E27FC236}">
                <a16:creationId xmlns:a16="http://schemas.microsoft.com/office/drawing/2014/main" id="{D8E2F34F-1D55-4408-B473-453CA6364638}"/>
              </a:ext>
            </a:extLst>
          </p:cNvPr>
          <p:cNvSpPr/>
          <p:nvPr/>
        </p:nvSpPr>
        <p:spPr>
          <a:xfrm>
            <a:off x="3362107" y="1597981"/>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What do you want to know?</a:t>
            </a:r>
          </a:p>
        </p:txBody>
      </p:sp>
      <p:sp>
        <p:nvSpPr>
          <p:cNvPr id="12" name="Arrow: Down 11">
            <a:extLst>
              <a:ext uri="{FF2B5EF4-FFF2-40B4-BE49-F238E27FC236}">
                <a16:creationId xmlns:a16="http://schemas.microsoft.com/office/drawing/2014/main" id="{2DABB5E6-C969-4C8C-A03C-CA270E418256}"/>
              </a:ext>
            </a:extLst>
          </p:cNvPr>
          <p:cNvSpPr/>
          <p:nvPr/>
        </p:nvSpPr>
        <p:spPr>
          <a:xfrm>
            <a:off x="5344177" y="2177095"/>
            <a:ext cx="715860" cy="648749"/>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3" name="Rectangle: Rounded Corners 12">
            <a:extLst>
              <a:ext uri="{FF2B5EF4-FFF2-40B4-BE49-F238E27FC236}">
                <a16:creationId xmlns:a16="http://schemas.microsoft.com/office/drawing/2014/main" id="{6375173D-8476-4B48-8E1B-9B7625D3B2EA}"/>
              </a:ext>
            </a:extLst>
          </p:cNvPr>
          <p:cNvSpPr/>
          <p:nvPr/>
        </p:nvSpPr>
        <p:spPr>
          <a:xfrm>
            <a:off x="3362107" y="2824800"/>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Why do you want to know?</a:t>
            </a:r>
          </a:p>
        </p:txBody>
      </p:sp>
      <p:sp>
        <p:nvSpPr>
          <p:cNvPr id="16" name="Arrow: Down 15">
            <a:extLst>
              <a:ext uri="{FF2B5EF4-FFF2-40B4-BE49-F238E27FC236}">
                <a16:creationId xmlns:a16="http://schemas.microsoft.com/office/drawing/2014/main" id="{0C8A11C1-5687-485E-881C-630E58C18FF0}"/>
              </a:ext>
            </a:extLst>
          </p:cNvPr>
          <p:cNvSpPr/>
          <p:nvPr/>
        </p:nvSpPr>
        <p:spPr>
          <a:xfrm>
            <a:off x="5344177" y="3444397"/>
            <a:ext cx="715860" cy="691147"/>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4" name="Rectangle: Rounded Corners 13">
            <a:extLst>
              <a:ext uri="{FF2B5EF4-FFF2-40B4-BE49-F238E27FC236}">
                <a16:creationId xmlns:a16="http://schemas.microsoft.com/office/drawing/2014/main" id="{915A3CBF-26D6-439C-80E6-CEB7D7E14F10}"/>
              </a:ext>
            </a:extLst>
          </p:cNvPr>
          <p:cNvSpPr/>
          <p:nvPr/>
        </p:nvSpPr>
        <p:spPr>
          <a:xfrm>
            <a:off x="3362107" y="4135544"/>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What decision will you make based on these answers?</a:t>
            </a:r>
          </a:p>
        </p:txBody>
      </p:sp>
      <p:sp>
        <p:nvSpPr>
          <p:cNvPr id="17" name="Arrow: Down 16">
            <a:extLst>
              <a:ext uri="{FF2B5EF4-FFF2-40B4-BE49-F238E27FC236}">
                <a16:creationId xmlns:a16="http://schemas.microsoft.com/office/drawing/2014/main" id="{B0135534-E792-4021-929B-806CDED7BEAD}"/>
              </a:ext>
            </a:extLst>
          </p:cNvPr>
          <p:cNvSpPr/>
          <p:nvPr/>
        </p:nvSpPr>
        <p:spPr>
          <a:xfrm>
            <a:off x="5344177" y="4754097"/>
            <a:ext cx="715860" cy="648749"/>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5" name="Rectangle: Rounded Corners 14">
            <a:extLst>
              <a:ext uri="{FF2B5EF4-FFF2-40B4-BE49-F238E27FC236}">
                <a16:creationId xmlns:a16="http://schemas.microsoft.com/office/drawing/2014/main" id="{01725FEE-7519-4D40-B4B9-D95B8D8D045A}"/>
              </a:ext>
            </a:extLst>
          </p:cNvPr>
          <p:cNvSpPr/>
          <p:nvPr/>
        </p:nvSpPr>
        <p:spPr>
          <a:xfrm>
            <a:off x="3349818" y="5402097"/>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What number do you need to make the decision?</a:t>
            </a:r>
          </a:p>
        </p:txBody>
      </p:sp>
      <p:grpSp>
        <p:nvGrpSpPr>
          <p:cNvPr id="11" name="Group 10">
            <a:extLst>
              <a:ext uri="{FF2B5EF4-FFF2-40B4-BE49-F238E27FC236}">
                <a16:creationId xmlns:a16="http://schemas.microsoft.com/office/drawing/2014/main" id="{1EF85429-77D5-4B95-9175-6EC39AF70123}"/>
              </a:ext>
            </a:extLst>
          </p:cNvPr>
          <p:cNvGrpSpPr/>
          <p:nvPr/>
        </p:nvGrpSpPr>
        <p:grpSpPr>
          <a:xfrm>
            <a:off x="10652741" y="131799"/>
            <a:ext cx="1448681" cy="463623"/>
            <a:chOff x="107950" y="1891403"/>
            <a:chExt cx="1448681" cy="463623"/>
          </a:xfrm>
        </p:grpSpPr>
        <p:sp>
          <p:nvSpPr>
            <p:cNvPr id="18" name="Rectangle 17">
              <a:extLst>
                <a:ext uri="{FF2B5EF4-FFF2-40B4-BE49-F238E27FC236}">
                  <a16:creationId xmlns:a16="http://schemas.microsoft.com/office/drawing/2014/main" id="{21D080E4-08D0-42C9-94A5-6C5A4FE084DE}"/>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9AEB18E-5D0F-46A7-B978-2E1FF908A777}"/>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125784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E9594-1E73-4660-BDD5-F8E554D412FE}"/>
              </a:ext>
            </a:extLst>
          </p:cNvPr>
          <p:cNvSpPr>
            <a:spLocks noGrp="1"/>
          </p:cNvSpPr>
          <p:nvPr>
            <p:ph type="title"/>
          </p:nvPr>
        </p:nvSpPr>
        <p:spPr/>
        <p:txBody>
          <a:bodyPr/>
          <a:lstStyle/>
          <a:p>
            <a:r>
              <a:rPr lang="en-GB" dirty="0"/>
              <a:t>We will try this example</a:t>
            </a:r>
          </a:p>
        </p:txBody>
      </p:sp>
      <p:sp>
        <p:nvSpPr>
          <p:cNvPr id="2" name="Content Placeholder 1">
            <a:extLst>
              <a:ext uri="{FF2B5EF4-FFF2-40B4-BE49-F238E27FC236}">
                <a16:creationId xmlns:a16="http://schemas.microsoft.com/office/drawing/2014/main" id="{A529886F-668A-4B22-9D18-469B81EF3E52}"/>
              </a:ext>
            </a:extLst>
          </p:cNvPr>
          <p:cNvSpPr>
            <a:spLocks noGrp="1"/>
          </p:cNvSpPr>
          <p:nvPr>
            <p:ph idx="1"/>
          </p:nvPr>
        </p:nvSpPr>
        <p:spPr>
          <a:xfrm>
            <a:off x="2494844" y="1825625"/>
            <a:ext cx="6841067" cy="4351338"/>
          </a:xfrm>
        </p:spPr>
        <p:txBody>
          <a:bodyPr/>
          <a:lstStyle/>
          <a:p>
            <a:pPr marL="0" indent="0">
              <a:buNone/>
            </a:pPr>
            <a:r>
              <a:rPr lang="en-GB" i="1" dirty="0"/>
              <a:t>“We want to know what users think about </a:t>
            </a:r>
            <a:br>
              <a:rPr lang="en-GB" i="1" dirty="0"/>
            </a:br>
            <a:r>
              <a:rPr lang="en-GB" i="1" dirty="0"/>
              <a:t>our new funding application process</a:t>
            </a:r>
            <a:r>
              <a:rPr lang="en-GB" dirty="0"/>
              <a:t>”</a:t>
            </a:r>
          </a:p>
        </p:txBody>
      </p:sp>
      <p:grpSp>
        <p:nvGrpSpPr>
          <p:cNvPr id="6" name="Group 5">
            <a:extLst>
              <a:ext uri="{FF2B5EF4-FFF2-40B4-BE49-F238E27FC236}">
                <a16:creationId xmlns:a16="http://schemas.microsoft.com/office/drawing/2014/main" id="{528A41C2-AE1B-4E47-9782-74E07C057F74}"/>
              </a:ext>
            </a:extLst>
          </p:cNvPr>
          <p:cNvGrpSpPr/>
          <p:nvPr/>
        </p:nvGrpSpPr>
        <p:grpSpPr>
          <a:xfrm>
            <a:off x="10652741" y="131799"/>
            <a:ext cx="1448681" cy="463623"/>
            <a:chOff x="107950" y="1891403"/>
            <a:chExt cx="1448681" cy="463623"/>
          </a:xfrm>
        </p:grpSpPr>
        <p:sp>
          <p:nvSpPr>
            <p:cNvPr id="7" name="Rectangle 6">
              <a:extLst>
                <a:ext uri="{FF2B5EF4-FFF2-40B4-BE49-F238E27FC236}">
                  <a16:creationId xmlns:a16="http://schemas.microsoft.com/office/drawing/2014/main" id="{6933B7D8-28DE-4F74-A436-8D40CB5632F1}"/>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387659-F49D-4A61-89FE-C389E2CE6414}"/>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392891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471D5-EF1B-4B42-A254-65EEAF4BD8AC}"/>
              </a:ext>
            </a:extLst>
          </p:cNvPr>
          <p:cNvSpPr>
            <a:spLocks noGrp="1"/>
          </p:cNvSpPr>
          <p:nvPr>
            <p:ph type="title"/>
          </p:nvPr>
        </p:nvSpPr>
        <p:spPr>
          <a:xfrm>
            <a:off x="838200" y="365125"/>
            <a:ext cx="4445000" cy="1325563"/>
          </a:xfrm>
        </p:spPr>
        <p:txBody>
          <a:bodyPr/>
          <a:lstStyle/>
          <a:p>
            <a:r>
              <a:rPr lang="en-GB" dirty="0"/>
              <a:t>I gave it a go</a:t>
            </a:r>
          </a:p>
        </p:txBody>
      </p:sp>
      <p:grpSp>
        <p:nvGrpSpPr>
          <p:cNvPr id="8" name="Group 7">
            <a:extLst>
              <a:ext uri="{FF2B5EF4-FFF2-40B4-BE49-F238E27FC236}">
                <a16:creationId xmlns:a16="http://schemas.microsoft.com/office/drawing/2014/main" id="{2BB32B2A-6D6A-43B2-9083-AD289D779D75}"/>
              </a:ext>
            </a:extLst>
          </p:cNvPr>
          <p:cNvGrpSpPr/>
          <p:nvPr/>
        </p:nvGrpSpPr>
        <p:grpSpPr>
          <a:xfrm>
            <a:off x="10652741" y="131799"/>
            <a:ext cx="1448681" cy="463623"/>
            <a:chOff x="107950" y="1891403"/>
            <a:chExt cx="1448681" cy="463623"/>
          </a:xfrm>
        </p:grpSpPr>
        <p:sp>
          <p:nvSpPr>
            <p:cNvPr id="9" name="Rectangle 8">
              <a:extLst>
                <a:ext uri="{FF2B5EF4-FFF2-40B4-BE49-F238E27FC236}">
                  <a16:creationId xmlns:a16="http://schemas.microsoft.com/office/drawing/2014/main" id="{FDC79B1B-4088-4C7A-9A04-C61A9E96FCC5}"/>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228D55-D1E6-4C0B-ACE9-02B3D99B5446}"/>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pic>
        <p:nvPicPr>
          <p:cNvPr id="12" name="Picture 11" descr="A screenshot of a Mural board. &#10;It starts with &quot;We want to know what users think about our new funding application process&quot;. Then there are areas for &quot;Why do you want to know?&quot;, &quot;What decision will you make based on these answers?&quot; and &quot;What number do you need to make the decision?&quot;&#10;&#10;The board has annotations:&#10;&quot;We want to know what users think about our new funding application process&quot;&#10;&quot;To avoid bad press&quot;&#10;&quot;whether to hire a PR company&quot;&#10;&quot;the mean rating is less than 20%&quot;">
            <a:extLst>
              <a:ext uri="{FF2B5EF4-FFF2-40B4-BE49-F238E27FC236}">
                <a16:creationId xmlns:a16="http://schemas.microsoft.com/office/drawing/2014/main" id="{A869C48D-FA5C-41F9-9E5C-E12F8ED7EA44}"/>
              </a:ext>
            </a:extLst>
          </p:cNvPr>
          <p:cNvPicPr>
            <a:picLocks noChangeAspect="1"/>
          </p:cNvPicPr>
          <p:nvPr/>
        </p:nvPicPr>
        <p:blipFill>
          <a:blip r:embed="rId3"/>
          <a:stretch>
            <a:fillRect/>
          </a:stretch>
        </p:blipFill>
        <p:spPr>
          <a:xfrm>
            <a:off x="5499040" y="703679"/>
            <a:ext cx="6228571" cy="5285714"/>
          </a:xfrm>
          <a:prstGeom prst="rect">
            <a:avLst/>
          </a:prstGeom>
        </p:spPr>
      </p:pic>
    </p:spTree>
    <p:extLst>
      <p:ext uri="{BB962C8B-B14F-4D97-AF65-F5344CB8AC3E}">
        <p14:creationId xmlns:p14="http://schemas.microsoft.com/office/powerpoint/2010/main" val="308448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643-CEEF-435B-896F-BDFEC19356F9}"/>
              </a:ext>
            </a:extLst>
          </p:cNvPr>
          <p:cNvSpPr>
            <a:spLocks noGrp="1"/>
          </p:cNvSpPr>
          <p:nvPr>
            <p:ph type="title"/>
          </p:nvPr>
        </p:nvSpPr>
        <p:spPr/>
        <p:txBody>
          <a:bodyPr/>
          <a:lstStyle/>
          <a:p>
            <a:r>
              <a:rPr lang="en-GB" dirty="0"/>
              <a:t>Write an idea about why you might want to know</a:t>
            </a:r>
          </a:p>
        </p:txBody>
      </p:sp>
      <p:sp>
        <p:nvSpPr>
          <p:cNvPr id="11" name="TextBox 10">
            <a:extLst>
              <a:ext uri="{FF2B5EF4-FFF2-40B4-BE49-F238E27FC236}">
                <a16:creationId xmlns:a16="http://schemas.microsoft.com/office/drawing/2014/main" id="{03842D51-283D-479F-87B7-D9CC7EF6EE54}"/>
              </a:ext>
            </a:extLst>
          </p:cNvPr>
          <p:cNvSpPr txBox="1"/>
          <p:nvPr/>
        </p:nvSpPr>
        <p:spPr>
          <a:xfrm>
            <a:off x="3012967" y="1510252"/>
            <a:ext cx="6094140" cy="64633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“We want to know what users think about our new funding application process”</a:t>
            </a:r>
          </a:p>
        </p:txBody>
      </p:sp>
      <p:sp>
        <p:nvSpPr>
          <p:cNvPr id="12" name="Arrow: Down 11">
            <a:extLst>
              <a:ext uri="{FF2B5EF4-FFF2-40B4-BE49-F238E27FC236}">
                <a16:creationId xmlns:a16="http://schemas.microsoft.com/office/drawing/2014/main" id="{2DABB5E6-C969-4C8C-A03C-CA270E418256}"/>
              </a:ext>
            </a:extLst>
          </p:cNvPr>
          <p:cNvSpPr/>
          <p:nvPr/>
        </p:nvSpPr>
        <p:spPr>
          <a:xfrm>
            <a:off x="5344177" y="2177095"/>
            <a:ext cx="715860" cy="648749"/>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3" name="Rectangle: Rounded Corners 12">
            <a:extLst>
              <a:ext uri="{FF2B5EF4-FFF2-40B4-BE49-F238E27FC236}">
                <a16:creationId xmlns:a16="http://schemas.microsoft.com/office/drawing/2014/main" id="{6375173D-8476-4B48-8E1B-9B7625D3B2EA}"/>
              </a:ext>
            </a:extLst>
          </p:cNvPr>
          <p:cNvSpPr/>
          <p:nvPr/>
        </p:nvSpPr>
        <p:spPr>
          <a:xfrm>
            <a:off x="3362107" y="2824800"/>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Why do you want to know?</a:t>
            </a:r>
          </a:p>
        </p:txBody>
      </p:sp>
      <p:pic>
        <p:nvPicPr>
          <p:cNvPr id="18" name="Picture 17" descr="pencil signifying an exercise for participants to complete">
            <a:extLst>
              <a:ext uri="{FF2B5EF4-FFF2-40B4-BE49-F238E27FC236}">
                <a16:creationId xmlns:a16="http://schemas.microsoft.com/office/drawing/2014/main" id="{2E177C3E-6454-4D78-B972-76F8E01DD0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a:extLst>
              <a:ext uri="{FF2B5EF4-FFF2-40B4-BE49-F238E27FC236}">
                <a16:creationId xmlns:a16="http://schemas.microsoft.com/office/drawing/2014/main" id="{1CC6CB23-2F91-4BED-80D1-6C8DB366DC55}"/>
              </a:ext>
            </a:extLst>
          </p:cNvPr>
          <p:cNvGrpSpPr/>
          <p:nvPr/>
        </p:nvGrpSpPr>
        <p:grpSpPr>
          <a:xfrm>
            <a:off x="10652741" y="131799"/>
            <a:ext cx="1448681" cy="463623"/>
            <a:chOff x="107950" y="1891403"/>
            <a:chExt cx="1448681" cy="463623"/>
          </a:xfrm>
        </p:grpSpPr>
        <p:sp>
          <p:nvSpPr>
            <p:cNvPr id="20" name="Rectangle 19">
              <a:extLst>
                <a:ext uri="{FF2B5EF4-FFF2-40B4-BE49-F238E27FC236}">
                  <a16:creationId xmlns:a16="http://schemas.microsoft.com/office/drawing/2014/main" id="{D4E761F3-93B6-4E68-AC77-433B3D440306}"/>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10C2A3D-1BC4-480A-B478-0A644109BF03}"/>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128169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643-CEEF-435B-896F-BDFEC19356F9}"/>
              </a:ext>
            </a:extLst>
          </p:cNvPr>
          <p:cNvSpPr>
            <a:spLocks noGrp="1"/>
          </p:cNvSpPr>
          <p:nvPr>
            <p:ph type="title"/>
          </p:nvPr>
        </p:nvSpPr>
        <p:spPr/>
        <p:txBody>
          <a:bodyPr/>
          <a:lstStyle/>
          <a:p>
            <a:r>
              <a:rPr lang="en-GB" dirty="0"/>
              <a:t>Write an idea for a possible decision</a:t>
            </a:r>
          </a:p>
        </p:txBody>
      </p:sp>
      <p:sp>
        <p:nvSpPr>
          <p:cNvPr id="11" name="TextBox 10">
            <a:extLst>
              <a:ext uri="{FF2B5EF4-FFF2-40B4-BE49-F238E27FC236}">
                <a16:creationId xmlns:a16="http://schemas.microsoft.com/office/drawing/2014/main" id="{03842D51-283D-479F-87B7-D9CC7EF6EE54}"/>
              </a:ext>
            </a:extLst>
          </p:cNvPr>
          <p:cNvSpPr txBox="1"/>
          <p:nvPr/>
        </p:nvSpPr>
        <p:spPr>
          <a:xfrm>
            <a:off x="3012967" y="1510252"/>
            <a:ext cx="6094140" cy="64633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“We want to know what users think about our new funding application process”</a:t>
            </a:r>
          </a:p>
        </p:txBody>
      </p:sp>
      <p:sp>
        <p:nvSpPr>
          <p:cNvPr id="12" name="Arrow: Down 11">
            <a:extLst>
              <a:ext uri="{FF2B5EF4-FFF2-40B4-BE49-F238E27FC236}">
                <a16:creationId xmlns:a16="http://schemas.microsoft.com/office/drawing/2014/main" id="{2DABB5E6-C969-4C8C-A03C-CA270E418256}"/>
              </a:ext>
            </a:extLst>
          </p:cNvPr>
          <p:cNvSpPr/>
          <p:nvPr/>
        </p:nvSpPr>
        <p:spPr>
          <a:xfrm>
            <a:off x="5344177" y="2177095"/>
            <a:ext cx="715860" cy="648749"/>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3" name="Rectangle: Rounded Corners 12">
            <a:extLst>
              <a:ext uri="{FF2B5EF4-FFF2-40B4-BE49-F238E27FC236}">
                <a16:creationId xmlns:a16="http://schemas.microsoft.com/office/drawing/2014/main" id="{6375173D-8476-4B48-8E1B-9B7625D3B2EA}"/>
              </a:ext>
            </a:extLst>
          </p:cNvPr>
          <p:cNvSpPr/>
          <p:nvPr/>
        </p:nvSpPr>
        <p:spPr>
          <a:xfrm>
            <a:off x="3362107" y="2824800"/>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Why do you want to know?</a:t>
            </a:r>
          </a:p>
        </p:txBody>
      </p:sp>
      <p:sp>
        <p:nvSpPr>
          <p:cNvPr id="16" name="Arrow: Down 15">
            <a:extLst>
              <a:ext uri="{FF2B5EF4-FFF2-40B4-BE49-F238E27FC236}">
                <a16:creationId xmlns:a16="http://schemas.microsoft.com/office/drawing/2014/main" id="{0C8A11C1-5687-485E-881C-630E58C18FF0}"/>
              </a:ext>
            </a:extLst>
          </p:cNvPr>
          <p:cNvSpPr/>
          <p:nvPr/>
        </p:nvSpPr>
        <p:spPr>
          <a:xfrm>
            <a:off x="5344177" y="3444397"/>
            <a:ext cx="715860" cy="691147"/>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4" name="Rectangle: Rounded Corners 13">
            <a:extLst>
              <a:ext uri="{FF2B5EF4-FFF2-40B4-BE49-F238E27FC236}">
                <a16:creationId xmlns:a16="http://schemas.microsoft.com/office/drawing/2014/main" id="{915A3CBF-26D6-439C-80E6-CEB7D7E14F10}"/>
              </a:ext>
            </a:extLst>
          </p:cNvPr>
          <p:cNvSpPr/>
          <p:nvPr/>
        </p:nvSpPr>
        <p:spPr>
          <a:xfrm>
            <a:off x="3362107" y="4135544"/>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What decision will you make based on these answers?</a:t>
            </a:r>
          </a:p>
        </p:txBody>
      </p:sp>
      <p:pic>
        <p:nvPicPr>
          <p:cNvPr id="18" name="Picture 17" descr="pencil signifying an exercise for participants to complete">
            <a:extLst>
              <a:ext uri="{FF2B5EF4-FFF2-40B4-BE49-F238E27FC236}">
                <a16:creationId xmlns:a16="http://schemas.microsoft.com/office/drawing/2014/main" id="{2E177C3E-6454-4D78-B972-76F8E01DD0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a:extLst>
              <a:ext uri="{FF2B5EF4-FFF2-40B4-BE49-F238E27FC236}">
                <a16:creationId xmlns:a16="http://schemas.microsoft.com/office/drawing/2014/main" id="{85C4C6DC-9C43-4DE2-8A43-BAC70E32174F}"/>
              </a:ext>
            </a:extLst>
          </p:cNvPr>
          <p:cNvGrpSpPr/>
          <p:nvPr/>
        </p:nvGrpSpPr>
        <p:grpSpPr>
          <a:xfrm>
            <a:off x="10652741" y="131799"/>
            <a:ext cx="1448681" cy="463623"/>
            <a:chOff x="107950" y="1891403"/>
            <a:chExt cx="1448681" cy="463623"/>
          </a:xfrm>
        </p:grpSpPr>
        <p:sp>
          <p:nvSpPr>
            <p:cNvPr id="20" name="Rectangle 19">
              <a:extLst>
                <a:ext uri="{FF2B5EF4-FFF2-40B4-BE49-F238E27FC236}">
                  <a16:creationId xmlns:a16="http://schemas.microsoft.com/office/drawing/2014/main" id="{EA629944-5FF9-4DE8-830B-D06A2F8E3191}"/>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BEAB627-3CFF-49AD-90B8-ACE2D825DA7C}"/>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108974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643-CEEF-435B-896F-BDFEC19356F9}"/>
              </a:ext>
            </a:extLst>
          </p:cNvPr>
          <p:cNvSpPr>
            <a:spLocks noGrp="1"/>
          </p:cNvSpPr>
          <p:nvPr>
            <p:ph type="title"/>
          </p:nvPr>
        </p:nvSpPr>
        <p:spPr/>
        <p:txBody>
          <a:bodyPr/>
          <a:lstStyle/>
          <a:p>
            <a:r>
              <a:rPr lang="en-GB" dirty="0"/>
              <a:t>Write an idea for a number</a:t>
            </a:r>
          </a:p>
        </p:txBody>
      </p:sp>
      <p:sp>
        <p:nvSpPr>
          <p:cNvPr id="11" name="TextBox 10">
            <a:extLst>
              <a:ext uri="{FF2B5EF4-FFF2-40B4-BE49-F238E27FC236}">
                <a16:creationId xmlns:a16="http://schemas.microsoft.com/office/drawing/2014/main" id="{03842D51-283D-479F-87B7-D9CC7EF6EE54}"/>
              </a:ext>
            </a:extLst>
          </p:cNvPr>
          <p:cNvSpPr txBox="1"/>
          <p:nvPr/>
        </p:nvSpPr>
        <p:spPr>
          <a:xfrm>
            <a:off x="3012967" y="1510252"/>
            <a:ext cx="6094140" cy="64633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“We want to know what users think about our new funding application process”</a:t>
            </a:r>
          </a:p>
        </p:txBody>
      </p:sp>
      <p:sp>
        <p:nvSpPr>
          <p:cNvPr id="12" name="Arrow: Down 11">
            <a:extLst>
              <a:ext uri="{FF2B5EF4-FFF2-40B4-BE49-F238E27FC236}">
                <a16:creationId xmlns:a16="http://schemas.microsoft.com/office/drawing/2014/main" id="{2DABB5E6-C969-4C8C-A03C-CA270E418256}"/>
              </a:ext>
            </a:extLst>
          </p:cNvPr>
          <p:cNvSpPr/>
          <p:nvPr/>
        </p:nvSpPr>
        <p:spPr>
          <a:xfrm>
            <a:off x="5344177" y="2177095"/>
            <a:ext cx="715860" cy="648749"/>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3" name="Rectangle: Rounded Corners 12">
            <a:extLst>
              <a:ext uri="{FF2B5EF4-FFF2-40B4-BE49-F238E27FC236}">
                <a16:creationId xmlns:a16="http://schemas.microsoft.com/office/drawing/2014/main" id="{6375173D-8476-4B48-8E1B-9B7625D3B2EA}"/>
              </a:ext>
            </a:extLst>
          </p:cNvPr>
          <p:cNvSpPr/>
          <p:nvPr/>
        </p:nvSpPr>
        <p:spPr>
          <a:xfrm>
            <a:off x="3362107" y="2824800"/>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Why do you want to know?</a:t>
            </a:r>
          </a:p>
        </p:txBody>
      </p:sp>
      <p:sp>
        <p:nvSpPr>
          <p:cNvPr id="16" name="Arrow: Down 15">
            <a:extLst>
              <a:ext uri="{FF2B5EF4-FFF2-40B4-BE49-F238E27FC236}">
                <a16:creationId xmlns:a16="http://schemas.microsoft.com/office/drawing/2014/main" id="{0C8A11C1-5687-485E-881C-630E58C18FF0}"/>
              </a:ext>
            </a:extLst>
          </p:cNvPr>
          <p:cNvSpPr/>
          <p:nvPr/>
        </p:nvSpPr>
        <p:spPr>
          <a:xfrm>
            <a:off x="5344177" y="3444397"/>
            <a:ext cx="715860" cy="691147"/>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4" name="Rectangle: Rounded Corners 13">
            <a:extLst>
              <a:ext uri="{FF2B5EF4-FFF2-40B4-BE49-F238E27FC236}">
                <a16:creationId xmlns:a16="http://schemas.microsoft.com/office/drawing/2014/main" id="{915A3CBF-26D6-439C-80E6-CEB7D7E14F10}"/>
              </a:ext>
            </a:extLst>
          </p:cNvPr>
          <p:cNvSpPr/>
          <p:nvPr/>
        </p:nvSpPr>
        <p:spPr>
          <a:xfrm>
            <a:off x="3362107" y="4135544"/>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What decision will you make based on these answers?</a:t>
            </a:r>
          </a:p>
        </p:txBody>
      </p:sp>
      <p:sp>
        <p:nvSpPr>
          <p:cNvPr id="17" name="Arrow: Down 16">
            <a:extLst>
              <a:ext uri="{FF2B5EF4-FFF2-40B4-BE49-F238E27FC236}">
                <a16:creationId xmlns:a16="http://schemas.microsoft.com/office/drawing/2014/main" id="{B0135534-E792-4021-929B-806CDED7BEAD}"/>
              </a:ext>
            </a:extLst>
          </p:cNvPr>
          <p:cNvSpPr/>
          <p:nvPr/>
        </p:nvSpPr>
        <p:spPr>
          <a:xfrm>
            <a:off x="5344177" y="4754097"/>
            <a:ext cx="715860" cy="648749"/>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5" name="Rectangle: Rounded Corners 14">
            <a:extLst>
              <a:ext uri="{FF2B5EF4-FFF2-40B4-BE49-F238E27FC236}">
                <a16:creationId xmlns:a16="http://schemas.microsoft.com/office/drawing/2014/main" id="{01725FEE-7519-4D40-B4B9-D95B8D8D045A}"/>
              </a:ext>
            </a:extLst>
          </p:cNvPr>
          <p:cNvSpPr/>
          <p:nvPr/>
        </p:nvSpPr>
        <p:spPr>
          <a:xfrm>
            <a:off x="3349818" y="5402097"/>
            <a:ext cx="4680000" cy="648000"/>
          </a:xfrm>
          <a:prstGeom prst="roundRect">
            <a:avLst/>
          </a:pr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algn="ctr" defTabSz="948243">
              <a:lnSpc>
                <a:spcPct val="90000"/>
              </a:lnSpc>
              <a:spcBef>
                <a:spcPct val="0"/>
              </a:spcBef>
              <a:spcAft>
                <a:spcPct val="35000"/>
              </a:spcAft>
            </a:pPr>
            <a:r>
              <a:rPr lang="en-GB" dirty="0">
                <a:solidFill>
                  <a:schemeClr val="bg1"/>
                </a:solidFill>
                <a:latin typeface="Gotham Medium" panose="02000604030000020004" pitchFamily="50" charset="0"/>
              </a:rPr>
              <a:t>What number do you need to make the decision?</a:t>
            </a:r>
          </a:p>
        </p:txBody>
      </p:sp>
      <p:pic>
        <p:nvPicPr>
          <p:cNvPr id="18" name="Picture 17" descr="pencil signifying an exercise for participants to complete">
            <a:extLst>
              <a:ext uri="{FF2B5EF4-FFF2-40B4-BE49-F238E27FC236}">
                <a16:creationId xmlns:a16="http://schemas.microsoft.com/office/drawing/2014/main" id="{2E177C3E-6454-4D78-B972-76F8E01DD0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EF1685EE-7C01-47C0-8E8B-919B5595C568}"/>
              </a:ext>
            </a:extLst>
          </p:cNvPr>
          <p:cNvSpPr txBox="1"/>
          <p:nvPr/>
        </p:nvSpPr>
        <p:spPr>
          <a:xfrm>
            <a:off x="7955640" y="805959"/>
            <a:ext cx="3186493"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 is ok! But do try</a:t>
            </a:r>
          </a:p>
        </p:txBody>
      </p:sp>
      <p:grpSp>
        <p:nvGrpSpPr>
          <p:cNvPr id="20" name="Group 19">
            <a:extLst>
              <a:ext uri="{FF2B5EF4-FFF2-40B4-BE49-F238E27FC236}">
                <a16:creationId xmlns:a16="http://schemas.microsoft.com/office/drawing/2014/main" id="{EBEDA309-24E3-455B-A183-6D44FCBD2481}"/>
              </a:ext>
            </a:extLst>
          </p:cNvPr>
          <p:cNvGrpSpPr/>
          <p:nvPr/>
        </p:nvGrpSpPr>
        <p:grpSpPr>
          <a:xfrm>
            <a:off x="10652741" y="131799"/>
            <a:ext cx="1448681" cy="463623"/>
            <a:chOff x="107950" y="1891403"/>
            <a:chExt cx="1448681" cy="463623"/>
          </a:xfrm>
        </p:grpSpPr>
        <p:sp>
          <p:nvSpPr>
            <p:cNvPr id="21" name="Rectangle 20">
              <a:extLst>
                <a:ext uri="{FF2B5EF4-FFF2-40B4-BE49-F238E27FC236}">
                  <a16:creationId xmlns:a16="http://schemas.microsoft.com/office/drawing/2014/main" id="{15565C24-487C-4AE1-9436-B479D4AC89E9}"/>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8CC2ADE-5562-4439-BD48-07E8FF226534}"/>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397309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BB992-032A-4500-BB6F-91668212F296}"/>
              </a:ext>
            </a:extLst>
          </p:cNvPr>
          <p:cNvSpPr>
            <a:spLocks noGrp="1"/>
          </p:cNvSpPr>
          <p:nvPr>
            <p:ph type="title"/>
          </p:nvPr>
        </p:nvSpPr>
        <p:spPr/>
        <p:txBody>
          <a:bodyPr/>
          <a:lstStyle/>
          <a:p>
            <a:r>
              <a:rPr lang="en-GB" dirty="0"/>
              <a:t>Compare your ideas in your groups</a:t>
            </a:r>
          </a:p>
        </p:txBody>
      </p:sp>
      <p:sp>
        <p:nvSpPr>
          <p:cNvPr id="2" name="Content Placeholder 1">
            <a:extLst>
              <a:ext uri="{FF2B5EF4-FFF2-40B4-BE49-F238E27FC236}">
                <a16:creationId xmlns:a16="http://schemas.microsoft.com/office/drawing/2014/main" id="{CF4633EC-F6DA-48D5-ABFF-79A4314DA52D}"/>
              </a:ext>
            </a:extLst>
          </p:cNvPr>
          <p:cNvSpPr>
            <a:spLocks noGrp="1"/>
          </p:cNvSpPr>
          <p:nvPr>
            <p:ph idx="1"/>
          </p:nvPr>
        </p:nvSpPr>
        <p:spPr/>
        <p:txBody>
          <a:bodyPr/>
          <a:lstStyle/>
          <a:p>
            <a:r>
              <a:rPr lang="en-GB" dirty="0"/>
              <a:t>Join your breakout room</a:t>
            </a:r>
          </a:p>
          <a:p>
            <a:r>
              <a:rPr lang="en-GB" dirty="0"/>
              <a:t>Visit the Mural board</a:t>
            </a:r>
            <a:endParaRPr lang="en-GB" dirty="0">
              <a:solidFill>
                <a:srgbClr val="009999"/>
              </a:solidFill>
            </a:endParaRPr>
          </a:p>
          <a:p>
            <a:r>
              <a:rPr lang="en-GB" dirty="0"/>
              <a:t>Find the board area for your breakout room</a:t>
            </a:r>
          </a:p>
          <a:p>
            <a:r>
              <a:rPr lang="en-GB" dirty="0"/>
              <a:t>Add your sticky notes </a:t>
            </a:r>
          </a:p>
          <a:p>
            <a:r>
              <a:rPr lang="en-GB" dirty="0"/>
              <a:t>Discuss in the room</a:t>
            </a:r>
          </a:p>
          <a:p>
            <a:r>
              <a:rPr lang="en-GB" dirty="0"/>
              <a:t>5 minutes</a:t>
            </a:r>
          </a:p>
          <a:p>
            <a:endParaRPr lang="en-GB" dirty="0"/>
          </a:p>
          <a:p>
            <a:endParaRPr lang="en-GB" dirty="0"/>
          </a:p>
        </p:txBody>
      </p:sp>
      <p:pic>
        <p:nvPicPr>
          <p:cNvPr id="5" name="Picture 4" descr="pencil signifying an exercise for participants to complete">
            <a:extLst>
              <a:ext uri="{FF2B5EF4-FFF2-40B4-BE49-F238E27FC236}">
                <a16:creationId xmlns:a16="http://schemas.microsoft.com/office/drawing/2014/main" id="{B239F922-6C96-40D8-B0C3-C9F997183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4D7CC7D0-A726-4712-94E8-2976AE52AE1C}"/>
              </a:ext>
            </a:extLst>
          </p:cNvPr>
          <p:cNvGrpSpPr/>
          <p:nvPr/>
        </p:nvGrpSpPr>
        <p:grpSpPr>
          <a:xfrm>
            <a:off x="10652741" y="131799"/>
            <a:ext cx="1448681" cy="463623"/>
            <a:chOff x="107950" y="1891403"/>
            <a:chExt cx="1448681" cy="463623"/>
          </a:xfrm>
        </p:grpSpPr>
        <p:sp>
          <p:nvSpPr>
            <p:cNvPr id="10" name="Rectangle 9">
              <a:extLst>
                <a:ext uri="{FF2B5EF4-FFF2-40B4-BE49-F238E27FC236}">
                  <a16:creationId xmlns:a16="http://schemas.microsoft.com/office/drawing/2014/main" id="{534D831E-8740-4917-B8AF-89F3646A5914}"/>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1584168-BCF0-499B-A0D9-B5D2B9957E47}"/>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1351789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D95927-6BCB-4753-B8B5-43187E5EAC1F}"/>
              </a:ext>
            </a:extLst>
          </p:cNvPr>
          <p:cNvSpPr>
            <a:spLocks noGrp="1"/>
          </p:cNvSpPr>
          <p:nvPr>
            <p:ph type="title"/>
          </p:nvPr>
        </p:nvSpPr>
        <p:spPr/>
        <p:txBody>
          <a:bodyPr/>
          <a:lstStyle/>
          <a:p>
            <a:r>
              <a:rPr lang="en-GB" dirty="0"/>
              <a:t>How was that for you?</a:t>
            </a:r>
          </a:p>
        </p:txBody>
      </p:sp>
      <p:sp>
        <p:nvSpPr>
          <p:cNvPr id="3" name="Text Placeholder 2">
            <a:extLst>
              <a:ext uri="{FF2B5EF4-FFF2-40B4-BE49-F238E27FC236}">
                <a16:creationId xmlns:a16="http://schemas.microsoft.com/office/drawing/2014/main" id="{4B75F7A3-0D41-4951-A76B-5C2CE50551A6}"/>
              </a:ext>
            </a:extLst>
          </p:cNvPr>
          <p:cNvSpPr>
            <a:spLocks noGrp="1"/>
          </p:cNvSpPr>
          <p:nvPr>
            <p:ph idx="1"/>
          </p:nvPr>
        </p:nvSpPr>
        <p:spPr/>
        <p:txBody>
          <a:bodyPr/>
          <a:lstStyle/>
          <a:p>
            <a:r>
              <a:rPr lang="en-GB" dirty="0"/>
              <a:t>Why do you want to know?</a:t>
            </a:r>
          </a:p>
          <a:p>
            <a:r>
              <a:rPr lang="en-GB" dirty="0"/>
              <a:t>What decision will you make based on the answers?</a:t>
            </a:r>
          </a:p>
          <a:p>
            <a:r>
              <a:rPr lang="en-GB" dirty="0"/>
              <a:t>What number do you need make the decision?</a:t>
            </a:r>
          </a:p>
        </p:txBody>
      </p:sp>
      <p:pic>
        <p:nvPicPr>
          <p:cNvPr id="5" name="Picture 4" descr="pencil signifying an exercise for participants to complete">
            <a:extLst>
              <a:ext uri="{FF2B5EF4-FFF2-40B4-BE49-F238E27FC236}">
                <a16:creationId xmlns:a16="http://schemas.microsoft.com/office/drawing/2014/main" id="{98F1CD5C-9201-43B8-9CFE-826FADD243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CE23D16E-F9A0-4438-A464-87789BA70D87}"/>
              </a:ext>
            </a:extLst>
          </p:cNvPr>
          <p:cNvGrpSpPr/>
          <p:nvPr/>
        </p:nvGrpSpPr>
        <p:grpSpPr>
          <a:xfrm>
            <a:off x="10652741" y="131799"/>
            <a:ext cx="1448681" cy="463623"/>
            <a:chOff x="107950" y="1891403"/>
            <a:chExt cx="1448681" cy="463623"/>
          </a:xfrm>
        </p:grpSpPr>
        <p:sp>
          <p:nvSpPr>
            <p:cNvPr id="10" name="Rectangle 9">
              <a:extLst>
                <a:ext uri="{FF2B5EF4-FFF2-40B4-BE49-F238E27FC236}">
                  <a16:creationId xmlns:a16="http://schemas.microsoft.com/office/drawing/2014/main" id="{BA9E552C-5537-42C4-A9CC-BFCF11EDFDD6}"/>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FDA8EED-E743-4202-AEEF-7740BAE8F4C2}"/>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275751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Introductions </a:t>
            </a:r>
            <a:br>
              <a:rPr lang="en-GB" dirty="0"/>
            </a:br>
            <a:r>
              <a:rPr lang="en-GB" sz="3600" dirty="0"/>
              <a:t>(I’m Caroline Jarrett)</a:t>
            </a:r>
          </a:p>
        </p:txBody>
      </p:sp>
      <p:sp>
        <p:nvSpPr>
          <p:cNvPr id="4" name="Content Placeholder 3"/>
          <p:cNvSpPr>
            <a:spLocks noGrp="1"/>
          </p:cNvSpPr>
          <p:nvPr>
            <p:ph idx="1"/>
          </p:nvPr>
        </p:nvSpPr>
        <p:spPr/>
        <p:txBody>
          <a:bodyPr/>
          <a:lstStyle/>
          <a:p>
            <a:pPr marL="0" indent="0">
              <a:buNone/>
            </a:pPr>
            <a:r>
              <a:rPr lang="en-GB" dirty="0"/>
              <a:t>I’m going to start</a:t>
            </a:r>
          </a:p>
          <a:p>
            <a:pPr lvl="1"/>
            <a:r>
              <a:rPr lang="en-GB" dirty="0"/>
              <a:t>My name and role</a:t>
            </a:r>
          </a:p>
          <a:p>
            <a:pPr lvl="1"/>
            <a:r>
              <a:rPr lang="en-GB" dirty="0"/>
              <a:t>A random thing about me</a:t>
            </a:r>
          </a:p>
        </p:txBody>
      </p:sp>
      <p:pic>
        <p:nvPicPr>
          <p:cNvPr id="7" name="Picture 6" descr="Photograph of a display of Huntley and Palmer memorabilia in Reading Museum, including some miniature biscuit tins"/>
          <p:cNvPicPr>
            <a:picLocks noChangeAspect="1"/>
          </p:cNvPicPr>
          <p:nvPr/>
        </p:nvPicPr>
        <p:blipFill rotWithShape="1">
          <a:blip r:embed="rId3" cstate="print">
            <a:extLst>
              <a:ext uri="{28A0092B-C50C-407E-A947-70E740481C1C}">
                <a14:useLocalDpi xmlns:a14="http://schemas.microsoft.com/office/drawing/2010/main" val="0"/>
              </a:ext>
            </a:extLst>
          </a:blip>
          <a:srcRect l="32653" t="19837" r="22589" b="27851"/>
          <a:stretch/>
        </p:blipFill>
        <p:spPr>
          <a:xfrm>
            <a:off x="6231467" y="1825625"/>
            <a:ext cx="5045818" cy="4404893"/>
          </a:xfrm>
          <a:prstGeom prst="rect">
            <a:avLst/>
          </a:prstGeom>
        </p:spPr>
      </p:pic>
      <p:sp>
        <p:nvSpPr>
          <p:cNvPr id="10" name="Rectangle 6"/>
          <p:cNvSpPr>
            <a:spLocks noChangeArrowheads="1"/>
          </p:cNvSpPr>
          <p:nvPr/>
        </p:nvSpPr>
        <p:spPr bwMode="auto">
          <a:xfrm>
            <a:off x="6231467" y="6492875"/>
            <a:ext cx="2681810" cy="256990"/>
          </a:xfrm>
          <a:prstGeom prst="rect">
            <a:avLst/>
          </a:prstGeom>
          <a:noFill/>
          <a:ln w="9525">
            <a:noFill/>
            <a:miter lim="800000"/>
            <a:headEnd/>
            <a:tailEnd/>
          </a:ln>
        </p:spPr>
        <p:txBody>
          <a:bodyPr lIns="0" tIns="0" rIns="0" bIns="0"/>
          <a:lstStyle/>
          <a:p>
            <a:pPr>
              <a:spcBef>
                <a:spcPct val="20000"/>
              </a:spcBef>
              <a:buClr>
                <a:srgbClr val="5F5F5F"/>
              </a:buClr>
              <a:tabLst>
                <a:tab pos="5918052" algn="l"/>
              </a:tabLst>
            </a:pPr>
            <a:r>
              <a:rPr lang="en-US" sz="1100" dirty="0">
                <a:solidFill>
                  <a:schemeClr val="bg1">
                    <a:lumMod val="50000"/>
                  </a:schemeClr>
                </a:solidFill>
                <a:latin typeface="Arial" panose="020B0604020202020204" pitchFamily="34" charset="0"/>
                <a:cs typeface="Arial" panose="020B0604020202020204" pitchFamily="34" charset="0"/>
              </a:rPr>
              <a:t>Image credit: Caroline Jarrett</a:t>
            </a:r>
          </a:p>
        </p:txBody>
      </p:sp>
    </p:spTree>
    <p:extLst>
      <p:ext uri="{BB962C8B-B14F-4D97-AF65-F5344CB8AC3E}">
        <p14:creationId xmlns:p14="http://schemas.microsoft.com/office/powerpoint/2010/main" val="319895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F70C-A581-40EE-AF8A-FC7B8EDB2A28}"/>
              </a:ext>
            </a:extLst>
          </p:cNvPr>
          <p:cNvSpPr>
            <a:spLocks noGrp="1"/>
          </p:cNvSpPr>
          <p:nvPr>
            <p:ph type="title"/>
          </p:nvPr>
        </p:nvSpPr>
        <p:spPr/>
        <p:txBody>
          <a:bodyPr>
            <a:normAutofit/>
          </a:bodyPr>
          <a:lstStyle/>
          <a:p>
            <a:r>
              <a:rPr lang="en-GB" dirty="0"/>
              <a:t>Sometimes the result is a change of ideas</a:t>
            </a:r>
          </a:p>
        </p:txBody>
      </p:sp>
      <p:pic>
        <p:nvPicPr>
          <p:cNvPr id="5" name="Picture 4" descr="The board now has some extra stickies:&#10;- to make it work better&#10;- whether we need to do work on the application&#10;- number of users who fail to complete">
            <a:extLst>
              <a:ext uri="{FF2B5EF4-FFF2-40B4-BE49-F238E27FC236}">
                <a16:creationId xmlns:a16="http://schemas.microsoft.com/office/drawing/2014/main" id="{52677297-653A-4799-B200-1FA63563CA8B}"/>
              </a:ext>
            </a:extLst>
          </p:cNvPr>
          <p:cNvPicPr>
            <a:picLocks noChangeAspect="1"/>
          </p:cNvPicPr>
          <p:nvPr/>
        </p:nvPicPr>
        <p:blipFill>
          <a:blip r:embed="rId3"/>
          <a:stretch>
            <a:fillRect/>
          </a:stretch>
        </p:blipFill>
        <p:spPr>
          <a:xfrm>
            <a:off x="4671420" y="1541929"/>
            <a:ext cx="5857143" cy="5142857"/>
          </a:xfrm>
          <a:prstGeom prst="rect">
            <a:avLst/>
          </a:prstGeom>
        </p:spPr>
      </p:pic>
      <p:grpSp>
        <p:nvGrpSpPr>
          <p:cNvPr id="10" name="Group 9">
            <a:extLst>
              <a:ext uri="{FF2B5EF4-FFF2-40B4-BE49-F238E27FC236}">
                <a16:creationId xmlns:a16="http://schemas.microsoft.com/office/drawing/2014/main" id="{F682BFC4-48E4-4A65-93EB-BBDF4D4679A5}"/>
              </a:ext>
            </a:extLst>
          </p:cNvPr>
          <p:cNvGrpSpPr/>
          <p:nvPr/>
        </p:nvGrpSpPr>
        <p:grpSpPr>
          <a:xfrm>
            <a:off x="10652741" y="131799"/>
            <a:ext cx="1448681" cy="463623"/>
            <a:chOff x="107950" y="1891403"/>
            <a:chExt cx="1448681" cy="463623"/>
          </a:xfrm>
        </p:grpSpPr>
        <p:sp>
          <p:nvSpPr>
            <p:cNvPr id="11" name="Rectangle 10">
              <a:extLst>
                <a:ext uri="{FF2B5EF4-FFF2-40B4-BE49-F238E27FC236}">
                  <a16:creationId xmlns:a16="http://schemas.microsoft.com/office/drawing/2014/main" id="{06F963B8-A6E2-49E2-B262-84292669F058}"/>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3E1CD57-51A6-4F9D-BBA4-DDC40CC9ED28}"/>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353333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D28113-7191-4044-91C0-2D7DEBBE96DA}"/>
              </a:ext>
            </a:extLst>
          </p:cNvPr>
          <p:cNvSpPr>
            <a:spLocks noGrp="1"/>
          </p:cNvSpPr>
          <p:nvPr>
            <p:ph type="body" sz="half" idx="2"/>
          </p:nvPr>
        </p:nvSpPr>
        <p:spPr/>
        <p:txBody>
          <a:bodyPr/>
          <a:lstStyle/>
          <a:p>
            <a:r>
              <a:rPr lang="en-GB" dirty="0"/>
              <a:t>Takeaway</a:t>
            </a:r>
          </a:p>
          <a:p>
            <a:endParaRPr lang="en-GB" dirty="0"/>
          </a:p>
        </p:txBody>
      </p:sp>
      <p:sp>
        <p:nvSpPr>
          <p:cNvPr id="2" name="Content Placeholder 1">
            <a:extLst>
              <a:ext uri="{FF2B5EF4-FFF2-40B4-BE49-F238E27FC236}">
                <a16:creationId xmlns:a16="http://schemas.microsoft.com/office/drawing/2014/main" id="{D5DB8F29-8622-4A4A-B51B-FCA40D93485D}"/>
              </a:ext>
            </a:extLst>
          </p:cNvPr>
          <p:cNvSpPr>
            <a:spLocks noGrp="1"/>
          </p:cNvSpPr>
          <p:nvPr>
            <p:ph idx="1"/>
          </p:nvPr>
        </p:nvSpPr>
        <p:spPr/>
        <p:txBody>
          <a:bodyPr/>
          <a:lstStyle/>
          <a:p>
            <a:r>
              <a:rPr lang="en-GB" dirty="0"/>
              <a:t>Think carefully about </a:t>
            </a:r>
            <a:br>
              <a:rPr lang="en-GB" dirty="0"/>
            </a:br>
            <a:r>
              <a:rPr lang="en-GB" dirty="0"/>
              <a:t>whether you need a quantitative method</a:t>
            </a:r>
          </a:p>
          <a:p>
            <a:endParaRPr lang="en-GB" dirty="0"/>
          </a:p>
        </p:txBody>
      </p:sp>
      <p:grpSp>
        <p:nvGrpSpPr>
          <p:cNvPr id="8" name="Group 7">
            <a:extLst>
              <a:ext uri="{FF2B5EF4-FFF2-40B4-BE49-F238E27FC236}">
                <a16:creationId xmlns:a16="http://schemas.microsoft.com/office/drawing/2014/main" id="{3E72AA02-2BE3-4C9E-8F42-261EDBFE6F0C}"/>
              </a:ext>
            </a:extLst>
          </p:cNvPr>
          <p:cNvGrpSpPr/>
          <p:nvPr/>
        </p:nvGrpSpPr>
        <p:grpSpPr>
          <a:xfrm>
            <a:off x="10652741" y="131799"/>
            <a:ext cx="1448681" cy="463623"/>
            <a:chOff x="107950" y="1891403"/>
            <a:chExt cx="1448681" cy="463623"/>
          </a:xfrm>
        </p:grpSpPr>
        <p:sp>
          <p:nvSpPr>
            <p:cNvPr id="9" name="Rectangle 8">
              <a:extLst>
                <a:ext uri="{FF2B5EF4-FFF2-40B4-BE49-F238E27FC236}">
                  <a16:creationId xmlns:a16="http://schemas.microsoft.com/office/drawing/2014/main" id="{6F528EEF-18FD-496A-8FF3-5A37B22892E0}"/>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2337371-5184-44CC-B499-E0D05B956471}"/>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29131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8206A-D6C1-4795-9B31-0AFE12561D86}"/>
              </a:ext>
            </a:extLst>
          </p:cNvPr>
          <p:cNvSpPr>
            <a:spLocks noGrp="1"/>
          </p:cNvSpPr>
          <p:nvPr>
            <p:ph type="ctrTitle"/>
          </p:nvPr>
        </p:nvSpPr>
        <p:spPr/>
        <p:txBody>
          <a:bodyPr/>
          <a:lstStyle/>
          <a:p>
            <a:r>
              <a:rPr lang="en-GB" sz="6000" dirty="0"/>
              <a:t>Break</a:t>
            </a:r>
            <a:endParaRPr lang="en-GB" dirty="0"/>
          </a:p>
        </p:txBody>
      </p:sp>
    </p:spTree>
    <p:extLst>
      <p:ext uri="{BB962C8B-B14F-4D97-AF65-F5344CB8AC3E}">
        <p14:creationId xmlns:p14="http://schemas.microsoft.com/office/powerpoint/2010/main" val="380435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03" y="640517"/>
            <a:ext cx="10638367" cy="996860"/>
          </a:xfrm>
        </p:spPr>
        <p:txBody>
          <a:bodyPr/>
          <a:lstStyle/>
          <a:p>
            <a:r>
              <a:rPr lang="en-GB" dirty="0"/>
              <a:t>The 1950s mindset was “Ask Everything”</a:t>
            </a:r>
          </a:p>
        </p:txBody>
      </p:sp>
      <p:sp>
        <p:nvSpPr>
          <p:cNvPr id="3" name="Cloud Callout 2" descr="Thought balloon"/>
          <p:cNvSpPr/>
          <p:nvPr/>
        </p:nvSpPr>
        <p:spPr>
          <a:xfrm>
            <a:off x="3192640" y="1903266"/>
            <a:ext cx="5730949" cy="3317359"/>
          </a:xfrm>
          <a:prstGeom prst="cloudCallout">
            <a:avLst>
              <a:gd name="adj1" fmla="val 58740"/>
              <a:gd name="adj2" fmla="val 899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Arial" panose="020B0604020202020204" pitchFamily="34" charset="0"/>
                <a:cs typeface="Arial" panose="020B0604020202020204" pitchFamily="34" charset="0"/>
              </a:rPr>
              <a:t>Survey = </a:t>
            </a:r>
            <a:br>
              <a:rPr lang="en-GB" sz="3000" dirty="0">
                <a:solidFill>
                  <a:schemeClr val="tx1"/>
                </a:solidFill>
                <a:latin typeface="Arial" panose="020B0604020202020204" pitchFamily="34" charset="0"/>
                <a:cs typeface="Arial" panose="020B0604020202020204" pitchFamily="34" charset="0"/>
              </a:rPr>
            </a:br>
            <a:r>
              <a:rPr lang="en-GB" sz="3000" dirty="0">
                <a:solidFill>
                  <a:schemeClr val="tx1"/>
                </a:solidFill>
                <a:latin typeface="Arial" panose="020B0604020202020204" pitchFamily="34" charset="0"/>
                <a:cs typeface="Arial" panose="020B0604020202020204" pitchFamily="34" charset="0"/>
              </a:rPr>
              <a:t>Big </a:t>
            </a:r>
            <a:r>
              <a:rPr lang="en-GB" sz="3000" dirty="0" err="1">
                <a:solidFill>
                  <a:schemeClr val="tx1"/>
                </a:solidFill>
                <a:latin typeface="Arial" panose="020B0604020202020204" pitchFamily="34" charset="0"/>
                <a:cs typeface="Arial" panose="020B0604020202020204" pitchFamily="34" charset="0"/>
              </a:rPr>
              <a:t>Honkin</a:t>
            </a:r>
            <a:r>
              <a:rPr lang="en-GB" sz="3000" dirty="0">
                <a:solidFill>
                  <a:schemeClr val="tx1"/>
                </a:solidFill>
                <a:latin typeface="Arial" panose="020B0604020202020204" pitchFamily="34" charset="0"/>
                <a:cs typeface="Arial" panose="020B0604020202020204" pitchFamily="34" charset="0"/>
              </a:rPr>
              <a:t>’ Survey</a:t>
            </a:r>
          </a:p>
          <a:p>
            <a:pPr algn="ctr"/>
            <a:endParaRPr lang="en-GB" sz="3000" dirty="0">
              <a:solidFill>
                <a:schemeClr val="tx1"/>
              </a:solidFill>
            </a:endParaRPr>
          </a:p>
          <a:p>
            <a:pPr algn="ctr"/>
            <a:endParaRPr lang="en-GB" sz="3000" dirty="0">
              <a:solidFill>
                <a:schemeClr val="tx1"/>
              </a:solidFill>
            </a:endParaRPr>
          </a:p>
        </p:txBody>
      </p:sp>
      <p:pic>
        <p:nvPicPr>
          <p:cNvPr id="8" name="Picture 2" descr="Sketch of a ton we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923" y="3543355"/>
            <a:ext cx="878384" cy="93776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7AF5134-3046-420E-B17F-6369B6338D25}"/>
              </a:ext>
            </a:extLst>
          </p:cNvPr>
          <p:cNvGrpSpPr/>
          <p:nvPr/>
        </p:nvGrpSpPr>
        <p:grpSpPr>
          <a:xfrm>
            <a:off x="10652741" y="131799"/>
            <a:ext cx="1448681" cy="463623"/>
            <a:chOff x="107950" y="1891403"/>
            <a:chExt cx="1448681" cy="463623"/>
          </a:xfrm>
        </p:grpSpPr>
        <p:sp>
          <p:nvSpPr>
            <p:cNvPr id="13" name="Rectangle 12">
              <a:extLst>
                <a:ext uri="{FF2B5EF4-FFF2-40B4-BE49-F238E27FC236}">
                  <a16:creationId xmlns:a16="http://schemas.microsoft.com/office/drawing/2014/main" id="{B4613D53-35C3-4FC3-A023-44A5726193D0}"/>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0346F1D-3EE0-4F12-A2BF-30AA5A34A440}"/>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2174836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67" dirty="0"/>
              <a:t>This one-box survey asks one open question</a:t>
            </a:r>
          </a:p>
        </p:txBody>
      </p:sp>
      <p:pic>
        <p:nvPicPr>
          <p:cNvPr id="5" name="Content Placeholder 4" descr="Screenshot of the Suttons Seeds website with a pop-up box: &quot;Help us improve. We value your opinion. What do you like about our site and what can we improve on?&quot;"/>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13207"/>
          <a:stretch/>
        </p:blipFill>
        <p:spPr>
          <a:xfrm>
            <a:off x="1008097" y="1388534"/>
            <a:ext cx="8351815" cy="4814712"/>
          </a:xfrm>
        </p:spPr>
      </p:pic>
      <p:grpSp>
        <p:nvGrpSpPr>
          <p:cNvPr id="7" name="Group 6">
            <a:extLst>
              <a:ext uri="{FF2B5EF4-FFF2-40B4-BE49-F238E27FC236}">
                <a16:creationId xmlns:a16="http://schemas.microsoft.com/office/drawing/2014/main" id="{360BD835-C115-4D67-BB38-E7C9D344C6A1}"/>
              </a:ext>
            </a:extLst>
          </p:cNvPr>
          <p:cNvGrpSpPr/>
          <p:nvPr/>
        </p:nvGrpSpPr>
        <p:grpSpPr>
          <a:xfrm>
            <a:off x="10652741" y="131799"/>
            <a:ext cx="1448681" cy="463623"/>
            <a:chOff x="107950" y="1891403"/>
            <a:chExt cx="1448681" cy="463623"/>
          </a:xfrm>
        </p:grpSpPr>
        <p:sp>
          <p:nvSpPr>
            <p:cNvPr id="8" name="Rectangle 7">
              <a:extLst>
                <a:ext uri="{FF2B5EF4-FFF2-40B4-BE49-F238E27FC236}">
                  <a16:creationId xmlns:a16="http://schemas.microsoft.com/office/drawing/2014/main" id="{376B5873-0682-4514-B57F-FA1F57CBFAEF}"/>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F8E2E98-0F91-44B3-B1B1-D0D3DC8A7140}"/>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228609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9" y="406400"/>
            <a:ext cx="10638367" cy="1203435"/>
          </a:xfrm>
        </p:spPr>
        <p:txBody>
          <a:bodyPr>
            <a:normAutofit/>
          </a:bodyPr>
          <a:lstStyle/>
          <a:p>
            <a:r>
              <a:rPr lang="en-GB" dirty="0"/>
              <a:t>Technology allows us to do the Light Touch survey</a:t>
            </a:r>
          </a:p>
        </p:txBody>
      </p:sp>
      <p:sp>
        <p:nvSpPr>
          <p:cNvPr id="6" name="Content Placeholder 5"/>
          <p:cNvSpPr>
            <a:spLocks noGrp="1"/>
          </p:cNvSpPr>
          <p:nvPr>
            <p:ph idx="1"/>
          </p:nvPr>
        </p:nvSpPr>
        <p:spPr/>
        <p:txBody>
          <a:bodyPr/>
          <a:lstStyle/>
          <a:p>
            <a:r>
              <a:rPr lang="en-GB" dirty="0"/>
              <a:t>Choose ONE question</a:t>
            </a:r>
          </a:p>
          <a:p>
            <a:r>
              <a:rPr lang="en-GB" dirty="0"/>
              <a:t>Find ONE person</a:t>
            </a:r>
          </a:p>
          <a:p>
            <a:r>
              <a:rPr lang="en-GB" dirty="0"/>
              <a:t>Ask the question, face-to-face</a:t>
            </a:r>
          </a:p>
          <a:p>
            <a:r>
              <a:rPr lang="en-GB" dirty="0"/>
              <a:t>Think about representativeness</a:t>
            </a:r>
          </a:p>
          <a:p>
            <a:r>
              <a:rPr lang="en-GB" dirty="0"/>
              <a:t>See if you can make ONE decision</a:t>
            </a:r>
          </a:p>
          <a:p>
            <a:r>
              <a:rPr lang="en-GB" dirty="0"/>
              <a:t>Improve, iterate, increase</a:t>
            </a:r>
          </a:p>
          <a:p>
            <a:endParaRPr lang="en-GB" dirty="0"/>
          </a:p>
          <a:p>
            <a:endParaRPr lang="en-GB" dirty="0"/>
          </a:p>
          <a:p>
            <a:endParaRPr lang="en-GB" dirty="0"/>
          </a:p>
        </p:txBody>
      </p:sp>
      <p:grpSp>
        <p:nvGrpSpPr>
          <p:cNvPr id="7" name="Group 6">
            <a:extLst>
              <a:ext uri="{FF2B5EF4-FFF2-40B4-BE49-F238E27FC236}">
                <a16:creationId xmlns:a16="http://schemas.microsoft.com/office/drawing/2014/main" id="{8D13C9D6-9F72-46F1-ACC9-1B8DA08D979C}"/>
              </a:ext>
            </a:extLst>
          </p:cNvPr>
          <p:cNvGrpSpPr/>
          <p:nvPr/>
        </p:nvGrpSpPr>
        <p:grpSpPr>
          <a:xfrm>
            <a:off x="10652741" y="131799"/>
            <a:ext cx="1448681" cy="463623"/>
            <a:chOff x="107950" y="1891403"/>
            <a:chExt cx="1448681" cy="463623"/>
          </a:xfrm>
        </p:grpSpPr>
        <p:sp>
          <p:nvSpPr>
            <p:cNvPr id="8" name="Rectangle 7">
              <a:extLst>
                <a:ext uri="{FF2B5EF4-FFF2-40B4-BE49-F238E27FC236}">
                  <a16:creationId xmlns:a16="http://schemas.microsoft.com/office/drawing/2014/main" id="{ED506DBD-39F7-4669-A1E2-6F2CD9DC1574}"/>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816953-4B17-4E97-994D-39D9423FBC10}"/>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2164978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AE46-A814-4A8F-942F-95D7F408523A}"/>
              </a:ext>
            </a:extLst>
          </p:cNvPr>
          <p:cNvSpPr>
            <a:spLocks noGrp="1"/>
          </p:cNvSpPr>
          <p:nvPr>
            <p:ph type="title"/>
          </p:nvPr>
        </p:nvSpPr>
        <p:spPr>
          <a:xfrm>
            <a:off x="838201" y="365125"/>
            <a:ext cx="4749800" cy="1325563"/>
          </a:xfrm>
        </p:spPr>
        <p:txBody>
          <a:bodyPr>
            <a:normAutofit/>
          </a:bodyPr>
          <a:lstStyle/>
          <a:p>
            <a:r>
              <a:rPr lang="en-GB" sz="4400" dirty="0"/>
              <a:t>You can get from </a:t>
            </a:r>
            <a:br>
              <a:rPr lang="en-GB" sz="4400" dirty="0"/>
            </a:br>
            <a:r>
              <a:rPr lang="en-GB" sz="4400" dirty="0"/>
              <a:t>1 to 100 in three steps</a:t>
            </a:r>
            <a:endParaRPr lang="en-GB" dirty="0"/>
          </a:p>
        </p:txBody>
      </p:sp>
      <p:pic>
        <p:nvPicPr>
          <p:cNvPr id="8" name="Picture 7" descr="A process starting with one person face to face, continues through 10 people by phone, gets to 100 people by email or pop-up.&#10;It’s best to check that your question works with one person before you hassle 10 people with it. Then check it works with 10 people before you send it to 100. Once you’ve tried it on 100 people, you might be more interested in a new question than getting more answers on this ques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484" y="206272"/>
            <a:ext cx="3642448" cy="5919303"/>
          </a:xfrm>
          <a:prstGeom prst="rect">
            <a:avLst/>
          </a:prstGeom>
        </p:spPr>
      </p:pic>
      <p:sp>
        <p:nvSpPr>
          <p:cNvPr id="16" name="TextBox 15"/>
          <p:cNvSpPr txBox="1"/>
          <p:nvPr/>
        </p:nvSpPr>
        <p:spPr>
          <a:xfrm>
            <a:off x="8036659" y="5240830"/>
            <a:ext cx="2424009" cy="1015663"/>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Time for a new question</a:t>
            </a:r>
          </a:p>
        </p:txBody>
      </p:sp>
      <p:grpSp>
        <p:nvGrpSpPr>
          <p:cNvPr id="9" name="Group 8">
            <a:extLst>
              <a:ext uri="{FF2B5EF4-FFF2-40B4-BE49-F238E27FC236}">
                <a16:creationId xmlns:a16="http://schemas.microsoft.com/office/drawing/2014/main" id="{EB3D68FC-6D34-45BA-A2F8-7EB57732DD4A}"/>
              </a:ext>
            </a:extLst>
          </p:cNvPr>
          <p:cNvGrpSpPr/>
          <p:nvPr/>
        </p:nvGrpSpPr>
        <p:grpSpPr>
          <a:xfrm>
            <a:off x="10652741" y="131799"/>
            <a:ext cx="1448681" cy="463623"/>
            <a:chOff x="107950" y="1891403"/>
            <a:chExt cx="1448681" cy="463623"/>
          </a:xfrm>
        </p:grpSpPr>
        <p:sp>
          <p:nvSpPr>
            <p:cNvPr id="12" name="Rectangle 11">
              <a:extLst>
                <a:ext uri="{FF2B5EF4-FFF2-40B4-BE49-F238E27FC236}">
                  <a16:creationId xmlns:a16="http://schemas.microsoft.com/office/drawing/2014/main" id="{79A1C54C-6B8F-4AF2-A3A1-D566109AF52C}"/>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ACE06E1-2F03-4F76-8841-ABC95BB7871D}"/>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3294570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a:t>What’s the Most Crucial Question (MCQ)?</a:t>
            </a:r>
          </a:p>
        </p:txBody>
      </p:sp>
      <p:sp>
        <p:nvSpPr>
          <p:cNvPr id="3" name="Content Placeholder 2"/>
          <p:cNvSpPr>
            <a:spLocks noGrp="1"/>
          </p:cNvSpPr>
          <p:nvPr>
            <p:ph idx="1"/>
          </p:nvPr>
        </p:nvSpPr>
        <p:spPr>
          <a:xfrm>
            <a:off x="838200" y="1825625"/>
            <a:ext cx="10515600" cy="4351338"/>
          </a:xfrm>
        </p:spPr>
        <p:txBody>
          <a:bodyPr/>
          <a:lstStyle/>
          <a:p>
            <a:r>
              <a:rPr lang="en-GB" dirty="0"/>
              <a:t>The MCQ is the one that stakeholders most want to ask</a:t>
            </a:r>
          </a:p>
          <a:p>
            <a:r>
              <a:rPr lang="en-GB" dirty="0"/>
              <a:t>An MCQ lets you calculate a numeric answer somehow</a:t>
            </a:r>
          </a:p>
          <a:p>
            <a:endParaRPr lang="en-GB" dirty="0"/>
          </a:p>
          <a:p>
            <a:r>
              <a:rPr lang="en-GB" dirty="0"/>
              <a:t>It’s a research question that may need work</a:t>
            </a:r>
          </a:p>
          <a:p>
            <a:pPr lvl="1"/>
            <a:r>
              <a:rPr lang="en-GB" dirty="0"/>
              <a:t>It may not (yet) make sense to the people who will answer </a:t>
            </a:r>
          </a:p>
          <a:p>
            <a:pPr lvl="1"/>
            <a:r>
              <a:rPr lang="en-GB" dirty="0"/>
              <a:t>That’s part of the fun of creating a survey</a:t>
            </a:r>
          </a:p>
          <a:p>
            <a:endParaRPr lang="en-GB" dirty="0"/>
          </a:p>
        </p:txBody>
      </p:sp>
      <p:grpSp>
        <p:nvGrpSpPr>
          <p:cNvPr id="7" name="Group 6">
            <a:extLst>
              <a:ext uri="{FF2B5EF4-FFF2-40B4-BE49-F238E27FC236}">
                <a16:creationId xmlns:a16="http://schemas.microsoft.com/office/drawing/2014/main" id="{907776A0-D9FD-477D-BDA7-842427FEDF7C}"/>
              </a:ext>
            </a:extLst>
          </p:cNvPr>
          <p:cNvGrpSpPr/>
          <p:nvPr/>
        </p:nvGrpSpPr>
        <p:grpSpPr>
          <a:xfrm>
            <a:off x="10652741" y="131799"/>
            <a:ext cx="1448681" cy="463623"/>
            <a:chOff x="107950" y="1891403"/>
            <a:chExt cx="1448681" cy="463623"/>
          </a:xfrm>
        </p:grpSpPr>
        <p:sp>
          <p:nvSpPr>
            <p:cNvPr id="8" name="Rectangle 7">
              <a:extLst>
                <a:ext uri="{FF2B5EF4-FFF2-40B4-BE49-F238E27FC236}">
                  <a16:creationId xmlns:a16="http://schemas.microsoft.com/office/drawing/2014/main" id="{8353E9FE-1852-484F-BAC4-9CA593090643}"/>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F25BE2D-ECF7-4213-AD13-86BAFFD05260}"/>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2037909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dirty="0"/>
              <a:t>What’s the Most Crucial Question?</a:t>
            </a:r>
          </a:p>
        </p:txBody>
      </p:sp>
      <p:sp>
        <p:nvSpPr>
          <p:cNvPr id="128003" name="Rectangle 3" descr="Rectangle: Click to edit Master text styles&#10;Second level&#10;Third level&#10;Fourth level&#10;Fifth level"/>
          <p:cNvSpPr>
            <a:spLocks noGrp="1" noChangeArrowheads="1"/>
          </p:cNvSpPr>
          <p:nvPr>
            <p:ph idx="1"/>
          </p:nvPr>
        </p:nvSpPr>
        <p:spPr/>
        <p:txBody>
          <a:bodyPr/>
          <a:lstStyle/>
          <a:p>
            <a:pPr>
              <a:buClr>
                <a:schemeClr val="tx1"/>
              </a:buClr>
              <a:buFont typeface="Wingdings" charset="2"/>
              <a:buNone/>
            </a:pPr>
            <a:r>
              <a:rPr lang="en-GB" altLang="en-US" dirty="0"/>
              <a:t>Look through the questions in this survey</a:t>
            </a:r>
          </a:p>
          <a:p>
            <a:pPr>
              <a:buClr>
                <a:schemeClr val="tx1"/>
              </a:buClr>
              <a:buFont typeface="Wingdings" charset="2"/>
              <a:buNone/>
            </a:pPr>
            <a:r>
              <a:rPr lang="en-GB" altLang="en-US" dirty="0"/>
              <a:t>What is the Most Crucial Question?</a:t>
            </a:r>
          </a:p>
          <a:p>
            <a:pPr>
              <a:buClr>
                <a:schemeClr val="tx1"/>
              </a:buClr>
              <a:buFont typeface="Wingdings" charset="2"/>
              <a:buNone/>
            </a:pPr>
            <a:r>
              <a:rPr lang="en-GB" altLang="en-US" dirty="0"/>
              <a:t>2 minutes</a:t>
            </a:r>
          </a:p>
          <a:p>
            <a:pPr>
              <a:buClr>
                <a:schemeClr val="tx1"/>
              </a:buClr>
              <a:buFont typeface="Wingdings" charset="2"/>
              <a:buNone/>
            </a:pPr>
            <a:endParaRPr lang="en-GB" altLang="en-US" dirty="0"/>
          </a:p>
        </p:txBody>
      </p:sp>
      <p:pic>
        <p:nvPicPr>
          <p:cNvPr id="14" name="Picture 13" descr="pencil signifying an exercise for participants to complete">
            <a:extLst>
              <a:ext uri="{FF2B5EF4-FFF2-40B4-BE49-F238E27FC236}">
                <a16:creationId xmlns:a16="http://schemas.microsoft.com/office/drawing/2014/main" id="{D26F6C73-D034-4FB1-8906-D3413EB606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2F89D714-1AEC-4CFC-8CC0-4185BAC1ABEA}"/>
              </a:ext>
            </a:extLst>
          </p:cNvPr>
          <p:cNvGrpSpPr/>
          <p:nvPr/>
        </p:nvGrpSpPr>
        <p:grpSpPr>
          <a:xfrm>
            <a:off x="10652741" y="131799"/>
            <a:ext cx="1448681" cy="463623"/>
            <a:chOff x="107950" y="1891403"/>
            <a:chExt cx="1448681" cy="463623"/>
          </a:xfrm>
        </p:grpSpPr>
        <p:sp>
          <p:nvSpPr>
            <p:cNvPr id="12" name="Rectangle 11">
              <a:extLst>
                <a:ext uri="{FF2B5EF4-FFF2-40B4-BE49-F238E27FC236}">
                  <a16:creationId xmlns:a16="http://schemas.microsoft.com/office/drawing/2014/main" id="{5BBB9E92-7C5C-40A0-9853-5BFC6F81E5B0}"/>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B7DD2A8-17E3-436B-AC62-62C13B247832}"/>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98844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7FF6-A740-4EB5-A357-556B715850F1}"/>
              </a:ext>
            </a:extLst>
          </p:cNvPr>
          <p:cNvSpPr>
            <a:spLocks noGrp="1"/>
          </p:cNvSpPr>
          <p:nvPr>
            <p:ph type="title"/>
          </p:nvPr>
        </p:nvSpPr>
        <p:spPr>
          <a:xfrm>
            <a:off x="838200" y="751636"/>
            <a:ext cx="4919870" cy="1325563"/>
          </a:xfrm>
        </p:spPr>
        <p:txBody>
          <a:bodyPr>
            <a:normAutofit fontScale="90000"/>
          </a:bodyPr>
          <a:lstStyle/>
          <a:p>
            <a:r>
              <a:rPr lang="en-GB" dirty="0"/>
              <a:t>Narrowing down from </a:t>
            </a:r>
            <a:br>
              <a:rPr lang="en-GB" dirty="0"/>
            </a:br>
            <a:r>
              <a:rPr lang="en-GB" dirty="0"/>
              <a:t>lots of questions is another way to iterate and improve</a:t>
            </a:r>
          </a:p>
        </p:txBody>
      </p:sp>
      <p:pic>
        <p:nvPicPr>
          <p:cNvPr id="3" name="Picture 2" descr="Another useful iteration: start with whatever questions your stakeholders have, then narrow down to useful questions, then narrow again to your MCQ"/>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8353"/>
            <a:ext cx="3314700" cy="5476875"/>
          </a:xfrm>
          <a:prstGeom prst="rect">
            <a:avLst/>
          </a:prstGeom>
        </p:spPr>
      </p:pic>
      <p:sp>
        <p:nvSpPr>
          <p:cNvPr id="11" name="TextBox 10"/>
          <p:cNvSpPr txBox="1"/>
          <p:nvPr/>
        </p:nvSpPr>
        <p:spPr>
          <a:xfrm>
            <a:off x="7056677" y="1523201"/>
            <a:ext cx="3089307" cy="553998"/>
          </a:xfrm>
          <a:prstGeom prst="rect">
            <a:avLst/>
          </a:prstGeom>
          <a:noFill/>
        </p:spPr>
        <p:txBody>
          <a:bodyPr wrap="none" rtlCol="0">
            <a:spAutoFit/>
          </a:bodyPr>
          <a:lstStyle/>
          <a:p>
            <a:r>
              <a:rPr lang="en-GB" sz="3000" dirty="0">
                <a:latin typeface="Arial" panose="020B0604020202020204" pitchFamily="34" charset="0"/>
                <a:cs typeface="Arial" panose="020B0604020202020204" pitchFamily="34" charset="0"/>
              </a:rPr>
              <a:t>Lots of questions</a:t>
            </a:r>
          </a:p>
        </p:txBody>
      </p:sp>
      <p:sp>
        <p:nvSpPr>
          <p:cNvPr id="15" name="TextBox 14"/>
          <p:cNvSpPr txBox="1"/>
          <p:nvPr/>
        </p:nvSpPr>
        <p:spPr>
          <a:xfrm>
            <a:off x="5758070" y="3839383"/>
            <a:ext cx="3023585" cy="553998"/>
          </a:xfrm>
          <a:prstGeom prst="rect">
            <a:avLst/>
          </a:prstGeom>
          <a:noFill/>
        </p:spPr>
        <p:txBody>
          <a:bodyPr wrap="none" rtlCol="0">
            <a:spAutoFit/>
          </a:bodyPr>
          <a:lstStyle/>
          <a:p>
            <a:r>
              <a:rPr lang="en-GB" sz="3000" dirty="0">
                <a:latin typeface="Arial" panose="020B0604020202020204" pitchFamily="34" charset="0"/>
                <a:cs typeface="Arial" panose="020B0604020202020204" pitchFamily="34" charset="0"/>
              </a:rPr>
              <a:t>Useful questions</a:t>
            </a:r>
          </a:p>
        </p:txBody>
      </p:sp>
      <p:sp>
        <p:nvSpPr>
          <p:cNvPr id="17" name="TextBox 16"/>
          <p:cNvSpPr txBox="1"/>
          <p:nvPr/>
        </p:nvSpPr>
        <p:spPr>
          <a:xfrm>
            <a:off x="8382670" y="5559928"/>
            <a:ext cx="1082348" cy="553998"/>
          </a:xfrm>
          <a:prstGeom prst="rect">
            <a:avLst/>
          </a:prstGeom>
          <a:noFill/>
        </p:spPr>
        <p:txBody>
          <a:bodyPr wrap="none" rtlCol="0">
            <a:spAutoFit/>
          </a:bodyPr>
          <a:lstStyle/>
          <a:p>
            <a:r>
              <a:rPr lang="en-GB" sz="3000" dirty="0">
                <a:latin typeface="Arial" panose="020B0604020202020204" pitchFamily="34" charset="0"/>
                <a:cs typeface="Arial" panose="020B0604020202020204" pitchFamily="34" charset="0"/>
              </a:rPr>
              <a:t>MCQ</a:t>
            </a:r>
          </a:p>
        </p:txBody>
      </p:sp>
      <p:grpSp>
        <p:nvGrpSpPr>
          <p:cNvPr id="10" name="Group 9">
            <a:extLst>
              <a:ext uri="{FF2B5EF4-FFF2-40B4-BE49-F238E27FC236}">
                <a16:creationId xmlns:a16="http://schemas.microsoft.com/office/drawing/2014/main" id="{77BE5FB5-3E50-43BD-8551-BC937902E57B}"/>
              </a:ext>
            </a:extLst>
          </p:cNvPr>
          <p:cNvGrpSpPr/>
          <p:nvPr/>
        </p:nvGrpSpPr>
        <p:grpSpPr>
          <a:xfrm>
            <a:off x="10652741" y="131799"/>
            <a:ext cx="1448681" cy="463623"/>
            <a:chOff x="107950" y="1891403"/>
            <a:chExt cx="1448681" cy="463623"/>
          </a:xfrm>
        </p:grpSpPr>
        <p:sp>
          <p:nvSpPr>
            <p:cNvPr id="12" name="Rectangle 11">
              <a:extLst>
                <a:ext uri="{FF2B5EF4-FFF2-40B4-BE49-F238E27FC236}">
                  <a16:creationId xmlns:a16="http://schemas.microsoft.com/office/drawing/2014/main" id="{8A823992-A2E7-46F9-8A55-11F71B905575}"/>
                </a:ext>
              </a:extLst>
            </p:cNvPr>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55471A1-0095-41C5-ADBF-2F045564FD89}"/>
                </a:ext>
              </a:extLst>
            </p:cNvPr>
            <p:cNvSpPr txBox="1"/>
            <p:nvPr/>
          </p:nvSpPr>
          <p:spPr>
            <a:xfrm>
              <a:off x="133121" y="1965876"/>
              <a:ext cx="1423510" cy="338554"/>
            </a:xfrm>
            <a:prstGeom prst="rect">
              <a:avLst/>
            </a:prstGeom>
            <a:solidFill>
              <a:schemeClr val="bg1"/>
            </a:solidFill>
          </p:spPr>
          <p:txBody>
            <a:bodyPr wrap="square" rtlCol="0">
              <a:spAutoFit/>
            </a:bodyPr>
            <a:lstStyle/>
            <a:p>
              <a:pPr marL="0" lvl="1" algn="ctr"/>
              <a:r>
                <a:rPr lang="en-GB" sz="1600" dirty="0">
                  <a:latin typeface="Arial" panose="020B0604020202020204" pitchFamily="34" charset="0"/>
                  <a:cs typeface="Arial" panose="020B0604020202020204" pitchFamily="34" charset="0"/>
                </a:rPr>
                <a:t>Goals</a:t>
              </a:r>
            </a:p>
          </p:txBody>
        </p:sp>
      </p:grpSp>
    </p:spTree>
    <p:extLst>
      <p:ext uri="{BB962C8B-B14F-4D97-AF65-F5344CB8AC3E}">
        <p14:creationId xmlns:p14="http://schemas.microsoft.com/office/powerpoint/2010/main" val="36942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dirty="0"/>
              <a:t>Get into your groups for introductions</a:t>
            </a:r>
          </a:p>
        </p:txBody>
      </p:sp>
      <p:sp>
        <p:nvSpPr>
          <p:cNvPr id="128003"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en-GB" dirty="0"/>
              <a:t>We have three groups</a:t>
            </a:r>
          </a:p>
          <a:p>
            <a:pPr lvl="1"/>
            <a:r>
              <a:rPr lang="en-GB" dirty="0"/>
              <a:t>You are in Apple, Orange, or Cherry</a:t>
            </a:r>
          </a:p>
          <a:p>
            <a:pPr lvl="1"/>
            <a:r>
              <a:rPr lang="en-GB" dirty="0"/>
              <a:t>Our Rosenfeld Media support person, Elle, is here to help us</a:t>
            </a:r>
          </a:p>
          <a:p>
            <a:pPr marL="0" indent="0">
              <a:buNone/>
            </a:pPr>
            <a:r>
              <a:rPr lang="en-GB" dirty="0"/>
              <a:t>Introduce yourselves</a:t>
            </a:r>
          </a:p>
          <a:p>
            <a:pPr lvl="1"/>
            <a:r>
              <a:rPr lang="en-GB" dirty="0"/>
              <a:t>Your name and role</a:t>
            </a:r>
          </a:p>
          <a:p>
            <a:pPr lvl="1"/>
            <a:r>
              <a:rPr lang="en-GB" dirty="0"/>
              <a:t>A random thing about yourself</a:t>
            </a:r>
          </a:p>
          <a:p>
            <a:r>
              <a:rPr lang="en-GB" dirty="0"/>
              <a:t>5 minutes</a:t>
            </a:r>
          </a:p>
          <a:p>
            <a:pPr>
              <a:buClr>
                <a:schemeClr val="tx1"/>
              </a:buClr>
              <a:buFont typeface="Wingdings" charset="2"/>
              <a:buNone/>
            </a:pPr>
            <a:endParaRPr lang="en-GB" altLang="en-US" dirty="0"/>
          </a:p>
        </p:txBody>
      </p:sp>
      <p:pic>
        <p:nvPicPr>
          <p:cNvPr id="128004" name="Picture 4" descr="pencil signifying an exercise for participants to comple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537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Here are the 7 steps as a linear process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4" y="1838113"/>
            <a:ext cx="11698201" cy="3773794"/>
            <a:chOff x="303550" y="1378584"/>
            <a:chExt cx="8773651" cy="2830346"/>
          </a:xfrm>
        </p:grpSpPr>
        <p:sp>
          <p:nvSpPr>
            <p:cNvPr id="25" name="Flowchart: Alternate Process 4"/>
            <p:cNvSpPr/>
            <p:nvPr/>
          </p:nvSpPr>
          <p:spPr>
            <a:xfrm>
              <a:off x="427864" y="3380466"/>
              <a:ext cx="872639" cy="828464"/>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1" name="Flowchart: Alternate Process 4"/>
            <p:cNvSpPr/>
            <p:nvPr/>
          </p:nvSpPr>
          <p:spPr>
            <a:xfrm>
              <a:off x="3079330" y="3354818"/>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1" name="Flowchart: Alternate Process 4"/>
            <p:cNvSpPr/>
            <p:nvPr/>
          </p:nvSpPr>
          <p:spPr>
            <a:xfrm>
              <a:off x="4349282" y="3369339"/>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7" name="Flowchart: Alternate Process 4"/>
            <p:cNvSpPr/>
            <p:nvPr/>
          </p:nvSpPr>
          <p:spPr>
            <a:xfrm>
              <a:off x="5655130" y="3344186"/>
              <a:ext cx="872639" cy="801885"/>
            </a:xfrm>
            <a:prstGeom prst="rect">
              <a:avLst/>
            </a:prstGeom>
            <a:gradFill>
              <a:gsLst>
                <a:gs pos="0">
                  <a:srgbClr val="92D05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0" name="Flowchart: Alternate Process 4"/>
            <p:cNvSpPr/>
            <p:nvPr/>
          </p:nvSpPr>
          <p:spPr>
            <a:xfrm>
              <a:off x="6842019" y="3358989"/>
              <a:ext cx="872639" cy="801885"/>
            </a:xfrm>
            <a:prstGeom prst="rect">
              <a:avLst/>
            </a:prstGeom>
            <a:gradFill>
              <a:gsLst>
                <a:gs pos="0">
                  <a:srgbClr val="0070C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7" name="Flowchart: Alternate Process 4"/>
            <p:cNvSpPr/>
            <p:nvPr/>
          </p:nvSpPr>
          <p:spPr>
            <a:xfrm>
              <a:off x="8130336" y="3373976"/>
              <a:ext cx="872639" cy="801885"/>
            </a:xfrm>
            <a:prstGeom prst="rect">
              <a:avLst/>
            </a:prstGeom>
            <a:gradFill>
              <a:gsLst>
                <a:gs pos="0">
                  <a:srgbClr val="7030A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1" name="Down Arrow 40"/>
            <p:cNvSpPr/>
            <p:nvPr/>
          </p:nvSpPr>
          <p:spPr>
            <a:xfrm>
              <a:off x="681984"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3" name="Down Arrow 42"/>
            <p:cNvSpPr/>
            <p:nvPr/>
          </p:nvSpPr>
          <p:spPr>
            <a:xfrm>
              <a:off x="4715231" y="2652430"/>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4" name="Down Arrow 43"/>
            <p:cNvSpPr/>
            <p:nvPr/>
          </p:nvSpPr>
          <p:spPr>
            <a:xfrm>
              <a:off x="5888044" y="2648726"/>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5" name="Down Arrow 44"/>
            <p:cNvSpPr/>
            <p:nvPr/>
          </p:nvSpPr>
          <p:spPr>
            <a:xfrm>
              <a:off x="7169670"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4" name="Down Arrow 53"/>
            <p:cNvSpPr/>
            <p:nvPr/>
          </p:nvSpPr>
          <p:spPr>
            <a:xfrm>
              <a:off x="8354572"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580841"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you need answers to</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6"/>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512893" y="1378585"/>
              <a:ext cx="1137353" cy="347717"/>
              <a:chOff x="4639869" y="1891403"/>
              <a:chExt cx="1448681" cy="463623"/>
            </a:xfrm>
          </p:grpSpPr>
          <p:sp>
            <p:nvSpPr>
              <p:cNvPr id="19" name="Rectangle 18"/>
              <p:cNvSpPr/>
              <p:nvPr/>
            </p:nvSpPr>
            <p:spPr>
              <a:xfrm>
                <a:off x="4639869"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665040"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sp>
          <p:nvSpPr>
            <p:cNvPr id="39" name="TextBox 38"/>
            <p:cNvSpPr txBox="1"/>
            <p:nvPr/>
          </p:nvSpPr>
          <p:spPr>
            <a:xfrm>
              <a:off x="5565251"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who actually answer</a:t>
              </a:r>
            </a:p>
          </p:txBody>
        </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48" name="TextBox 47"/>
            <p:cNvSpPr txBox="1"/>
            <p:nvPr/>
          </p:nvSpPr>
          <p:spPr>
            <a:xfrm>
              <a:off x="6698432"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Answers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49" name="TextBox 48"/>
            <p:cNvSpPr txBox="1"/>
            <p:nvPr/>
          </p:nvSpPr>
          <p:spPr>
            <a:xfrm>
              <a:off x="7959610"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Decisions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70" name="Down Arrow 69"/>
            <p:cNvSpPr/>
            <p:nvPr/>
          </p:nvSpPr>
          <p:spPr>
            <a:xfrm>
              <a:off x="3352176"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sp>
          <p:nvSpPr>
            <p:cNvPr id="76" name="TextBox 75"/>
            <p:cNvSpPr txBox="1"/>
            <p:nvPr/>
          </p:nvSpPr>
          <p:spPr>
            <a:xfrm>
              <a:off x="3021840"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answer</a:t>
              </a:r>
            </a:p>
          </p:txBody>
        </p:sp>
        <p:sp>
          <p:nvSpPr>
            <p:cNvPr id="77" name="TextBox 76"/>
            <p:cNvSpPr txBox="1"/>
            <p:nvPr/>
          </p:nvSpPr>
          <p:spPr>
            <a:xfrm>
              <a:off x="42245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interact with</a:t>
              </a:r>
            </a:p>
          </p:txBody>
        </p:sp>
      </p:grpSp>
    </p:spTree>
    <p:extLst>
      <p:ext uri="{BB962C8B-B14F-4D97-AF65-F5344CB8AC3E}">
        <p14:creationId xmlns:p14="http://schemas.microsoft.com/office/powerpoint/2010/main" val="1123473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Let’s have a look at who we’ll ask</a:t>
            </a:r>
          </a:p>
        </p:txBody>
      </p:sp>
      <p:grpSp>
        <p:nvGrpSpPr>
          <p:cNvPr id="14" name="Group 13" descr="Sample is highlighted: decide who to ask and how many, leading to people you will invite to answer&#10;">
            <a:extLst>
              <a:ext uri="{FF2B5EF4-FFF2-40B4-BE49-F238E27FC236}">
                <a16:creationId xmlns:a16="http://schemas.microsoft.com/office/drawing/2014/main" id="{AB2EF118-ECF4-44E8-9B24-A0921C9B9E83}"/>
              </a:ext>
            </a:extLst>
          </p:cNvPr>
          <p:cNvGrpSpPr/>
          <p:nvPr/>
        </p:nvGrpSpPr>
        <p:grpSpPr>
          <a:xfrm>
            <a:off x="2025462" y="1838114"/>
            <a:ext cx="1661431" cy="3723519"/>
            <a:chOff x="1519096" y="1378585"/>
            <a:chExt cx="1246073" cy="2792639"/>
          </a:xfrm>
        </p:grpSpPr>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grpSp>
        <p:nvGrpSpPr>
          <p:cNvPr id="63" name="Group 62">
            <a:extLst>
              <a:ext uri="{FF2B5EF4-FFF2-40B4-BE49-F238E27FC236}">
                <a16:creationId xmlns:a16="http://schemas.microsoft.com/office/drawing/2014/main" id="{5F036587-9F17-43C5-B00D-BCC6E55C4F6F}"/>
              </a:ext>
            </a:extLst>
          </p:cNvPr>
          <p:cNvGrpSpPr/>
          <p:nvPr/>
        </p:nvGrpSpPr>
        <p:grpSpPr>
          <a:xfrm>
            <a:off x="10480844" y="133313"/>
            <a:ext cx="1516471" cy="463623"/>
            <a:chOff x="1669819" y="1891403"/>
            <a:chExt cx="1448681" cy="463623"/>
          </a:xfrm>
        </p:grpSpPr>
        <p:sp>
          <p:nvSpPr>
            <p:cNvPr id="64" name="Rectangle 63">
              <a:extLst>
                <a:ext uri="{FF2B5EF4-FFF2-40B4-BE49-F238E27FC236}">
                  <a16:creationId xmlns:a16="http://schemas.microsoft.com/office/drawing/2014/main" id="{BE29E40B-AB41-42F4-8F26-B88D3080860F}"/>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5" name="TextBox 64">
              <a:extLst>
                <a:ext uri="{FF2B5EF4-FFF2-40B4-BE49-F238E27FC236}">
                  <a16:creationId xmlns:a16="http://schemas.microsoft.com/office/drawing/2014/main" id="{63339756-EF68-417E-8B87-906D1AA5FFF8}"/>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586213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lstStyle/>
          <a:p>
            <a:r>
              <a:rPr lang="en-GB" dirty="0"/>
              <a:t>Asking the right people is better </a:t>
            </a:r>
            <a:br>
              <a:rPr lang="en-GB" dirty="0"/>
            </a:br>
            <a:r>
              <a:rPr lang="en-GB" dirty="0"/>
              <a:t>than asking lots of people</a:t>
            </a:r>
          </a:p>
        </p:txBody>
      </p:sp>
      <p:pic>
        <p:nvPicPr>
          <p:cNvPr id="9" name="Picture 8"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C13B76C3-1273-43D2-BBCA-1280C7453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10" name="TextBox 9">
            <a:extLst>
              <a:ext uri="{FF2B5EF4-FFF2-40B4-BE49-F238E27FC236}">
                <a16:creationId xmlns:a16="http://schemas.microsoft.com/office/drawing/2014/main" id="{66109712-F487-420C-B486-729F21FD9479}"/>
              </a:ext>
            </a:extLst>
          </p:cNvPr>
          <p:cNvSpPr txBox="1"/>
          <p:nvPr/>
        </p:nvSpPr>
        <p:spPr>
          <a:xfrm>
            <a:off x="8302733" y="2328957"/>
            <a:ext cx="1574470" cy="584775"/>
          </a:xfrm>
          <a:prstGeom prst="rect">
            <a:avLst/>
          </a:prstGeom>
          <a:solidFill>
            <a:srgbClr val="FFC000"/>
          </a:solidFill>
        </p:spPr>
        <p:txBody>
          <a:bodyPr wrap="none" rtlCol="0">
            <a:spAutoFit/>
          </a:bodyPr>
          <a:lstStyle/>
          <a:p>
            <a:r>
              <a:rPr lang="en-GB" sz="3200" dirty="0">
                <a:latin typeface="Arial" panose="020B0604020202020204" pitchFamily="34" charset="0"/>
                <a:cs typeface="Arial" panose="020B0604020202020204" pitchFamily="34" charset="0"/>
              </a:rPr>
              <a:t>Sample</a:t>
            </a:r>
          </a:p>
        </p:txBody>
      </p:sp>
      <p:sp>
        <p:nvSpPr>
          <p:cNvPr id="21" name="TextBox 20">
            <a:extLst>
              <a:ext uri="{FF2B5EF4-FFF2-40B4-BE49-F238E27FC236}">
                <a16:creationId xmlns:a16="http://schemas.microsoft.com/office/drawing/2014/main" id="{0AD2388D-A1B7-4807-B14F-047B6DC1BB05}"/>
              </a:ext>
            </a:extLst>
          </p:cNvPr>
          <p:cNvSpPr txBox="1"/>
          <p:nvPr/>
        </p:nvSpPr>
        <p:spPr>
          <a:xfrm>
            <a:off x="8547074" y="151854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19" name="TextBox 18">
            <a:extLst>
              <a:ext uri="{FF2B5EF4-FFF2-40B4-BE49-F238E27FC236}">
                <a16:creationId xmlns:a16="http://schemas.microsoft.com/office/drawing/2014/main" id="{55E33A99-FA4A-4C10-B0C6-C7D305337DB5}"/>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grpSp>
        <p:nvGrpSpPr>
          <p:cNvPr id="11" name="Group 10">
            <a:extLst>
              <a:ext uri="{FF2B5EF4-FFF2-40B4-BE49-F238E27FC236}">
                <a16:creationId xmlns:a16="http://schemas.microsoft.com/office/drawing/2014/main" id="{518B6640-1DD6-437A-A8FB-AA007A71B880}"/>
              </a:ext>
            </a:extLst>
          </p:cNvPr>
          <p:cNvGrpSpPr/>
          <p:nvPr/>
        </p:nvGrpSpPr>
        <p:grpSpPr>
          <a:xfrm>
            <a:off x="10480844" y="133313"/>
            <a:ext cx="1516471" cy="463623"/>
            <a:chOff x="1669819" y="1891403"/>
            <a:chExt cx="1448681" cy="463623"/>
          </a:xfrm>
        </p:grpSpPr>
        <p:sp>
          <p:nvSpPr>
            <p:cNvPr id="13" name="Rectangle 12">
              <a:extLst>
                <a:ext uri="{FF2B5EF4-FFF2-40B4-BE49-F238E27FC236}">
                  <a16:creationId xmlns:a16="http://schemas.microsoft.com/office/drawing/2014/main" id="{8D4166C1-425F-4665-9714-D2B1A1CA07D0}"/>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4" name="TextBox 13">
              <a:extLst>
                <a:ext uri="{FF2B5EF4-FFF2-40B4-BE49-F238E27FC236}">
                  <a16:creationId xmlns:a16="http://schemas.microsoft.com/office/drawing/2014/main" id="{2BFD742C-3F68-430D-B1A9-C9BE266E6695}"/>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803323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5325" y="57764"/>
            <a:ext cx="10515600" cy="1325563"/>
          </a:xfrm>
        </p:spPr>
        <p:txBody>
          <a:bodyPr>
            <a:normAutofit/>
          </a:bodyPr>
          <a:lstStyle/>
          <a:p>
            <a:r>
              <a:rPr lang="en-GB" dirty="0"/>
              <a:t>Coverage error happens when ‘who you want</a:t>
            </a:r>
            <a:br>
              <a:rPr lang="en-GB" dirty="0"/>
            </a:br>
            <a:r>
              <a:rPr lang="en-GB" dirty="0"/>
              <a:t>to ask’ does not match the list you sample from</a:t>
            </a:r>
          </a:p>
        </p:txBody>
      </p:sp>
      <p:pic>
        <p:nvPicPr>
          <p:cNvPr id="14" name="Picture 13"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01A0DDEC-CCE1-4002-9CBD-037040C9C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51" y="1788971"/>
            <a:ext cx="5982933" cy="4451301"/>
          </a:xfrm>
          <a:prstGeom prst="rect">
            <a:avLst/>
          </a:prstGeom>
        </p:spPr>
      </p:pic>
      <p:cxnSp>
        <p:nvCxnSpPr>
          <p:cNvPr id="24" name="Straight Arrow Connector 23">
            <a:extLst>
              <a:ext uri="{FF2B5EF4-FFF2-40B4-BE49-F238E27FC236}">
                <a16:creationId xmlns:a16="http://schemas.microsoft.com/office/drawing/2014/main" id="{6B0A1916-8E6F-4BA3-BDFA-A9B3F953EA7D}"/>
              </a:ext>
            </a:extLst>
          </p:cNvPr>
          <p:cNvCxnSpPr>
            <a:cxnSpLocks/>
          </p:cNvCxnSpPr>
          <p:nvPr/>
        </p:nvCxnSpPr>
        <p:spPr>
          <a:xfrm flipH="1">
            <a:off x="8203634" y="220319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4BFA6AD-9B50-4521-BD25-A6561176AB11}"/>
              </a:ext>
            </a:extLst>
          </p:cNvPr>
          <p:cNvSpPr txBox="1"/>
          <p:nvPr/>
        </p:nvSpPr>
        <p:spPr>
          <a:xfrm>
            <a:off x="8547074" y="151854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25" name="Rectangle 24">
            <a:extLst>
              <a:ext uri="{FF2B5EF4-FFF2-40B4-BE49-F238E27FC236}">
                <a16:creationId xmlns:a16="http://schemas.microsoft.com/office/drawing/2014/main" id="{BF68253D-D88E-439A-89D3-B7FB9E8A9B16}"/>
              </a:ext>
            </a:extLst>
          </p:cNvPr>
          <p:cNvSpPr/>
          <p:nvPr/>
        </p:nvSpPr>
        <p:spPr>
          <a:xfrm>
            <a:off x="9305829" y="1848027"/>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Coverage error</a:t>
            </a:r>
          </a:p>
        </p:txBody>
      </p:sp>
      <p:grpSp>
        <p:nvGrpSpPr>
          <p:cNvPr id="9" name="Group 8">
            <a:extLst>
              <a:ext uri="{FF2B5EF4-FFF2-40B4-BE49-F238E27FC236}">
                <a16:creationId xmlns:a16="http://schemas.microsoft.com/office/drawing/2014/main" id="{07C03E7E-0592-4A3B-BB8E-3FEF8573C9AA}"/>
              </a:ext>
            </a:extLst>
          </p:cNvPr>
          <p:cNvGrpSpPr/>
          <p:nvPr/>
        </p:nvGrpSpPr>
        <p:grpSpPr>
          <a:xfrm>
            <a:off x="10480844" y="133313"/>
            <a:ext cx="1516471" cy="463623"/>
            <a:chOff x="1669819" y="1891403"/>
            <a:chExt cx="1448681" cy="463623"/>
          </a:xfrm>
        </p:grpSpPr>
        <p:sp>
          <p:nvSpPr>
            <p:cNvPr id="12" name="Rectangle 11">
              <a:extLst>
                <a:ext uri="{FF2B5EF4-FFF2-40B4-BE49-F238E27FC236}">
                  <a16:creationId xmlns:a16="http://schemas.microsoft.com/office/drawing/2014/main" id="{C2859053-2797-453E-B7A3-0B63349BA6A9}"/>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3" name="TextBox 12">
              <a:extLst>
                <a:ext uri="{FF2B5EF4-FFF2-40B4-BE49-F238E27FC236}">
                  <a16:creationId xmlns:a16="http://schemas.microsoft.com/office/drawing/2014/main" id="{8E4C14B5-16B4-4CE4-8ACF-7588BFAE7106}"/>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189575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 from the BBC coverage of a prank on Justin Bieber - see notes for more detai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478" y="1670756"/>
            <a:ext cx="6713460" cy="4468868"/>
          </a:xfrm>
          <a:prstGeom prst="rect">
            <a:avLst/>
          </a:prstGeom>
        </p:spPr>
      </p:pic>
      <p:sp>
        <p:nvSpPr>
          <p:cNvPr id="7" name="Rectangle 6"/>
          <p:cNvSpPr/>
          <p:nvPr/>
        </p:nvSpPr>
        <p:spPr>
          <a:xfrm>
            <a:off x="5705208" y="6380650"/>
            <a:ext cx="4572000" cy="307777"/>
          </a:xfrm>
          <a:prstGeom prst="rect">
            <a:avLst/>
          </a:prstGeom>
        </p:spPr>
        <p:txBody>
          <a:bodyPr>
            <a:spAutoFit/>
          </a:bodyPr>
          <a:lstStyle/>
          <a:p>
            <a:r>
              <a:rPr lang="en-GB" sz="1400" dirty="0">
                <a:latin typeface="Arial" panose="020B0604020202020204" pitchFamily="34" charset="0"/>
                <a:cs typeface="Arial" panose="020B0604020202020204" pitchFamily="34" charset="0"/>
              </a:rPr>
              <a:t>http://www.bbc.com/news/10506482</a:t>
            </a:r>
          </a:p>
        </p:txBody>
      </p:sp>
      <p:grpSp>
        <p:nvGrpSpPr>
          <p:cNvPr id="9" name="Group 8">
            <a:extLst>
              <a:ext uri="{FF2B5EF4-FFF2-40B4-BE49-F238E27FC236}">
                <a16:creationId xmlns:a16="http://schemas.microsoft.com/office/drawing/2014/main" id="{CD65D2FA-C239-4617-BD63-35880A71FDC7}"/>
              </a:ext>
            </a:extLst>
          </p:cNvPr>
          <p:cNvGrpSpPr/>
          <p:nvPr/>
        </p:nvGrpSpPr>
        <p:grpSpPr>
          <a:xfrm>
            <a:off x="10480844" y="133313"/>
            <a:ext cx="1516471" cy="463623"/>
            <a:chOff x="1669819" y="1891403"/>
            <a:chExt cx="1448681" cy="463623"/>
          </a:xfrm>
        </p:grpSpPr>
        <p:sp>
          <p:nvSpPr>
            <p:cNvPr id="10" name="Rectangle 9">
              <a:extLst>
                <a:ext uri="{FF2B5EF4-FFF2-40B4-BE49-F238E27FC236}">
                  <a16:creationId xmlns:a16="http://schemas.microsoft.com/office/drawing/2014/main" id="{8B9C202A-2627-4FFA-8DAC-183E068B1F45}"/>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1" name="TextBox 10">
              <a:extLst>
                <a:ext uri="{FF2B5EF4-FFF2-40B4-BE49-F238E27FC236}">
                  <a16:creationId xmlns:a16="http://schemas.microsoft.com/office/drawing/2014/main" id="{1A50281E-B735-436E-A897-6E14C09382FE}"/>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
        <p:nvSpPr>
          <p:cNvPr id="2" name="Title 1">
            <a:extLst>
              <a:ext uri="{FF2B5EF4-FFF2-40B4-BE49-F238E27FC236}">
                <a16:creationId xmlns:a16="http://schemas.microsoft.com/office/drawing/2014/main" id="{10A7EA89-C6B9-41CB-BCB9-2F5928548628}"/>
              </a:ext>
            </a:extLst>
          </p:cNvPr>
          <p:cNvSpPr>
            <a:spLocks noGrp="1"/>
          </p:cNvSpPr>
          <p:nvPr>
            <p:ph type="title"/>
          </p:nvPr>
        </p:nvSpPr>
        <p:spPr/>
        <p:txBody>
          <a:bodyPr/>
          <a:lstStyle/>
          <a:p>
            <a:r>
              <a:rPr lang="en-GB" dirty="0"/>
              <a:t>This prank co-ordinated unwanted respondents</a:t>
            </a:r>
          </a:p>
        </p:txBody>
      </p:sp>
    </p:spTree>
    <p:extLst>
      <p:ext uri="{BB962C8B-B14F-4D97-AF65-F5344CB8AC3E}">
        <p14:creationId xmlns:p14="http://schemas.microsoft.com/office/powerpoint/2010/main" val="2701904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6734-64C4-4A67-81E0-28D9B9842B6B}"/>
              </a:ext>
            </a:extLst>
          </p:cNvPr>
          <p:cNvSpPr>
            <a:spLocks noGrp="1"/>
          </p:cNvSpPr>
          <p:nvPr>
            <p:ph type="title"/>
          </p:nvPr>
        </p:nvSpPr>
        <p:spPr>
          <a:xfrm>
            <a:off x="838200" y="365125"/>
            <a:ext cx="10515600" cy="1325563"/>
          </a:xfrm>
        </p:spPr>
        <p:txBody>
          <a:bodyPr/>
          <a:lstStyle/>
          <a:p>
            <a:r>
              <a:rPr lang="en-GB" dirty="0"/>
              <a:t>Lopez and </a:t>
            </a:r>
            <a:r>
              <a:rPr lang="en-GB" dirty="0" err="1"/>
              <a:t>Hillygus</a:t>
            </a:r>
            <a:r>
              <a:rPr lang="en-GB" dirty="0"/>
              <a:t> found that people are naughty</a:t>
            </a:r>
          </a:p>
        </p:txBody>
      </p:sp>
      <p:sp>
        <p:nvSpPr>
          <p:cNvPr id="3" name="Content Placeholder 2">
            <a:extLst>
              <a:ext uri="{FF2B5EF4-FFF2-40B4-BE49-F238E27FC236}">
                <a16:creationId xmlns:a16="http://schemas.microsoft.com/office/drawing/2014/main" id="{AD31BBB3-A4EA-486A-90ED-6C708907F71D}"/>
              </a:ext>
            </a:extLst>
          </p:cNvPr>
          <p:cNvSpPr>
            <a:spLocks noGrp="1"/>
          </p:cNvSpPr>
          <p:nvPr>
            <p:ph idx="1"/>
          </p:nvPr>
        </p:nvSpPr>
        <p:spPr>
          <a:xfrm>
            <a:off x="838200" y="1690688"/>
            <a:ext cx="6743513" cy="4351338"/>
          </a:xfrm>
        </p:spPr>
        <p:txBody>
          <a:bodyPr>
            <a:normAutofit/>
          </a:bodyPr>
          <a:lstStyle/>
          <a:p>
            <a:pPr marL="0" indent="0">
              <a:buNone/>
            </a:pPr>
            <a:r>
              <a:rPr lang="en-US" sz="2400" i="1" dirty="0"/>
              <a:t>“Our results suggest that not only do “survey trolls” exist, and report beliefs in systematically different ways, but their humorous responding can upwardly bias the level of belief in more recent cases of political rumors and misinformation (e.g., </a:t>
            </a:r>
            <a:r>
              <a:rPr lang="en-US" sz="2400" i="1" dirty="0" err="1"/>
              <a:t>PizzaGate</a:t>
            </a:r>
            <a:r>
              <a:rPr lang="en-US" sz="2400" i="1" dirty="0"/>
              <a:t>).”</a:t>
            </a:r>
          </a:p>
          <a:p>
            <a:pPr marL="0" indent="0">
              <a:buNone/>
            </a:pPr>
            <a:endParaRPr lang="en-US" i="1" dirty="0"/>
          </a:p>
          <a:p>
            <a:pPr marL="0" indent="0">
              <a:buNone/>
            </a:pPr>
            <a:r>
              <a:rPr lang="en-US" sz="1800" b="0" i="0" dirty="0">
                <a:solidFill>
                  <a:srgbClr val="505050"/>
                </a:solidFill>
                <a:effectLst/>
              </a:rPr>
              <a:t>Lopez, Jesse and </a:t>
            </a:r>
            <a:r>
              <a:rPr lang="en-US" sz="1800" b="0" i="0" dirty="0" err="1">
                <a:solidFill>
                  <a:srgbClr val="505050"/>
                </a:solidFill>
                <a:effectLst/>
              </a:rPr>
              <a:t>Hillygus</a:t>
            </a:r>
            <a:r>
              <a:rPr lang="en-US" sz="1800" b="0" i="0" dirty="0">
                <a:solidFill>
                  <a:srgbClr val="505050"/>
                </a:solidFill>
                <a:effectLst/>
              </a:rPr>
              <a:t>, D. Sunshine, </a:t>
            </a:r>
            <a:br>
              <a:rPr lang="en-US" sz="1800" b="0" i="0" dirty="0">
                <a:solidFill>
                  <a:srgbClr val="505050"/>
                </a:solidFill>
                <a:effectLst/>
              </a:rPr>
            </a:br>
            <a:r>
              <a:rPr lang="en-US" sz="1800" b="0" i="1" dirty="0">
                <a:solidFill>
                  <a:srgbClr val="505050"/>
                </a:solidFill>
                <a:effectLst/>
              </a:rPr>
              <a:t>Why So Serious?: Survey Trolls and Misinformation </a:t>
            </a:r>
            <a:br>
              <a:rPr lang="en-US" sz="1800" b="0" i="0" dirty="0">
                <a:solidFill>
                  <a:srgbClr val="505050"/>
                </a:solidFill>
                <a:effectLst/>
              </a:rPr>
            </a:br>
            <a:r>
              <a:rPr lang="en-US" sz="1800" b="0" i="0" dirty="0">
                <a:solidFill>
                  <a:srgbClr val="505050"/>
                </a:solidFill>
                <a:effectLst/>
              </a:rPr>
              <a:t>(March 14, 2018). Available at </a:t>
            </a:r>
            <a:r>
              <a:rPr lang="en-US" sz="1800" b="0" i="0" u="sng" dirty="0">
                <a:solidFill>
                  <a:srgbClr val="505050"/>
                </a:solidFill>
                <a:effectLst/>
                <a:hlinkClick r:id="rId2"/>
              </a:rPr>
              <a:t>ttp://dx.doi.org/10.2139/ssrn.3131087</a:t>
            </a:r>
            <a:endParaRPr lang="en-GB" sz="1800" i="1" dirty="0"/>
          </a:p>
        </p:txBody>
      </p:sp>
      <p:pic>
        <p:nvPicPr>
          <p:cNvPr id="1026" name="Picture 2" descr="Photo of D. Sunshine Hillygus">
            <a:extLst>
              <a:ext uri="{FF2B5EF4-FFF2-40B4-BE49-F238E27FC236}">
                <a16:creationId xmlns:a16="http://schemas.microsoft.com/office/drawing/2014/main" id="{14031557-995B-4B8A-BE60-EC37BE68C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671" y="1786039"/>
            <a:ext cx="1669256" cy="2225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of Jesse Lopez">
            <a:extLst>
              <a:ext uri="{FF2B5EF4-FFF2-40B4-BE49-F238E27FC236}">
                <a16:creationId xmlns:a16="http://schemas.microsoft.com/office/drawing/2014/main" id="{03A66061-15F4-4DDB-90BB-DCFA265131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38" t="6749" r="22593"/>
          <a:stretch/>
        </p:blipFill>
        <p:spPr bwMode="auto">
          <a:xfrm>
            <a:off x="8076133" y="1786040"/>
            <a:ext cx="1669747" cy="2225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9A0825-7C0B-4C5C-B438-1DEAC4CFD2C7}"/>
              </a:ext>
            </a:extLst>
          </p:cNvPr>
          <p:cNvSpPr txBox="1"/>
          <p:nvPr/>
        </p:nvSpPr>
        <p:spPr>
          <a:xfrm>
            <a:off x="8029969" y="4011715"/>
            <a:ext cx="1267655" cy="369332"/>
          </a:xfrm>
          <a:prstGeom prst="rect">
            <a:avLst/>
          </a:prstGeom>
          <a:noFill/>
        </p:spPr>
        <p:txBody>
          <a:bodyPr wrap="none" rtlCol="0">
            <a:spAutoFit/>
          </a:bodyPr>
          <a:lstStyle/>
          <a:p>
            <a:r>
              <a:rPr lang="en-GB" dirty="0"/>
              <a:t>Jesse Lopez</a:t>
            </a:r>
          </a:p>
        </p:txBody>
      </p:sp>
      <p:sp>
        <p:nvSpPr>
          <p:cNvPr id="9" name="TextBox 8">
            <a:extLst>
              <a:ext uri="{FF2B5EF4-FFF2-40B4-BE49-F238E27FC236}">
                <a16:creationId xmlns:a16="http://schemas.microsoft.com/office/drawing/2014/main" id="{DD8ACEC3-170C-42D9-9E58-A582D3D6AFBA}"/>
              </a:ext>
            </a:extLst>
          </p:cNvPr>
          <p:cNvSpPr txBox="1"/>
          <p:nvPr/>
        </p:nvSpPr>
        <p:spPr>
          <a:xfrm>
            <a:off x="9922677" y="4034136"/>
            <a:ext cx="2061462" cy="369332"/>
          </a:xfrm>
          <a:prstGeom prst="rect">
            <a:avLst/>
          </a:prstGeom>
          <a:noFill/>
        </p:spPr>
        <p:txBody>
          <a:bodyPr wrap="none" rtlCol="0">
            <a:spAutoFit/>
          </a:bodyPr>
          <a:lstStyle/>
          <a:p>
            <a:r>
              <a:rPr lang="en-GB" dirty="0"/>
              <a:t>D. Sunshine </a:t>
            </a:r>
            <a:r>
              <a:rPr lang="en-GB" dirty="0" err="1"/>
              <a:t>Hillygus</a:t>
            </a:r>
            <a:endParaRPr lang="en-GB" dirty="0"/>
          </a:p>
        </p:txBody>
      </p:sp>
      <p:grpSp>
        <p:nvGrpSpPr>
          <p:cNvPr id="10" name="Group 9">
            <a:extLst>
              <a:ext uri="{FF2B5EF4-FFF2-40B4-BE49-F238E27FC236}">
                <a16:creationId xmlns:a16="http://schemas.microsoft.com/office/drawing/2014/main" id="{92E9AE1A-3ED7-4888-9F5E-75800C977CFC}"/>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B37FC640-032D-445F-80F5-3EFB659BD387}"/>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441E93D2-DBAF-4747-AB67-51CB9D9EC510}"/>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
        <p:nvSpPr>
          <p:cNvPr id="7" name="TextBox 6">
            <a:extLst>
              <a:ext uri="{FF2B5EF4-FFF2-40B4-BE49-F238E27FC236}">
                <a16:creationId xmlns:a16="http://schemas.microsoft.com/office/drawing/2014/main" id="{0C8D509C-263A-40CA-BFAC-65B869413284}"/>
              </a:ext>
            </a:extLst>
          </p:cNvPr>
          <p:cNvSpPr txBox="1"/>
          <p:nvPr/>
        </p:nvSpPr>
        <p:spPr>
          <a:xfrm>
            <a:off x="5200969" y="6175835"/>
            <a:ext cx="5293048"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Image credits: </a:t>
            </a:r>
            <a:r>
              <a:rPr lang="en-GB" sz="1100" dirty="0">
                <a:latin typeface="Arial" panose="020B0604020202020204" pitchFamily="34" charset="0"/>
                <a:cs typeface="Arial" panose="020B0604020202020204" pitchFamily="34" charset="0"/>
                <a:hlinkClick r:id="rId5"/>
              </a:rPr>
              <a:t>About Me - Jesse Lopez (duke.edu)</a:t>
            </a:r>
            <a:br>
              <a:rPr lang="en-GB"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6"/>
              </a:rPr>
              <a:t>D. Sunshine </a:t>
            </a:r>
            <a:r>
              <a:rPr lang="en-US" sz="1100" dirty="0" err="1">
                <a:latin typeface="Arial" panose="020B0604020202020204" pitchFamily="34" charset="0"/>
                <a:cs typeface="Arial" panose="020B0604020202020204" pitchFamily="34" charset="0"/>
                <a:hlinkClick r:id="rId6"/>
              </a:rPr>
              <a:t>Hillygus</a:t>
            </a:r>
            <a:r>
              <a:rPr lang="en-US" sz="1100" dirty="0">
                <a:latin typeface="Arial" panose="020B0604020202020204" pitchFamily="34" charset="0"/>
                <a:cs typeface="Arial" panose="020B0604020202020204" pitchFamily="34" charset="0"/>
                <a:hlinkClick r:id="rId6"/>
              </a:rPr>
              <a:t> | Professor of Political Science and Public Policy (duke.edu)</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716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9" y="660334"/>
            <a:ext cx="10638367" cy="1407484"/>
          </a:xfrm>
        </p:spPr>
        <p:txBody>
          <a:bodyPr/>
          <a:lstStyle/>
          <a:p>
            <a:r>
              <a:rPr lang="en-GB" dirty="0"/>
              <a:t>Response, response rate and representativeness</a:t>
            </a:r>
            <a:br>
              <a:rPr lang="en-GB" dirty="0"/>
            </a:br>
            <a:r>
              <a:rPr lang="en-GB" dirty="0"/>
              <a:t>are all different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6011976"/>
              </p:ext>
            </p:extLst>
          </p:nvPr>
        </p:nvGraphicFramePr>
        <p:xfrm>
          <a:off x="1674091" y="2469376"/>
          <a:ext cx="8075612" cy="2706027"/>
        </p:xfrm>
        <a:graphic>
          <a:graphicData uri="http://schemas.openxmlformats.org/drawingml/2006/table">
            <a:tbl>
              <a:tblPr firstRow="1" bandRow="1">
                <a:tableStyleId>{3B4B98B0-60AC-42C2-AFA5-B58CD77FA1E5}</a:tableStyleId>
              </a:tblPr>
              <a:tblGrid>
                <a:gridCol w="2326745">
                  <a:extLst>
                    <a:ext uri="{9D8B030D-6E8A-4147-A177-3AD203B41FA5}">
                      <a16:colId xmlns:a16="http://schemas.microsoft.com/office/drawing/2014/main" val="20000"/>
                    </a:ext>
                  </a:extLst>
                </a:gridCol>
                <a:gridCol w="2988735">
                  <a:extLst>
                    <a:ext uri="{9D8B030D-6E8A-4147-A177-3AD203B41FA5}">
                      <a16:colId xmlns:a16="http://schemas.microsoft.com/office/drawing/2014/main" val="20001"/>
                    </a:ext>
                  </a:extLst>
                </a:gridCol>
                <a:gridCol w="2760132">
                  <a:extLst>
                    <a:ext uri="{9D8B030D-6E8A-4147-A177-3AD203B41FA5}">
                      <a16:colId xmlns:a16="http://schemas.microsoft.com/office/drawing/2014/main" val="20002"/>
                    </a:ext>
                  </a:extLst>
                </a:gridCol>
              </a:tblGrid>
              <a:tr h="431564">
                <a:tc>
                  <a:txBody>
                    <a:bodyPr/>
                    <a:lstStyle/>
                    <a:p>
                      <a:r>
                        <a:rPr lang="en-GB" sz="1900" b="1" dirty="0">
                          <a:latin typeface="Arial" panose="020B0604020202020204" pitchFamily="34" charset="0"/>
                          <a:cs typeface="Arial" panose="020B0604020202020204" pitchFamily="34" charset="0"/>
                        </a:rPr>
                        <a:t>Concept</a:t>
                      </a:r>
                    </a:p>
                  </a:txBody>
                  <a:tcPr/>
                </a:tc>
                <a:tc>
                  <a:txBody>
                    <a:bodyPr/>
                    <a:lstStyle/>
                    <a:p>
                      <a:r>
                        <a:rPr lang="en-GB" sz="1900" b="1" dirty="0">
                          <a:latin typeface="Arial" panose="020B0604020202020204" pitchFamily="34" charset="0"/>
                          <a:cs typeface="Arial" panose="020B0604020202020204" pitchFamily="34" charset="0"/>
                        </a:rPr>
                        <a:t>Definition</a:t>
                      </a:r>
                    </a:p>
                  </a:txBody>
                  <a:tcPr/>
                </a:tc>
                <a:tc>
                  <a:txBody>
                    <a:bodyPr/>
                    <a:lstStyle/>
                    <a:p>
                      <a:r>
                        <a:rPr lang="en-GB" sz="1900" b="1" dirty="0">
                          <a:latin typeface="Arial" panose="020B0604020202020204" pitchFamily="34" charset="0"/>
                          <a:cs typeface="Arial" panose="020B0604020202020204" pitchFamily="34" charset="0"/>
                        </a:rPr>
                        <a:t>Example</a:t>
                      </a:r>
                    </a:p>
                  </a:txBody>
                  <a:tcPr/>
                </a:tc>
                <a:extLst>
                  <a:ext uri="{0D108BD9-81ED-4DB2-BD59-A6C34878D82A}">
                    <a16:rowId xmlns:a16="http://schemas.microsoft.com/office/drawing/2014/main" val="10000"/>
                  </a:ext>
                </a:extLst>
              </a:tr>
              <a:tr h="431564">
                <a:tc>
                  <a:txBody>
                    <a:bodyPr/>
                    <a:lstStyle/>
                    <a:p>
                      <a:r>
                        <a:rPr lang="en-GB" sz="1900" b="0" dirty="0">
                          <a:latin typeface="Arial" panose="020B0604020202020204" pitchFamily="34" charset="0"/>
                          <a:cs typeface="Arial" panose="020B0604020202020204" pitchFamily="34" charset="0"/>
                        </a:rPr>
                        <a:t>Response</a:t>
                      </a:r>
                    </a:p>
                  </a:txBody>
                  <a:tcPr/>
                </a:tc>
                <a:tc>
                  <a:txBody>
                    <a:bodyPr/>
                    <a:lstStyle/>
                    <a:p>
                      <a:r>
                        <a:rPr lang="en-GB" sz="1900" b="0" dirty="0">
                          <a:latin typeface="Arial" panose="020B0604020202020204" pitchFamily="34" charset="0"/>
                          <a:cs typeface="Arial" panose="020B0604020202020204" pitchFamily="34" charset="0"/>
                        </a:rPr>
                        <a:t>Number of answers</a:t>
                      </a:r>
                    </a:p>
                  </a:txBody>
                  <a:tcPr/>
                </a:tc>
                <a:tc>
                  <a:txBody>
                    <a:bodyPr/>
                    <a:lstStyle/>
                    <a:p>
                      <a:r>
                        <a:rPr lang="en-GB" sz="1900" b="0" dirty="0">
                          <a:latin typeface="Arial" panose="020B0604020202020204" pitchFamily="34" charset="0"/>
                          <a:cs typeface="Arial" panose="020B0604020202020204" pitchFamily="34" charset="0"/>
                        </a:rPr>
                        <a:t>5,000</a:t>
                      </a:r>
                    </a:p>
                  </a:txBody>
                  <a:tcPr/>
                </a:tc>
                <a:extLst>
                  <a:ext uri="{0D108BD9-81ED-4DB2-BD59-A6C34878D82A}">
                    <a16:rowId xmlns:a16="http://schemas.microsoft.com/office/drawing/2014/main" val="10001"/>
                  </a:ext>
                </a:extLst>
              </a:tr>
              <a:tr h="758155">
                <a:tc>
                  <a:txBody>
                    <a:bodyPr/>
                    <a:lstStyle/>
                    <a:p>
                      <a:r>
                        <a:rPr lang="en-GB" sz="1900" dirty="0">
                          <a:latin typeface="Arial" panose="020B0604020202020204" pitchFamily="34" charset="0"/>
                          <a:cs typeface="Arial" panose="020B0604020202020204" pitchFamily="34" charset="0"/>
                        </a:rPr>
                        <a:t>Response</a:t>
                      </a:r>
                      <a:r>
                        <a:rPr lang="en-GB" sz="1900" baseline="0" dirty="0">
                          <a:latin typeface="Arial" panose="020B0604020202020204" pitchFamily="34" charset="0"/>
                          <a:cs typeface="Arial" panose="020B0604020202020204" pitchFamily="34" charset="0"/>
                        </a:rPr>
                        <a:t> rate</a:t>
                      </a:r>
                      <a:endParaRPr lang="en-GB" sz="1900" dirty="0">
                        <a:latin typeface="Arial" panose="020B0604020202020204" pitchFamily="34" charset="0"/>
                        <a:cs typeface="Arial" panose="020B0604020202020204" pitchFamily="34" charset="0"/>
                      </a:endParaRPr>
                    </a:p>
                  </a:txBody>
                  <a:tcPr/>
                </a:tc>
                <a:tc>
                  <a:txBody>
                    <a:bodyPr/>
                    <a:lstStyle/>
                    <a:p>
                      <a:r>
                        <a:rPr lang="en-GB" sz="1900" baseline="0" dirty="0">
                          <a:latin typeface="Arial" panose="020B0604020202020204" pitchFamily="34" charset="0"/>
                          <a:cs typeface="Arial" panose="020B0604020202020204" pitchFamily="34" charset="0"/>
                        </a:rPr>
                        <a:t>Response divided by</a:t>
                      </a:r>
                      <a:br>
                        <a:rPr lang="en-GB" sz="1900" baseline="0" dirty="0">
                          <a:latin typeface="Arial" panose="020B0604020202020204" pitchFamily="34" charset="0"/>
                          <a:cs typeface="Arial" panose="020B0604020202020204" pitchFamily="34" charset="0"/>
                        </a:rPr>
                      </a:br>
                      <a:r>
                        <a:rPr lang="en-GB" sz="1900" baseline="0" dirty="0">
                          <a:latin typeface="Arial" panose="020B0604020202020204" pitchFamily="34" charset="0"/>
                          <a:cs typeface="Arial" panose="020B0604020202020204" pitchFamily="34" charset="0"/>
                        </a:rPr>
                        <a:t>the number of invitations</a:t>
                      </a:r>
                      <a:endParaRPr lang="en-GB" sz="1900" dirty="0">
                        <a:latin typeface="Arial" panose="020B0604020202020204" pitchFamily="34" charset="0"/>
                        <a:cs typeface="Arial" panose="020B0604020202020204" pitchFamily="34" charset="0"/>
                      </a:endParaRPr>
                    </a:p>
                  </a:txBody>
                  <a:tcPr/>
                </a:tc>
                <a:tc>
                  <a:txBody>
                    <a:bodyPr/>
                    <a:lstStyle/>
                    <a:p>
                      <a:r>
                        <a:rPr lang="en-GB" sz="19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2"/>
                  </a:ext>
                </a:extLst>
              </a:tr>
              <a:tr h="1084744">
                <a:tc>
                  <a:txBody>
                    <a:bodyPr/>
                    <a:lstStyle/>
                    <a:p>
                      <a:r>
                        <a:rPr lang="en-GB" sz="1900" dirty="0">
                          <a:latin typeface="Arial" panose="020B0604020202020204" pitchFamily="34" charset="0"/>
                          <a:cs typeface="Arial" panose="020B0604020202020204" pitchFamily="34" charset="0"/>
                        </a:rPr>
                        <a:t>Representativeness</a:t>
                      </a:r>
                    </a:p>
                  </a:txBody>
                  <a:tcPr/>
                </a:tc>
                <a:tc>
                  <a:txBody>
                    <a:bodyPr/>
                    <a:lstStyle/>
                    <a:p>
                      <a:r>
                        <a:rPr lang="en-GB" sz="1900" dirty="0">
                          <a:latin typeface="Arial" panose="020B0604020202020204" pitchFamily="34" charset="0"/>
                          <a:cs typeface="Arial" panose="020B0604020202020204" pitchFamily="34" charset="0"/>
                        </a:rPr>
                        <a:t>Whether the respondents </a:t>
                      </a: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you</a:t>
                      </a:r>
                      <a:r>
                        <a:rPr lang="en-GB" sz="1900" baseline="0" dirty="0">
                          <a:latin typeface="Arial" panose="020B0604020202020204" pitchFamily="34" charset="0"/>
                          <a:cs typeface="Arial" panose="020B0604020202020204" pitchFamily="34" charset="0"/>
                        </a:rPr>
                        <a:t> get are </a:t>
                      </a:r>
                      <a:r>
                        <a:rPr lang="en-GB" sz="1900" dirty="0">
                          <a:latin typeface="Arial" panose="020B0604020202020204" pitchFamily="34" charset="0"/>
                          <a:cs typeface="Arial" panose="020B0604020202020204" pitchFamily="34" charset="0"/>
                        </a:rPr>
                        <a:t>typical of </a:t>
                      </a: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the users you want</a:t>
                      </a:r>
                    </a:p>
                  </a:txBody>
                  <a:tcPr/>
                </a:tc>
                <a:tc>
                  <a:txBody>
                    <a:bodyPr/>
                    <a:lstStyle/>
                    <a:p>
                      <a:endParaRPr lang="en-GB" sz="1900" dirty="0"/>
                    </a:p>
                    <a:p>
                      <a:endParaRPr lang="en-GB" sz="1900" dirty="0"/>
                    </a:p>
                    <a:p>
                      <a:endParaRPr lang="en-GB" sz="1900" dirty="0"/>
                    </a:p>
                  </a:txBody>
                  <a:tcPr/>
                </a:tc>
                <a:extLst>
                  <a:ext uri="{0D108BD9-81ED-4DB2-BD59-A6C34878D82A}">
                    <a16:rowId xmlns:a16="http://schemas.microsoft.com/office/drawing/2014/main" val="10003"/>
                  </a:ext>
                </a:extLst>
              </a:tr>
            </a:tbl>
          </a:graphicData>
        </a:graphic>
      </p:graphicFrame>
      <p:pic>
        <p:nvPicPr>
          <p:cNvPr id="11" name="Picture 2" descr="North Korean flag">
            <a:extLst>
              <a:ext uri="{FF2B5EF4-FFF2-40B4-BE49-F238E27FC236}">
                <a16:creationId xmlns:a16="http://schemas.microsoft.com/office/drawing/2014/main" id="{FF5032A7-C790-4B02-A0F4-C1ED20337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241" y="4233334"/>
            <a:ext cx="1380067" cy="6900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4625103" y="6388604"/>
            <a:ext cx="6269665" cy="261610"/>
          </a:xfrm>
          <a:prstGeom prst="rect">
            <a:avLst/>
          </a:prstGeom>
          <a:noFill/>
          <a:ln w="9525">
            <a:noFill/>
            <a:miter lim="800000"/>
            <a:headEnd/>
            <a:tailEnd/>
          </a:ln>
        </p:spPr>
        <p:txBody>
          <a:bodyPr wrap="none">
            <a:spAutoFit/>
          </a:bodyPr>
          <a:lstStyle/>
          <a:p>
            <a:r>
              <a:rPr lang="en-GB" sz="1100" dirty="0">
                <a:latin typeface="Arial" panose="020B0604020202020204" pitchFamily="34" charset="0"/>
                <a:cs typeface="Arial" panose="020B0604020202020204" pitchFamily="34" charset="0"/>
              </a:rPr>
              <a:t>Image credit: North Korean flag, http://commons.wikimedia.org/wiki/File:Flag_of_North_Korea.svg</a:t>
            </a:r>
          </a:p>
        </p:txBody>
      </p:sp>
      <p:grpSp>
        <p:nvGrpSpPr>
          <p:cNvPr id="10" name="Group 9">
            <a:extLst>
              <a:ext uri="{FF2B5EF4-FFF2-40B4-BE49-F238E27FC236}">
                <a16:creationId xmlns:a16="http://schemas.microsoft.com/office/drawing/2014/main" id="{17B94D12-62E6-469E-9363-D06174823AB6}"/>
              </a:ext>
            </a:extLst>
          </p:cNvPr>
          <p:cNvGrpSpPr/>
          <p:nvPr/>
        </p:nvGrpSpPr>
        <p:grpSpPr>
          <a:xfrm>
            <a:off x="10480844" y="133313"/>
            <a:ext cx="1516471" cy="463623"/>
            <a:chOff x="1669819" y="1891403"/>
            <a:chExt cx="1448681" cy="463623"/>
          </a:xfrm>
        </p:grpSpPr>
        <p:sp>
          <p:nvSpPr>
            <p:cNvPr id="12" name="Rectangle 11">
              <a:extLst>
                <a:ext uri="{FF2B5EF4-FFF2-40B4-BE49-F238E27FC236}">
                  <a16:creationId xmlns:a16="http://schemas.microsoft.com/office/drawing/2014/main" id="{1013F717-F8D8-4A2C-8D1C-56388147FD7C}"/>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3" name="TextBox 12">
              <a:extLst>
                <a:ext uri="{FF2B5EF4-FFF2-40B4-BE49-F238E27FC236}">
                  <a16:creationId xmlns:a16="http://schemas.microsoft.com/office/drawing/2014/main" id="{AE2BE5DC-6C29-492D-BCFF-09E08FA1843E}"/>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693113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Arial Narrow" panose="020B0606020202030204" pitchFamily="34" charset="0"/>
              </a:rPr>
              <a:t>Did we get answers from the right people?</a:t>
            </a:r>
          </a:p>
        </p:txBody>
      </p:sp>
      <p:sp>
        <p:nvSpPr>
          <p:cNvPr id="18" name="TextBox 17">
            <a:extLst>
              <a:ext uri="{FF2B5EF4-FFF2-40B4-BE49-F238E27FC236}">
                <a16:creationId xmlns:a16="http://schemas.microsoft.com/office/drawing/2014/main" id="{2D896C18-A8B2-4493-98CE-2D0947568A9A}"/>
              </a:ext>
            </a:extLst>
          </p:cNvPr>
          <p:cNvSpPr txBox="1"/>
          <p:nvPr/>
        </p:nvSpPr>
        <p:spPr>
          <a:xfrm>
            <a:off x="6759764" y="2238280"/>
            <a:ext cx="3260892"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The sample we got</a:t>
            </a:r>
          </a:p>
        </p:txBody>
      </p:sp>
      <p:pic>
        <p:nvPicPr>
          <p:cNvPr id="19" name="Picture 18" descr="This picture has only five birds in it from just two different species.">
            <a:extLst>
              <a:ext uri="{FF2B5EF4-FFF2-40B4-BE49-F238E27FC236}">
                <a16:creationId xmlns:a16="http://schemas.microsoft.com/office/drawing/2014/main" id="{B3B2A295-548C-4427-85DF-575BD4FF5F9D}"/>
              </a:ext>
            </a:extLst>
          </p:cNvPr>
          <p:cNvPicPr>
            <a:picLocks noChangeAspect="1"/>
          </p:cNvPicPr>
          <p:nvPr/>
        </p:nvPicPr>
        <p:blipFill>
          <a:blip r:embed="rId2" cstate="print"/>
          <a:stretch>
            <a:fillRect/>
          </a:stretch>
        </p:blipFill>
        <p:spPr>
          <a:xfrm>
            <a:off x="7112448" y="2796240"/>
            <a:ext cx="2171700" cy="2019300"/>
          </a:xfrm>
          <a:prstGeom prst="rect">
            <a:avLst/>
          </a:prstGeom>
        </p:spPr>
      </p:pic>
      <p:sp>
        <p:nvSpPr>
          <p:cNvPr id="13" name="Rectangle 12">
            <a:extLst>
              <a:ext uri="{FF2B5EF4-FFF2-40B4-BE49-F238E27FC236}">
                <a16:creationId xmlns:a16="http://schemas.microsoft.com/office/drawing/2014/main" id="{7187C6EB-8D1D-496D-8F24-95825DE4CA21}"/>
              </a:ext>
            </a:extLst>
          </p:cNvPr>
          <p:cNvSpPr/>
          <p:nvPr/>
        </p:nvSpPr>
        <p:spPr>
          <a:xfrm>
            <a:off x="5719933" y="6354375"/>
            <a:ext cx="3097021" cy="276999"/>
          </a:xfrm>
          <a:prstGeom prst="rect">
            <a:avLst/>
          </a:prstGeom>
        </p:spPr>
        <p:txBody>
          <a:bodyPr wrap="square">
            <a:spAutoFit/>
          </a:bodyPr>
          <a:lstStyle/>
          <a:p>
            <a:r>
              <a:rPr lang="en-GB" sz="1200" dirty="0"/>
              <a:t>Image credit: Caroline Jarrett / CorelDraw</a:t>
            </a:r>
          </a:p>
        </p:txBody>
      </p:sp>
      <p:pic>
        <p:nvPicPr>
          <p:cNvPr id="17" name="Picture 16" descr="pencil signifying an exercise for participants to complete">
            <a:extLst>
              <a:ext uri="{FF2B5EF4-FFF2-40B4-BE49-F238E27FC236}">
                <a16:creationId xmlns:a16="http://schemas.microsoft.com/office/drawing/2014/main" id="{E5BE4D34-DBB8-4CF1-9E2F-DEB9565340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F5938D87-20FD-4ED5-B23F-1E2AB1548233}"/>
              </a:ext>
            </a:extLst>
          </p:cNvPr>
          <p:cNvGrpSpPr/>
          <p:nvPr/>
        </p:nvGrpSpPr>
        <p:grpSpPr>
          <a:xfrm>
            <a:off x="10480844" y="133313"/>
            <a:ext cx="1516471" cy="463623"/>
            <a:chOff x="1669819" y="1891403"/>
            <a:chExt cx="1448681" cy="463623"/>
          </a:xfrm>
        </p:grpSpPr>
        <p:sp>
          <p:nvSpPr>
            <p:cNvPr id="12" name="Rectangle 11">
              <a:extLst>
                <a:ext uri="{FF2B5EF4-FFF2-40B4-BE49-F238E27FC236}">
                  <a16:creationId xmlns:a16="http://schemas.microsoft.com/office/drawing/2014/main" id="{737D3930-8A3D-49B1-8B6D-5330AD196D80}"/>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6" name="TextBox 15">
              <a:extLst>
                <a:ext uri="{FF2B5EF4-FFF2-40B4-BE49-F238E27FC236}">
                  <a16:creationId xmlns:a16="http://schemas.microsoft.com/office/drawing/2014/main" id="{1B5E0BDB-F0AE-4DC3-BDF9-C8D4176DDBD1}"/>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35433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latin typeface="Arial Narrow" panose="020B0606020202030204" pitchFamily="34" charset="0"/>
              </a:rPr>
              <a:t>Check the representativeness of your sample</a:t>
            </a:r>
          </a:p>
        </p:txBody>
      </p:sp>
      <p:sp>
        <p:nvSpPr>
          <p:cNvPr id="7" name="TextBox 6"/>
          <p:cNvSpPr txBox="1"/>
          <p:nvPr/>
        </p:nvSpPr>
        <p:spPr>
          <a:xfrm>
            <a:off x="838200" y="1357822"/>
            <a:ext cx="2751513"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Who we wanted to ask</a:t>
            </a:r>
          </a:p>
        </p:txBody>
      </p:sp>
      <p:pic>
        <p:nvPicPr>
          <p:cNvPr id="6" name="Picture 5" descr="A picture showing about 20 different species of birds, some of which appear more than once."/>
          <p:cNvPicPr>
            <a:picLocks noChangeAspect="1"/>
          </p:cNvPicPr>
          <p:nvPr/>
        </p:nvPicPr>
        <p:blipFill>
          <a:blip r:embed="rId2" cstate="print"/>
          <a:stretch>
            <a:fillRect/>
          </a:stretch>
        </p:blipFill>
        <p:spPr>
          <a:xfrm>
            <a:off x="1492779" y="1690688"/>
            <a:ext cx="3260893" cy="4724209"/>
          </a:xfrm>
          <a:prstGeom prst="rect">
            <a:avLst/>
          </a:prstGeom>
          <a:ln>
            <a:solidFill>
              <a:schemeClr val="bg1"/>
            </a:solidFill>
          </a:ln>
          <a:effectLst/>
        </p:spPr>
      </p:pic>
      <p:sp>
        <p:nvSpPr>
          <p:cNvPr id="12" name="Rectangle 11"/>
          <p:cNvSpPr/>
          <p:nvPr/>
        </p:nvSpPr>
        <p:spPr>
          <a:xfrm>
            <a:off x="5719933" y="6354375"/>
            <a:ext cx="3097021" cy="276999"/>
          </a:xfrm>
          <a:prstGeom prst="rect">
            <a:avLst/>
          </a:prstGeom>
        </p:spPr>
        <p:txBody>
          <a:bodyPr wrap="square">
            <a:spAutoFit/>
          </a:bodyPr>
          <a:lstStyle/>
          <a:p>
            <a:r>
              <a:rPr lang="en-GB" sz="1200" dirty="0"/>
              <a:t>Image credit: Caroline Jarrett / CorelDraw</a:t>
            </a:r>
          </a:p>
        </p:txBody>
      </p:sp>
      <p:sp>
        <p:nvSpPr>
          <p:cNvPr id="19" name="TextBox 18">
            <a:extLst>
              <a:ext uri="{FF2B5EF4-FFF2-40B4-BE49-F238E27FC236}">
                <a16:creationId xmlns:a16="http://schemas.microsoft.com/office/drawing/2014/main" id="{D81578D9-5BE8-447D-8B2A-93AE50BE06CD}"/>
              </a:ext>
            </a:extLst>
          </p:cNvPr>
          <p:cNvSpPr txBox="1"/>
          <p:nvPr/>
        </p:nvSpPr>
        <p:spPr>
          <a:xfrm>
            <a:off x="6759764" y="2238280"/>
            <a:ext cx="3260892"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The sample we got</a:t>
            </a:r>
          </a:p>
        </p:txBody>
      </p:sp>
      <p:pic>
        <p:nvPicPr>
          <p:cNvPr id="20" name="Picture 19" descr="This picture has only five birds in it from just two different species.">
            <a:extLst>
              <a:ext uri="{FF2B5EF4-FFF2-40B4-BE49-F238E27FC236}">
                <a16:creationId xmlns:a16="http://schemas.microsoft.com/office/drawing/2014/main" id="{E8896812-E00A-4289-AB69-F256825B609E}"/>
              </a:ext>
            </a:extLst>
          </p:cNvPr>
          <p:cNvPicPr>
            <a:picLocks noChangeAspect="1"/>
          </p:cNvPicPr>
          <p:nvPr/>
        </p:nvPicPr>
        <p:blipFill>
          <a:blip r:embed="rId3" cstate="print"/>
          <a:stretch>
            <a:fillRect/>
          </a:stretch>
        </p:blipFill>
        <p:spPr>
          <a:xfrm>
            <a:off x="7112448" y="2796240"/>
            <a:ext cx="2171700" cy="2019300"/>
          </a:xfrm>
          <a:prstGeom prst="rect">
            <a:avLst/>
          </a:prstGeom>
        </p:spPr>
      </p:pic>
      <p:grpSp>
        <p:nvGrpSpPr>
          <p:cNvPr id="16" name="Group 15">
            <a:extLst>
              <a:ext uri="{FF2B5EF4-FFF2-40B4-BE49-F238E27FC236}">
                <a16:creationId xmlns:a16="http://schemas.microsoft.com/office/drawing/2014/main" id="{32E7E814-81BD-483D-BE97-7A188009F526}"/>
              </a:ext>
            </a:extLst>
          </p:cNvPr>
          <p:cNvGrpSpPr/>
          <p:nvPr/>
        </p:nvGrpSpPr>
        <p:grpSpPr>
          <a:xfrm>
            <a:off x="10480844" y="133313"/>
            <a:ext cx="1516471" cy="463623"/>
            <a:chOff x="1669819" y="1891403"/>
            <a:chExt cx="1448681" cy="463623"/>
          </a:xfrm>
        </p:grpSpPr>
        <p:sp>
          <p:nvSpPr>
            <p:cNvPr id="17" name="Rectangle 16">
              <a:extLst>
                <a:ext uri="{FF2B5EF4-FFF2-40B4-BE49-F238E27FC236}">
                  <a16:creationId xmlns:a16="http://schemas.microsoft.com/office/drawing/2014/main" id="{501E1AAA-6496-4B6A-A500-873E00EDFE8D}"/>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8" name="TextBox 17">
              <a:extLst>
                <a:ext uri="{FF2B5EF4-FFF2-40B4-BE49-F238E27FC236}">
                  <a16:creationId xmlns:a16="http://schemas.microsoft.com/office/drawing/2014/main" id="{BD0CCC8B-F675-4E79-860F-73E03BAF3B07}"/>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569511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1CE33-9E93-49E8-9AD1-B0BF91831565}"/>
              </a:ext>
            </a:extLst>
          </p:cNvPr>
          <p:cNvSpPr>
            <a:spLocks noGrp="1"/>
          </p:cNvSpPr>
          <p:nvPr>
            <p:ph type="title"/>
          </p:nvPr>
        </p:nvSpPr>
        <p:spPr>
          <a:xfrm>
            <a:off x="695325" y="895703"/>
            <a:ext cx="5777089" cy="1325563"/>
          </a:xfrm>
        </p:spPr>
        <p:txBody>
          <a:bodyPr>
            <a:noAutofit/>
          </a:bodyPr>
          <a:lstStyle/>
          <a:p>
            <a:r>
              <a:rPr lang="en-GB" dirty="0"/>
              <a:t>Iterate, improve, increase </a:t>
            </a:r>
            <a:br>
              <a:rPr lang="en-GB" dirty="0"/>
            </a:br>
            <a:r>
              <a:rPr lang="en-GB" dirty="0"/>
              <a:t>to understand </a:t>
            </a:r>
            <a:br>
              <a:rPr lang="en-GB" dirty="0"/>
            </a:br>
            <a:r>
              <a:rPr lang="en-GB" dirty="0"/>
              <a:t>the people you want to ask</a:t>
            </a:r>
          </a:p>
        </p:txBody>
      </p:sp>
      <p:pic>
        <p:nvPicPr>
          <p:cNvPr id="2" name="Picture 1" descr="Find out about 1 person, then find out about 10 people, then find out about 100 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593" y="430035"/>
            <a:ext cx="3648075" cy="5915025"/>
          </a:xfrm>
          <a:prstGeom prst="rect">
            <a:avLst/>
          </a:prstGeom>
        </p:spPr>
      </p:pic>
      <p:grpSp>
        <p:nvGrpSpPr>
          <p:cNvPr id="8" name="Group 7">
            <a:extLst>
              <a:ext uri="{FF2B5EF4-FFF2-40B4-BE49-F238E27FC236}">
                <a16:creationId xmlns:a16="http://schemas.microsoft.com/office/drawing/2014/main" id="{9D81B81D-F09B-4875-A026-78DF9A9AD6D8}"/>
              </a:ext>
            </a:extLst>
          </p:cNvPr>
          <p:cNvGrpSpPr/>
          <p:nvPr/>
        </p:nvGrpSpPr>
        <p:grpSpPr>
          <a:xfrm>
            <a:off x="10480844" y="133313"/>
            <a:ext cx="1516471" cy="463623"/>
            <a:chOff x="1669819" y="1891403"/>
            <a:chExt cx="1448681" cy="463623"/>
          </a:xfrm>
        </p:grpSpPr>
        <p:sp>
          <p:nvSpPr>
            <p:cNvPr id="10" name="Rectangle 9">
              <a:extLst>
                <a:ext uri="{FF2B5EF4-FFF2-40B4-BE49-F238E27FC236}">
                  <a16:creationId xmlns:a16="http://schemas.microsoft.com/office/drawing/2014/main" id="{0F6DC171-7E36-4084-B1B9-ECA592342802}"/>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1" name="TextBox 10">
              <a:extLst>
                <a:ext uri="{FF2B5EF4-FFF2-40B4-BE49-F238E27FC236}">
                  <a16:creationId xmlns:a16="http://schemas.microsoft.com/office/drawing/2014/main" id="{B3D4AFDC-3AD4-4F24-910F-BAAEF85A2872}"/>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31574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D8AC72-9E79-4B4B-90E4-F91233008EE5}"/>
              </a:ext>
            </a:extLst>
          </p:cNvPr>
          <p:cNvSpPr>
            <a:spLocks noGrp="1"/>
          </p:cNvSpPr>
          <p:nvPr>
            <p:ph type="ctrTitle"/>
          </p:nvPr>
        </p:nvSpPr>
        <p:spPr/>
        <p:txBody>
          <a:bodyPr>
            <a:normAutofit/>
          </a:bodyPr>
          <a:lstStyle/>
          <a:p>
            <a:r>
              <a:rPr lang="en-GB" sz="6000" dirty="0"/>
              <a:t>Let’s find out about </a:t>
            </a:r>
            <a:br>
              <a:rPr lang="en-GB" sz="6000" dirty="0"/>
            </a:br>
            <a:r>
              <a:rPr lang="en-GB" sz="6000" dirty="0"/>
              <a:t>our experiences</a:t>
            </a:r>
            <a:endParaRPr lang="en-GB" dirty="0"/>
          </a:p>
        </p:txBody>
      </p:sp>
    </p:spTree>
    <p:extLst>
      <p:ext uri="{BB962C8B-B14F-4D97-AF65-F5344CB8AC3E}">
        <p14:creationId xmlns:p14="http://schemas.microsoft.com/office/powerpoint/2010/main" val="876339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Decide how to target </a:t>
            </a:r>
            <a:br>
              <a:rPr lang="en-US" dirty="0"/>
            </a:br>
            <a:r>
              <a:rPr lang="en-US" dirty="0"/>
              <a:t>the correct people</a:t>
            </a:r>
          </a:p>
        </p:txBody>
      </p:sp>
      <p:sp>
        <p:nvSpPr>
          <p:cNvPr id="3" name="Content Placeholder 2"/>
          <p:cNvSpPr>
            <a:spLocks noGrp="1"/>
          </p:cNvSpPr>
          <p:nvPr>
            <p:ph idx="1"/>
          </p:nvPr>
        </p:nvSpPr>
        <p:spPr/>
        <p:txBody>
          <a:bodyPr/>
          <a:lstStyle/>
          <a:p>
            <a:r>
              <a:rPr lang="en-GB" dirty="0"/>
              <a:t>Iterate down from a list</a:t>
            </a:r>
          </a:p>
          <a:p>
            <a:pPr lvl="1"/>
            <a:r>
              <a:rPr lang="en-GB" dirty="0"/>
              <a:t>Public list</a:t>
            </a:r>
          </a:p>
          <a:p>
            <a:pPr lvl="1"/>
            <a:r>
              <a:rPr lang="en-GB" dirty="0"/>
              <a:t>Private list</a:t>
            </a:r>
          </a:p>
          <a:p>
            <a:r>
              <a:rPr lang="en-GB" dirty="0"/>
              <a:t>Try a ‘snowball’</a:t>
            </a:r>
          </a:p>
          <a:p>
            <a:pPr lvl="1"/>
            <a:r>
              <a:rPr lang="en-GB" dirty="0"/>
              <a:t>Use contacts</a:t>
            </a:r>
          </a:p>
          <a:p>
            <a:pPr lvl="1"/>
            <a:r>
              <a:rPr lang="en-GB" dirty="0"/>
              <a:t>Use social media</a:t>
            </a:r>
          </a:p>
          <a:p>
            <a:r>
              <a:rPr lang="en-GB" dirty="0"/>
              <a:t>Catch them </a:t>
            </a:r>
            <a:br>
              <a:rPr lang="en-GB" dirty="0"/>
            </a:br>
            <a:r>
              <a:rPr lang="en-GB" dirty="0"/>
              <a:t>in the moment</a:t>
            </a:r>
          </a:p>
          <a:p>
            <a:pPr marL="0" indent="0">
              <a:buNone/>
            </a:pPr>
            <a:endParaRPr lang="en-GB" dirty="0"/>
          </a:p>
          <a:p>
            <a:endParaRPr lang="en-GB" dirty="0"/>
          </a:p>
        </p:txBody>
      </p:sp>
      <p:pic>
        <p:nvPicPr>
          <p:cNvPr id="4" name="Picture 3" descr="An aspidistra sits on the mantlepiece of an old-fashioned home. "/>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0" y="811212"/>
            <a:ext cx="4782308" cy="5365751"/>
          </a:xfrm>
          <a:prstGeom prst="rect">
            <a:avLst/>
          </a:prstGeom>
        </p:spPr>
      </p:pic>
      <p:grpSp>
        <p:nvGrpSpPr>
          <p:cNvPr id="8" name="Group 7">
            <a:extLst>
              <a:ext uri="{FF2B5EF4-FFF2-40B4-BE49-F238E27FC236}">
                <a16:creationId xmlns:a16="http://schemas.microsoft.com/office/drawing/2014/main" id="{C4827B67-E25C-4D71-8EEE-D7EFA72132FC}"/>
              </a:ext>
            </a:extLst>
          </p:cNvPr>
          <p:cNvGrpSpPr/>
          <p:nvPr/>
        </p:nvGrpSpPr>
        <p:grpSpPr>
          <a:xfrm>
            <a:off x="10480844" y="133313"/>
            <a:ext cx="1516471" cy="463623"/>
            <a:chOff x="1669819" y="1891403"/>
            <a:chExt cx="1448681" cy="463623"/>
          </a:xfrm>
        </p:grpSpPr>
        <p:sp>
          <p:nvSpPr>
            <p:cNvPr id="9" name="Rectangle 8">
              <a:extLst>
                <a:ext uri="{FF2B5EF4-FFF2-40B4-BE49-F238E27FC236}">
                  <a16:creationId xmlns:a16="http://schemas.microsoft.com/office/drawing/2014/main" id="{48C5A96A-2CDB-497C-BD4E-753ED8374243}"/>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0" name="TextBox 9">
              <a:extLst>
                <a:ext uri="{FF2B5EF4-FFF2-40B4-BE49-F238E27FC236}">
                  <a16:creationId xmlns:a16="http://schemas.microsoft.com/office/drawing/2014/main" id="{C3F1CC4B-7ABD-4234-B0EF-D7F0F8BC8791}"/>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242690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A01E3C-D98C-479D-85B3-865533A2B248}"/>
              </a:ext>
            </a:extLst>
          </p:cNvPr>
          <p:cNvSpPr>
            <a:spLocks noGrp="1"/>
          </p:cNvSpPr>
          <p:nvPr>
            <p:ph type="title"/>
          </p:nvPr>
        </p:nvSpPr>
        <p:spPr>
          <a:xfrm>
            <a:off x="695325" y="2600325"/>
            <a:ext cx="10515600" cy="1325563"/>
          </a:xfrm>
        </p:spPr>
        <p:txBody>
          <a:bodyPr>
            <a:normAutofit fontScale="90000"/>
          </a:bodyPr>
          <a:lstStyle/>
          <a:p>
            <a:r>
              <a:rPr lang="en-GB" dirty="0"/>
              <a:t>Non-response error happens when </a:t>
            </a:r>
            <a:br>
              <a:rPr lang="en-GB" dirty="0"/>
            </a:br>
            <a:r>
              <a:rPr lang="en-GB" dirty="0"/>
              <a:t>the people who do not respond </a:t>
            </a:r>
            <a:br>
              <a:rPr lang="en-GB" dirty="0"/>
            </a:br>
            <a:r>
              <a:rPr lang="en-GB" dirty="0"/>
              <a:t>are different to the people who do respond </a:t>
            </a:r>
            <a:br>
              <a:rPr lang="en-GB" dirty="0"/>
            </a:br>
            <a:r>
              <a:rPr lang="en-GB" dirty="0"/>
              <a:t>in a way that affects your decision </a:t>
            </a:r>
          </a:p>
        </p:txBody>
      </p:sp>
    </p:spTree>
    <p:extLst>
      <p:ext uri="{BB962C8B-B14F-4D97-AF65-F5344CB8AC3E}">
        <p14:creationId xmlns:p14="http://schemas.microsoft.com/office/powerpoint/2010/main" val="3927020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Non-response error can really hurt</a:t>
            </a:r>
          </a:p>
        </p:txBody>
      </p:sp>
      <p:pic>
        <p:nvPicPr>
          <p:cNvPr id="10" name="Picture 9"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DD3414F2-2666-4719-A8C0-C713BFB69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12" name="Rectangle 11">
            <a:extLst>
              <a:ext uri="{FF2B5EF4-FFF2-40B4-BE49-F238E27FC236}">
                <a16:creationId xmlns:a16="http://schemas.microsoft.com/office/drawing/2014/main" id="{ED3F5DD5-88FF-4544-8E24-C6CF1B752080}"/>
              </a:ext>
            </a:extLst>
          </p:cNvPr>
          <p:cNvSpPr/>
          <p:nvPr/>
        </p:nvSpPr>
        <p:spPr>
          <a:xfrm>
            <a:off x="9341191" y="3832884"/>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Non-response error</a:t>
            </a:r>
          </a:p>
        </p:txBody>
      </p:sp>
      <p:cxnSp>
        <p:nvCxnSpPr>
          <p:cNvPr id="11" name="Straight Arrow Connector 10">
            <a:extLst>
              <a:ext uri="{FF2B5EF4-FFF2-40B4-BE49-F238E27FC236}">
                <a16:creationId xmlns:a16="http://schemas.microsoft.com/office/drawing/2014/main" id="{2FA9EE61-1F23-418C-AABE-2D04F49A8839}"/>
              </a:ext>
            </a:extLst>
          </p:cNvPr>
          <p:cNvCxnSpPr>
            <a:cxnSpLocks/>
          </p:cNvCxnSpPr>
          <p:nvPr/>
        </p:nvCxnSpPr>
        <p:spPr>
          <a:xfrm flipH="1">
            <a:off x="8165534" y="4232994"/>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7848D3D-7899-4424-8698-9AF3A8D00DA4}"/>
              </a:ext>
            </a:extLst>
          </p:cNvPr>
          <p:cNvGrpSpPr/>
          <p:nvPr/>
        </p:nvGrpSpPr>
        <p:grpSpPr>
          <a:xfrm>
            <a:off x="10480844" y="133313"/>
            <a:ext cx="1516471" cy="463623"/>
            <a:chOff x="1669819" y="1891403"/>
            <a:chExt cx="1448681" cy="463623"/>
          </a:xfrm>
        </p:grpSpPr>
        <p:sp>
          <p:nvSpPr>
            <p:cNvPr id="15" name="Rectangle 14">
              <a:extLst>
                <a:ext uri="{FF2B5EF4-FFF2-40B4-BE49-F238E27FC236}">
                  <a16:creationId xmlns:a16="http://schemas.microsoft.com/office/drawing/2014/main" id="{BB8821CD-860A-412E-BBB9-BFD1E0C38E58}"/>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6" name="TextBox 15">
              <a:extLst>
                <a:ext uri="{FF2B5EF4-FFF2-40B4-BE49-F238E27FC236}">
                  <a16:creationId xmlns:a16="http://schemas.microsoft.com/office/drawing/2014/main" id="{05555CCE-4D57-4204-8919-4E3386DE0B40}"/>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4205885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might this be non-response error?</a:t>
            </a:r>
          </a:p>
        </p:txBody>
      </p:sp>
      <p:pic>
        <p:nvPicPr>
          <p:cNvPr id="5" name="Content Placeholder 4" descr="The back of a tube of toothpaste. The text includes: &quot;unique taste, of which most people liked after 14 days of use&quot;"/>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573" r="14107"/>
          <a:stretch/>
        </p:blipFill>
        <p:spPr>
          <a:xfrm>
            <a:off x="6618776" y="1690688"/>
            <a:ext cx="2856089" cy="4525433"/>
          </a:xfrm>
        </p:spPr>
      </p:pic>
      <p:sp>
        <p:nvSpPr>
          <p:cNvPr id="16" name="TextBox 15">
            <a:extLst>
              <a:ext uri="{FF2B5EF4-FFF2-40B4-BE49-F238E27FC236}">
                <a16:creationId xmlns:a16="http://schemas.microsoft.com/office/drawing/2014/main" id="{267313B4-CB2A-4042-8278-5D192D58A7EE}"/>
              </a:ext>
            </a:extLst>
          </p:cNvPr>
          <p:cNvSpPr txBox="1"/>
          <p:nvPr/>
        </p:nvSpPr>
        <p:spPr>
          <a:xfrm>
            <a:off x="838200" y="2397948"/>
            <a:ext cx="5257800" cy="1569660"/>
          </a:xfrm>
          <a:prstGeom prst="rect">
            <a:avLst/>
          </a:prstGeom>
          <a:noFill/>
        </p:spPr>
        <p:txBody>
          <a:bodyPr wrap="square">
            <a:spAutoFit/>
          </a:bodyPr>
          <a:lstStyle/>
          <a:p>
            <a:r>
              <a:rPr lang="en-GB" sz="3200" dirty="0">
                <a:latin typeface="Arial" panose="020B0604020202020204" pitchFamily="34" charset="0"/>
                <a:cs typeface="Arial" panose="020B0604020202020204" pitchFamily="34" charset="0"/>
              </a:rPr>
              <a:t>“… giving it a unique taste of which (sic) most people liked after 14 days of use”</a:t>
            </a:r>
          </a:p>
        </p:txBody>
      </p:sp>
      <p:sp>
        <p:nvSpPr>
          <p:cNvPr id="14" name="TextBox 8"/>
          <p:cNvSpPr txBox="1">
            <a:spLocks noChangeArrowheads="1"/>
          </p:cNvSpPr>
          <p:nvPr/>
        </p:nvSpPr>
        <p:spPr bwMode="auto">
          <a:xfrm>
            <a:off x="6618776" y="6362070"/>
            <a:ext cx="2817563" cy="261610"/>
          </a:xfrm>
          <a:prstGeom prst="rect">
            <a:avLst/>
          </a:prstGeom>
          <a:solidFill>
            <a:srgbClr val="FFFFFF"/>
          </a:solidFill>
          <a:ln w="9525">
            <a:noFill/>
            <a:miter lim="800000"/>
            <a:headEnd/>
            <a:tailEnd/>
          </a:ln>
        </p:spPr>
        <p:txBody>
          <a:bodyPr wrap="square">
            <a:spAutoFit/>
          </a:bodyPr>
          <a:lstStyle/>
          <a:p>
            <a:r>
              <a:rPr lang="en-GB" sz="1100" dirty="0"/>
              <a:t>Image credit: Caroline Jarrett</a:t>
            </a:r>
          </a:p>
        </p:txBody>
      </p:sp>
      <p:pic>
        <p:nvPicPr>
          <p:cNvPr id="12" name="Picture 11" descr="pencil signifying an exercise for participants to complete">
            <a:extLst>
              <a:ext uri="{FF2B5EF4-FFF2-40B4-BE49-F238E27FC236}">
                <a16:creationId xmlns:a16="http://schemas.microsoft.com/office/drawing/2014/main" id="{EC87FE39-51FF-4742-91CB-97CDBC7D25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B64560DE-BAEA-4E38-BDB2-686A5B3292CC}"/>
              </a:ext>
            </a:extLst>
          </p:cNvPr>
          <p:cNvGrpSpPr/>
          <p:nvPr/>
        </p:nvGrpSpPr>
        <p:grpSpPr>
          <a:xfrm>
            <a:off x="10480844" y="133313"/>
            <a:ext cx="1516471" cy="463623"/>
            <a:chOff x="1669819" y="1891403"/>
            <a:chExt cx="1448681" cy="463623"/>
          </a:xfrm>
        </p:grpSpPr>
        <p:sp>
          <p:nvSpPr>
            <p:cNvPr id="10" name="Rectangle 9">
              <a:extLst>
                <a:ext uri="{FF2B5EF4-FFF2-40B4-BE49-F238E27FC236}">
                  <a16:creationId xmlns:a16="http://schemas.microsoft.com/office/drawing/2014/main" id="{3BB5B221-3134-4E5A-87FA-579956990818}"/>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1" name="TextBox 10">
              <a:extLst>
                <a:ext uri="{FF2B5EF4-FFF2-40B4-BE49-F238E27FC236}">
                  <a16:creationId xmlns:a16="http://schemas.microsoft.com/office/drawing/2014/main" id="{B5529BAB-4A87-43BF-9E04-9154A3FE9C77}"/>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554028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584F-E40E-48A3-A55D-FB8D69C46202}"/>
              </a:ext>
            </a:extLst>
          </p:cNvPr>
          <p:cNvSpPr>
            <a:spLocks noGrp="1"/>
          </p:cNvSpPr>
          <p:nvPr>
            <p:ph type="title"/>
          </p:nvPr>
        </p:nvSpPr>
        <p:spPr/>
        <p:txBody>
          <a:bodyPr/>
          <a:lstStyle/>
          <a:p>
            <a:r>
              <a:rPr lang="en-GB" dirty="0"/>
              <a:t>Jane Matthews told me a story</a:t>
            </a:r>
          </a:p>
        </p:txBody>
      </p:sp>
      <p:sp>
        <p:nvSpPr>
          <p:cNvPr id="3" name="Content Placeholder 2">
            <a:extLst>
              <a:ext uri="{FF2B5EF4-FFF2-40B4-BE49-F238E27FC236}">
                <a16:creationId xmlns:a16="http://schemas.microsoft.com/office/drawing/2014/main" id="{42B7735D-FB7E-468B-80CE-0F53691915D2}"/>
              </a:ext>
            </a:extLst>
          </p:cNvPr>
          <p:cNvSpPr>
            <a:spLocks noGrp="1"/>
          </p:cNvSpPr>
          <p:nvPr>
            <p:ph idx="1"/>
          </p:nvPr>
        </p:nvSpPr>
        <p:spPr/>
        <p:txBody>
          <a:bodyPr/>
          <a:lstStyle/>
          <a:p>
            <a:pPr marL="457189" lvl="1" indent="-457189">
              <a:lnSpc>
                <a:spcPct val="120000"/>
              </a:lnSpc>
            </a:pPr>
            <a:r>
              <a:rPr lang="en-GB" sz="3200" dirty="0">
                <a:cs typeface="+mn-cs"/>
              </a:rPr>
              <a:t>20 people attend a workshop; they all seem to enjoy it</a:t>
            </a:r>
          </a:p>
          <a:p>
            <a:pPr marL="457189" lvl="1" indent="-457189">
              <a:lnSpc>
                <a:spcPct val="120000"/>
              </a:lnSpc>
            </a:pPr>
            <a:r>
              <a:rPr lang="en-GB" sz="3200" dirty="0">
                <a:cs typeface="+mn-cs"/>
              </a:rPr>
              <a:t>Only get 3 or 4 back from a web survey</a:t>
            </a:r>
          </a:p>
          <a:p>
            <a:pPr marL="0" indent="0">
              <a:buNone/>
            </a:pPr>
            <a:r>
              <a:rPr lang="en-GB" i="1" dirty="0"/>
              <a:t>“If we rely on those responses, </a:t>
            </a:r>
            <a:br>
              <a:rPr lang="en-GB" i="1" dirty="0"/>
            </a:br>
            <a:r>
              <a:rPr lang="en-GB" i="1" dirty="0"/>
              <a:t>we might be at risk of making bad decisions”</a:t>
            </a:r>
          </a:p>
          <a:p>
            <a:r>
              <a:rPr lang="en-GB" dirty="0"/>
              <a:t>Now changing to phoning half the people</a:t>
            </a:r>
          </a:p>
        </p:txBody>
      </p:sp>
      <p:pic>
        <p:nvPicPr>
          <p:cNvPr id="8" name="Picture 7">
            <a:extLst>
              <a:ext uri="{FF2B5EF4-FFF2-40B4-BE49-F238E27FC236}">
                <a16:creationId xmlns:a16="http://schemas.microsoft.com/office/drawing/2014/main" id="{84DBF787-DE53-46CE-A373-1ED1B63FEF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59655" b="2492"/>
          <a:stretch/>
        </p:blipFill>
        <p:spPr>
          <a:xfrm>
            <a:off x="0" y="5005626"/>
            <a:ext cx="12192000" cy="1852375"/>
          </a:xfrm>
          <a:prstGeom prst="rect">
            <a:avLst/>
          </a:prstGeom>
        </p:spPr>
      </p:pic>
      <p:sp>
        <p:nvSpPr>
          <p:cNvPr id="6" name="TextBox 5">
            <a:extLst>
              <a:ext uri="{FF2B5EF4-FFF2-40B4-BE49-F238E27FC236}">
                <a16:creationId xmlns:a16="http://schemas.microsoft.com/office/drawing/2014/main" id="{9C46CE01-854B-4DC8-9C2B-AC37463467DE}"/>
              </a:ext>
            </a:extLst>
          </p:cNvPr>
          <p:cNvSpPr txBox="1"/>
          <p:nvPr/>
        </p:nvSpPr>
        <p:spPr>
          <a:xfrm>
            <a:off x="1" y="6488668"/>
            <a:ext cx="3101875" cy="338554"/>
          </a:xfrm>
          <a:prstGeom prst="rect">
            <a:avLst/>
          </a:prstGeom>
          <a:noFill/>
        </p:spPr>
        <p:txBody>
          <a:bodyPr wrap="none" rtlCol="0">
            <a:spAutoFit/>
          </a:bodyPr>
          <a:lstStyle/>
          <a:p>
            <a:r>
              <a:rPr lang="en-GB" sz="1600" dirty="0">
                <a:solidFill>
                  <a:schemeClr val="bg1"/>
                </a:solidFill>
              </a:rPr>
              <a:t>Credit: https://janematthews.com/</a:t>
            </a:r>
          </a:p>
        </p:txBody>
      </p:sp>
      <p:grpSp>
        <p:nvGrpSpPr>
          <p:cNvPr id="7" name="Group 6">
            <a:extLst>
              <a:ext uri="{FF2B5EF4-FFF2-40B4-BE49-F238E27FC236}">
                <a16:creationId xmlns:a16="http://schemas.microsoft.com/office/drawing/2014/main" id="{9BEC8123-6572-4D52-BAEE-79463BE52B84}"/>
              </a:ext>
            </a:extLst>
          </p:cNvPr>
          <p:cNvGrpSpPr/>
          <p:nvPr/>
        </p:nvGrpSpPr>
        <p:grpSpPr>
          <a:xfrm>
            <a:off x="10480844" y="133313"/>
            <a:ext cx="1516471" cy="463623"/>
            <a:chOff x="1669819" y="1891403"/>
            <a:chExt cx="1448681" cy="463623"/>
          </a:xfrm>
        </p:grpSpPr>
        <p:sp>
          <p:nvSpPr>
            <p:cNvPr id="9" name="Rectangle 8">
              <a:extLst>
                <a:ext uri="{FF2B5EF4-FFF2-40B4-BE49-F238E27FC236}">
                  <a16:creationId xmlns:a16="http://schemas.microsoft.com/office/drawing/2014/main" id="{21A6FB3E-D1B8-48FE-8835-2BA01E2CDDB8}"/>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0" name="TextBox 9">
              <a:extLst>
                <a:ext uri="{FF2B5EF4-FFF2-40B4-BE49-F238E27FC236}">
                  <a16:creationId xmlns:a16="http://schemas.microsoft.com/office/drawing/2014/main" id="{D7982A70-2890-410C-B0C7-60888014BBB5}"/>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809670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dirty="0">
                <a:latin typeface="Arial Narrow" panose="020B0606020202030204" pitchFamily="34" charset="0"/>
              </a:rPr>
              <a:t>Who will we ask?</a:t>
            </a:r>
          </a:p>
        </p:txBody>
      </p:sp>
      <p:sp>
        <p:nvSpPr>
          <p:cNvPr id="128003"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en-GB" sz="3200" dirty="0"/>
              <a:t>“We want to know what users think about </a:t>
            </a:r>
            <a:br>
              <a:rPr lang="en-GB" sz="3200" dirty="0"/>
            </a:br>
            <a:r>
              <a:rPr lang="en-GB" sz="3200" dirty="0"/>
              <a:t>our new funding application process”</a:t>
            </a:r>
          </a:p>
          <a:p>
            <a:r>
              <a:rPr lang="en-GB" altLang="en-US" dirty="0"/>
              <a:t>Who do we want to ask?</a:t>
            </a:r>
          </a:p>
          <a:p>
            <a:r>
              <a:rPr lang="en-GB" altLang="en-US" dirty="0"/>
              <a:t>Which strategy will we use to find them? Choose ONE</a:t>
            </a:r>
          </a:p>
          <a:p>
            <a:pPr lvl="1"/>
            <a:r>
              <a:rPr lang="en-GB" altLang="en-US" dirty="0"/>
              <a:t>Narrow down from a public or private list</a:t>
            </a:r>
          </a:p>
          <a:p>
            <a:pPr lvl="1"/>
            <a:r>
              <a:rPr lang="en-GB" altLang="en-US" dirty="0"/>
              <a:t>Snowball up from contacts</a:t>
            </a:r>
          </a:p>
          <a:p>
            <a:pPr lvl="1"/>
            <a:r>
              <a:rPr lang="en-GB" altLang="en-US" dirty="0"/>
              <a:t>Catch them in the moment</a:t>
            </a:r>
          </a:p>
          <a:p>
            <a:r>
              <a:rPr lang="en-GB" altLang="en-US" dirty="0"/>
              <a:t>Into groups please</a:t>
            </a:r>
          </a:p>
          <a:p>
            <a:r>
              <a:rPr lang="en-GB" altLang="en-US" dirty="0"/>
              <a:t>5 minutes</a:t>
            </a:r>
          </a:p>
          <a:p>
            <a:endParaRPr lang="en-GB" altLang="en-US" dirty="0"/>
          </a:p>
          <a:p>
            <a:endParaRPr lang="en-GB" altLang="en-US" dirty="0"/>
          </a:p>
        </p:txBody>
      </p:sp>
      <p:pic>
        <p:nvPicPr>
          <p:cNvPr id="13" name="Picture 12" descr="pencil signifying an exercise for participants to complete">
            <a:extLst>
              <a:ext uri="{FF2B5EF4-FFF2-40B4-BE49-F238E27FC236}">
                <a16:creationId xmlns:a16="http://schemas.microsoft.com/office/drawing/2014/main" id="{1DECAA8B-68FB-457F-AC09-22B0B38E7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B880A4F3-40A5-470F-9F2D-6DF9B4F240CA}"/>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BF998C61-57D9-4C7C-8B8F-7272418FFA7C}"/>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9A5B3B9B-C4BD-448F-AC1C-73242783EAC3}"/>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166074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1854-9F34-41B2-9450-5B1CFE1DC6D0}"/>
              </a:ext>
            </a:extLst>
          </p:cNvPr>
          <p:cNvSpPr>
            <a:spLocks noGrp="1"/>
          </p:cNvSpPr>
          <p:nvPr>
            <p:ph type="title"/>
          </p:nvPr>
        </p:nvSpPr>
        <p:spPr/>
        <p:txBody>
          <a:bodyPr/>
          <a:lstStyle/>
          <a:p>
            <a:r>
              <a:rPr lang="en-GB" dirty="0"/>
              <a:t>How was that for you?</a:t>
            </a:r>
            <a:br>
              <a:rPr lang="en-GB" dirty="0"/>
            </a:br>
            <a:endParaRPr lang="en-GB" dirty="0"/>
          </a:p>
        </p:txBody>
      </p:sp>
      <p:sp>
        <p:nvSpPr>
          <p:cNvPr id="6" name="Text Placeholder 5">
            <a:extLst>
              <a:ext uri="{FF2B5EF4-FFF2-40B4-BE49-F238E27FC236}">
                <a16:creationId xmlns:a16="http://schemas.microsoft.com/office/drawing/2014/main" id="{FD354E1E-A0AE-4CDF-B1E1-4175314048A4}"/>
              </a:ext>
            </a:extLst>
          </p:cNvPr>
          <p:cNvSpPr>
            <a:spLocks noGrp="1"/>
          </p:cNvSpPr>
          <p:nvPr>
            <p:ph idx="1"/>
          </p:nvPr>
        </p:nvSpPr>
        <p:spPr/>
        <p:txBody>
          <a:bodyPr/>
          <a:lstStyle/>
          <a:p>
            <a:r>
              <a:rPr lang="en-GB" dirty="0"/>
              <a:t>Which strategy did you choose for finding your sample?</a:t>
            </a:r>
          </a:p>
        </p:txBody>
      </p:sp>
      <p:pic>
        <p:nvPicPr>
          <p:cNvPr id="9" name="Picture 8" descr="pencil signifying an exercise for participants to complete">
            <a:extLst>
              <a:ext uri="{FF2B5EF4-FFF2-40B4-BE49-F238E27FC236}">
                <a16:creationId xmlns:a16="http://schemas.microsoft.com/office/drawing/2014/main" id="{98AC8D68-034C-4371-BB67-996746865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a:extLst>
              <a:ext uri="{FF2B5EF4-FFF2-40B4-BE49-F238E27FC236}">
                <a16:creationId xmlns:a16="http://schemas.microsoft.com/office/drawing/2014/main" id="{B326E2AA-CCCC-448F-A55B-81B00679FF19}"/>
              </a:ext>
            </a:extLst>
          </p:cNvPr>
          <p:cNvGrpSpPr/>
          <p:nvPr/>
        </p:nvGrpSpPr>
        <p:grpSpPr>
          <a:xfrm>
            <a:off x="10480844" y="133313"/>
            <a:ext cx="1516471" cy="463623"/>
            <a:chOff x="1669819" y="1891403"/>
            <a:chExt cx="1448681" cy="463623"/>
          </a:xfrm>
        </p:grpSpPr>
        <p:sp>
          <p:nvSpPr>
            <p:cNvPr id="7" name="Rectangle 6">
              <a:extLst>
                <a:ext uri="{FF2B5EF4-FFF2-40B4-BE49-F238E27FC236}">
                  <a16:creationId xmlns:a16="http://schemas.microsoft.com/office/drawing/2014/main" id="{BB8ED711-E7BC-4F87-A5F2-AE3EC35B4FC4}"/>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8" name="TextBox 7">
              <a:extLst>
                <a:ext uri="{FF2B5EF4-FFF2-40B4-BE49-F238E27FC236}">
                  <a16:creationId xmlns:a16="http://schemas.microsoft.com/office/drawing/2014/main" id="{A2262EB3-034A-4559-AD69-F541FCCDA2B8}"/>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445045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4800" dirty="0"/>
              <a:t>“The ones who respond” connects to why and who</a:t>
            </a:r>
          </a:p>
        </p:txBody>
      </p:sp>
      <p:pic>
        <p:nvPicPr>
          <p:cNvPr id="14" name="Picture 13"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294A1D3F-5DCE-4D84-8A20-31ACB7C9F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15" name="TextBox 14">
            <a:extLst>
              <a:ext uri="{FF2B5EF4-FFF2-40B4-BE49-F238E27FC236}">
                <a16:creationId xmlns:a16="http://schemas.microsoft.com/office/drawing/2014/main" id="{47E71EC9-969F-4F6D-BD8C-B5EF767EDA63}"/>
              </a:ext>
            </a:extLst>
          </p:cNvPr>
          <p:cNvSpPr txBox="1"/>
          <p:nvPr/>
        </p:nvSpPr>
        <p:spPr>
          <a:xfrm>
            <a:off x="598525" y="1518542"/>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16" name="TextBox 15">
            <a:extLst>
              <a:ext uri="{FF2B5EF4-FFF2-40B4-BE49-F238E27FC236}">
                <a16:creationId xmlns:a16="http://schemas.microsoft.com/office/drawing/2014/main" id="{56F29D08-B3D3-4EC5-9843-6BD6A6E1399E}"/>
              </a:ext>
            </a:extLst>
          </p:cNvPr>
          <p:cNvSpPr txBox="1"/>
          <p:nvPr/>
        </p:nvSpPr>
        <p:spPr>
          <a:xfrm>
            <a:off x="8547074" y="151854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17" name="TextBox 16">
            <a:extLst>
              <a:ext uri="{FF2B5EF4-FFF2-40B4-BE49-F238E27FC236}">
                <a16:creationId xmlns:a16="http://schemas.microsoft.com/office/drawing/2014/main" id="{19CA893D-2354-4C2A-8FB5-09AD28AC6B6A}"/>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grpSp>
        <p:nvGrpSpPr>
          <p:cNvPr id="8" name="Group 7">
            <a:extLst>
              <a:ext uri="{FF2B5EF4-FFF2-40B4-BE49-F238E27FC236}">
                <a16:creationId xmlns:a16="http://schemas.microsoft.com/office/drawing/2014/main" id="{EB772E44-9B98-486D-BF2A-CB7F6528FF46}"/>
              </a:ext>
            </a:extLst>
          </p:cNvPr>
          <p:cNvGrpSpPr/>
          <p:nvPr/>
        </p:nvGrpSpPr>
        <p:grpSpPr>
          <a:xfrm>
            <a:off x="10480844" y="133313"/>
            <a:ext cx="1516471" cy="463623"/>
            <a:chOff x="1669819" y="1891403"/>
            <a:chExt cx="1448681" cy="463623"/>
          </a:xfrm>
        </p:grpSpPr>
        <p:sp>
          <p:nvSpPr>
            <p:cNvPr id="9" name="Rectangle 8">
              <a:extLst>
                <a:ext uri="{FF2B5EF4-FFF2-40B4-BE49-F238E27FC236}">
                  <a16:creationId xmlns:a16="http://schemas.microsoft.com/office/drawing/2014/main" id="{8295F2DD-89FF-484F-9C02-4580DA3D5F08}"/>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0" name="TextBox 9">
              <a:extLst>
                <a:ext uri="{FF2B5EF4-FFF2-40B4-BE49-F238E27FC236}">
                  <a16:creationId xmlns:a16="http://schemas.microsoft.com/office/drawing/2014/main" id="{204BCE56-BCE9-4CE7-8A56-ED0DF6A51AF8}"/>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992396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38200" y="365125"/>
            <a:ext cx="10515600" cy="1325563"/>
          </a:xfrm>
        </p:spPr>
        <p:txBody>
          <a:bodyPr>
            <a:normAutofit/>
          </a:bodyPr>
          <a:lstStyle/>
          <a:p>
            <a:r>
              <a:rPr lang="en-GB" dirty="0"/>
              <a:t>Response depends on effort, reward and trust</a:t>
            </a:r>
          </a:p>
        </p:txBody>
      </p:sp>
      <p:sp>
        <p:nvSpPr>
          <p:cNvPr id="3" name="Rectangle 2"/>
          <p:cNvSpPr/>
          <p:nvPr/>
        </p:nvSpPr>
        <p:spPr>
          <a:xfrm>
            <a:off x="3653263" y="2365446"/>
            <a:ext cx="4572000" cy="2246769"/>
          </a:xfrm>
          <a:prstGeom prst="rect">
            <a:avLst/>
          </a:prstGeom>
        </p:spPr>
        <p:txBody>
          <a:bodyPr>
            <a:spAutoFit/>
          </a:bodyPr>
          <a:lstStyle/>
          <a:p>
            <a:r>
              <a:rPr lang="en-GB" sz="2000" dirty="0"/>
              <a:t>People will only respond if they trust you. After that, it's a balance between the perceived reward from filling in the survey compared to the perceived effort that's required. Strangely enough, if a reward seems 'too good to be true' that can also reduce the response. </a:t>
            </a:r>
          </a:p>
        </p:txBody>
      </p:sp>
      <p:pic>
        <p:nvPicPr>
          <p:cNvPr id="2" name="Snagit_PPT21EB" descr="Inverted triangle showing a balance between perceived reward and perceived effort, resting on tru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252" y="1851391"/>
            <a:ext cx="6172200" cy="4105275"/>
          </a:xfrm>
          <a:prstGeom prst="rect">
            <a:avLst/>
          </a:prstGeom>
        </p:spPr>
      </p:pic>
      <p:sp>
        <p:nvSpPr>
          <p:cNvPr id="43015" name="TextBox 8"/>
          <p:cNvSpPr txBox="1">
            <a:spLocks noChangeArrowheads="1"/>
          </p:cNvSpPr>
          <p:nvPr/>
        </p:nvSpPr>
        <p:spPr bwMode="auto">
          <a:xfrm>
            <a:off x="4477044" y="6161164"/>
            <a:ext cx="6003800" cy="553998"/>
          </a:xfrm>
          <a:prstGeom prst="rect">
            <a:avLst/>
          </a:prstGeom>
          <a:noFill/>
          <a:ln w="9525">
            <a:noFill/>
            <a:miter lim="800000"/>
            <a:headEnd/>
            <a:tailEnd/>
          </a:ln>
        </p:spPr>
        <p:txBody>
          <a:bodyPr wrap="square">
            <a:spAutoFit/>
          </a:bodyPr>
          <a:lstStyle/>
          <a:p>
            <a:r>
              <a:rPr lang="en-GB" sz="1000" dirty="0">
                <a:latin typeface="Arial" panose="020B0604020202020204" pitchFamily="34" charset="0"/>
                <a:cs typeface="Arial" panose="020B0604020202020204" pitchFamily="34" charset="0"/>
              </a:rPr>
              <a:t>Diagram from Jarrett, C, and Gaffney, G (2008)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“Forms that work: Designing web forms for usability” inspired by </a:t>
            </a:r>
            <a:r>
              <a:rPr lang="en-GB" sz="1000" dirty="0" err="1">
                <a:latin typeface="Arial" panose="020B0604020202020204" pitchFamily="34" charset="0"/>
                <a:cs typeface="Arial" panose="020B0604020202020204" pitchFamily="34" charset="0"/>
              </a:rPr>
              <a:t>Dillman</a:t>
            </a:r>
            <a:r>
              <a:rPr lang="en-GB" sz="1000" dirty="0">
                <a:latin typeface="Arial" panose="020B0604020202020204" pitchFamily="34" charset="0"/>
                <a:cs typeface="Arial" panose="020B0604020202020204" pitchFamily="34" charset="0"/>
              </a:rPr>
              <a:t>, D.A. (2000)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“Internet, Mail and Mixed Mode Surveys: The Tailored Design Method”</a:t>
            </a:r>
          </a:p>
        </p:txBody>
      </p:sp>
      <p:grpSp>
        <p:nvGrpSpPr>
          <p:cNvPr id="9" name="Group 8">
            <a:extLst>
              <a:ext uri="{FF2B5EF4-FFF2-40B4-BE49-F238E27FC236}">
                <a16:creationId xmlns:a16="http://schemas.microsoft.com/office/drawing/2014/main" id="{984781D3-6DC4-4D84-A750-E5CD72CC2E0F}"/>
              </a:ext>
            </a:extLst>
          </p:cNvPr>
          <p:cNvGrpSpPr/>
          <p:nvPr/>
        </p:nvGrpSpPr>
        <p:grpSpPr>
          <a:xfrm>
            <a:off x="10480844" y="133313"/>
            <a:ext cx="1516471" cy="463623"/>
            <a:chOff x="1669819" y="1891403"/>
            <a:chExt cx="1448681" cy="463623"/>
          </a:xfrm>
        </p:grpSpPr>
        <p:sp>
          <p:nvSpPr>
            <p:cNvPr id="13" name="Rectangle 12">
              <a:extLst>
                <a:ext uri="{FF2B5EF4-FFF2-40B4-BE49-F238E27FC236}">
                  <a16:creationId xmlns:a16="http://schemas.microsoft.com/office/drawing/2014/main" id="{F735F397-7DA6-46C0-A72C-A0FFCC60CDBD}"/>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4" name="TextBox 13">
              <a:extLst>
                <a:ext uri="{FF2B5EF4-FFF2-40B4-BE49-F238E27FC236}">
                  <a16:creationId xmlns:a16="http://schemas.microsoft.com/office/drawing/2014/main" id="{E99DD713-6C0D-4D32-8B60-841F1F727F30}"/>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454186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dirty="0"/>
              <a:t>Would you respond to this invitation?</a:t>
            </a:r>
          </a:p>
        </p:txBody>
      </p:sp>
      <p:pic>
        <p:nvPicPr>
          <p:cNvPr id="9" name="Picture 8" descr="This is a genuine invitation from local government, but the layout and images in the invitation make it look as if it's an approach from some sort of spammer or scammer."/>
          <p:cNvPicPr/>
          <p:nvPr/>
        </p:nvPicPr>
        <p:blipFill rotWithShape="1">
          <a:blip r:embed="rId3"/>
          <a:srcRect t="11877"/>
          <a:stretch/>
        </p:blipFill>
        <p:spPr>
          <a:xfrm>
            <a:off x="1910405" y="1738687"/>
            <a:ext cx="6827196" cy="4379669"/>
          </a:xfrm>
          <a:prstGeom prst="rect">
            <a:avLst/>
          </a:prstGeom>
        </p:spPr>
      </p:pic>
      <p:grpSp>
        <p:nvGrpSpPr>
          <p:cNvPr id="7" name="Group 6">
            <a:extLst>
              <a:ext uri="{FF2B5EF4-FFF2-40B4-BE49-F238E27FC236}">
                <a16:creationId xmlns:a16="http://schemas.microsoft.com/office/drawing/2014/main" id="{0491C8DD-AAB6-4B7D-BC78-C779D98C5475}"/>
              </a:ext>
            </a:extLst>
          </p:cNvPr>
          <p:cNvGrpSpPr/>
          <p:nvPr/>
        </p:nvGrpSpPr>
        <p:grpSpPr>
          <a:xfrm>
            <a:off x="10480844" y="133313"/>
            <a:ext cx="1516471" cy="463623"/>
            <a:chOff x="1669819" y="1891403"/>
            <a:chExt cx="1448681" cy="463623"/>
          </a:xfrm>
        </p:grpSpPr>
        <p:sp>
          <p:nvSpPr>
            <p:cNvPr id="8" name="Rectangle 7">
              <a:extLst>
                <a:ext uri="{FF2B5EF4-FFF2-40B4-BE49-F238E27FC236}">
                  <a16:creationId xmlns:a16="http://schemas.microsoft.com/office/drawing/2014/main" id="{6AC9578D-C18F-453F-B57F-20CFA12CC43C}"/>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0" name="TextBox 9">
              <a:extLst>
                <a:ext uri="{FF2B5EF4-FFF2-40B4-BE49-F238E27FC236}">
                  <a16:creationId xmlns:a16="http://schemas.microsoft.com/office/drawing/2014/main" id="{C305583F-DAB5-4F90-9AD4-19AC7654A0CF}"/>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pic>
        <p:nvPicPr>
          <p:cNvPr id="11" name="Picture 10" descr="pencil signifying an exercise for participants to complete">
            <a:extLst>
              <a:ext uri="{FF2B5EF4-FFF2-40B4-BE49-F238E27FC236}">
                <a16:creationId xmlns:a16="http://schemas.microsoft.com/office/drawing/2014/main" id="{DFA89CFF-F720-4825-A435-E657C9C70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40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838200" y="365125"/>
            <a:ext cx="10515600" cy="1325563"/>
          </a:xfrm>
        </p:spPr>
        <p:txBody>
          <a:bodyPr/>
          <a:lstStyle/>
          <a:p>
            <a:r>
              <a:rPr lang="en-GB" altLang="en-US" dirty="0"/>
              <a:t>Keep a note of your answers to these questions</a:t>
            </a:r>
          </a:p>
        </p:txBody>
      </p:sp>
      <p:sp>
        <p:nvSpPr>
          <p:cNvPr id="128003" name="Rectangle 3" descr="Rectangle: Click to edit Master text styles&#10;Second level&#10;Third level&#10;Fourth level&#10;Fifth level"/>
          <p:cNvSpPr>
            <a:spLocks noGrp="1" noChangeArrowheads="1"/>
          </p:cNvSpPr>
          <p:nvPr>
            <p:ph idx="1"/>
          </p:nvPr>
        </p:nvSpPr>
        <p:spPr>
          <a:xfrm>
            <a:off x="838200" y="1825625"/>
            <a:ext cx="10515600" cy="4351338"/>
          </a:xfrm>
        </p:spPr>
        <p:txBody>
          <a:bodyPr/>
          <a:lstStyle/>
          <a:p>
            <a:pPr marL="0" indent="0">
              <a:buNone/>
            </a:pPr>
            <a:r>
              <a:rPr lang="en-GB" altLang="en-US" dirty="0"/>
              <a:t>1.	How many surveys have you run?</a:t>
            </a:r>
          </a:p>
          <a:p>
            <a:pPr marL="0" indent="0">
              <a:buNone/>
            </a:pPr>
            <a:r>
              <a:rPr lang="en-GB" altLang="en-US" dirty="0"/>
              <a:t>	NONE	1 to 5		6 to 10	more than 10</a:t>
            </a:r>
          </a:p>
          <a:p>
            <a:endParaRPr lang="en-GB" altLang="en-US" dirty="0"/>
          </a:p>
          <a:p>
            <a:pPr marL="896938" indent="-896938">
              <a:buNone/>
            </a:pPr>
            <a:r>
              <a:rPr lang="en-GB" altLang="en-US" dirty="0"/>
              <a:t>2.	What is your top tip for a better survey, based on experience of writing or answering?</a:t>
            </a:r>
          </a:p>
          <a:p>
            <a:pPr marL="0" indent="0">
              <a:buNone/>
            </a:pPr>
            <a:r>
              <a:rPr lang="en-GB" altLang="en-US" dirty="0"/>
              <a:t>	__________________________________</a:t>
            </a:r>
          </a:p>
          <a:p>
            <a:pPr marL="0" indent="0">
              <a:buNone/>
            </a:pPr>
            <a:r>
              <a:rPr lang="en-GB" altLang="en-US" dirty="0"/>
              <a:t>	__________________________________</a:t>
            </a:r>
          </a:p>
        </p:txBody>
      </p:sp>
      <p:pic>
        <p:nvPicPr>
          <p:cNvPr id="128004" name="Picture 4" descr="pencil signifying an exercise for participants to comple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002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842EB6-9861-4EB0-90D1-172471B17F5E}"/>
              </a:ext>
            </a:extLst>
          </p:cNvPr>
          <p:cNvSpPr>
            <a:spLocks noGrp="1"/>
          </p:cNvSpPr>
          <p:nvPr>
            <p:ph type="title"/>
          </p:nvPr>
        </p:nvSpPr>
        <p:spPr/>
        <p:txBody>
          <a:bodyPr/>
          <a:lstStyle/>
          <a:p>
            <a:r>
              <a:rPr lang="en-GB" dirty="0"/>
              <a:t>If attitude does not affect response rate, you’d get a graph like this</a:t>
            </a:r>
          </a:p>
        </p:txBody>
      </p:sp>
      <p:pic>
        <p:nvPicPr>
          <p:cNvPr id="23" name="Picture 22" descr="A sketched line graph compares the amount of response to a range of emotions between “hate it” and “love it.” If everyone is equally likely to respond whatever their emotion, the graph is a flat line.">
            <a:extLst>
              <a:ext uri="{FF2B5EF4-FFF2-40B4-BE49-F238E27FC236}">
                <a16:creationId xmlns:a16="http://schemas.microsoft.com/office/drawing/2014/main" id="{C7832132-2CD3-49ED-AC3E-F75EB487FB14}"/>
              </a:ext>
            </a:extLst>
          </p:cNvPr>
          <p:cNvPicPr>
            <a:picLocks noChangeAspect="1"/>
          </p:cNvPicPr>
          <p:nvPr/>
        </p:nvPicPr>
        <p:blipFill rotWithShape="1">
          <a:blip r:embed="rId2">
            <a:extLst>
              <a:ext uri="{28A0092B-C50C-407E-A947-70E740481C1C}">
                <a14:useLocalDpi xmlns:a14="http://schemas.microsoft.com/office/drawing/2010/main" val="0"/>
              </a:ext>
            </a:extLst>
          </a:blip>
          <a:srcRect l="7859" r="4846" b="12263"/>
          <a:stretch/>
        </p:blipFill>
        <p:spPr>
          <a:xfrm>
            <a:off x="5260621" y="163954"/>
            <a:ext cx="5986639" cy="6016978"/>
          </a:xfrm>
          <a:prstGeom prst="rect">
            <a:avLst/>
          </a:prstGeom>
        </p:spPr>
      </p:pic>
      <p:sp>
        <p:nvSpPr>
          <p:cNvPr id="5" name="TextBox 4">
            <a:extLst>
              <a:ext uri="{FF2B5EF4-FFF2-40B4-BE49-F238E27FC236}">
                <a16:creationId xmlns:a16="http://schemas.microsoft.com/office/drawing/2014/main" id="{7A425242-D889-481D-BCDB-75EA2D16A04A}"/>
              </a:ext>
            </a:extLst>
          </p:cNvPr>
          <p:cNvSpPr txBox="1"/>
          <p:nvPr/>
        </p:nvSpPr>
        <p:spPr>
          <a:xfrm>
            <a:off x="4515847" y="6400800"/>
            <a:ext cx="614783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Image credit: figure 2.5 “Surveys that work: A practical guide for designing and running surveys”</a:t>
            </a:r>
          </a:p>
        </p:txBody>
      </p:sp>
    </p:spTree>
    <p:extLst>
      <p:ext uri="{BB962C8B-B14F-4D97-AF65-F5344CB8AC3E}">
        <p14:creationId xmlns:p14="http://schemas.microsoft.com/office/powerpoint/2010/main" val="3846028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You might get a different picture altogether</a:t>
            </a:r>
          </a:p>
        </p:txBody>
      </p:sp>
      <p:pic>
        <p:nvPicPr>
          <p:cNvPr id="16" name="Picture 15" descr="In this graph the rate of response is much greater at both ends where those with strong opinions of “hate it” and “love it” are much more likely to respond, whereas the response rate dips dramatically in the centre where opinions are not strong either way.">
            <a:extLst>
              <a:ext uri="{FF2B5EF4-FFF2-40B4-BE49-F238E27FC236}">
                <a16:creationId xmlns:a16="http://schemas.microsoft.com/office/drawing/2014/main" id="{5D0FBB87-DFA2-4920-8622-9B07E3CA7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244" y="620813"/>
            <a:ext cx="6022622" cy="6022622"/>
          </a:xfrm>
          <a:prstGeom prst="rect">
            <a:avLst/>
          </a:prstGeom>
        </p:spPr>
      </p:pic>
      <p:sp>
        <p:nvSpPr>
          <p:cNvPr id="17" name="TextBox 16">
            <a:extLst>
              <a:ext uri="{FF2B5EF4-FFF2-40B4-BE49-F238E27FC236}">
                <a16:creationId xmlns:a16="http://schemas.microsoft.com/office/drawing/2014/main" id="{0C7D8E4D-6800-4BB7-A803-4B6EFD508A01}"/>
              </a:ext>
            </a:extLst>
          </p:cNvPr>
          <p:cNvSpPr txBox="1"/>
          <p:nvPr/>
        </p:nvSpPr>
        <p:spPr>
          <a:xfrm>
            <a:off x="4515847" y="6400800"/>
            <a:ext cx="614783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Image credit: figure 2.6 “Surveys that work: A practical guide for designing and running surveys”</a:t>
            </a:r>
          </a:p>
        </p:txBody>
      </p:sp>
      <p:grpSp>
        <p:nvGrpSpPr>
          <p:cNvPr id="9" name="Group 8">
            <a:extLst>
              <a:ext uri="{FF2B5EF4-FFF2-40B4-BE49-F238E27FC236}">
                <a16:creationId xmlns:a16="http://schemas.microsoft.com/office/drawing/2014/main" id="{731B67CE-BD68-4F9C-BE94-78EDC1719967}"/>
              </a:ext>
            </a:extLst>
          </p:cNvPr>
          <p:cNvGrpSpPr/>
          <p:nvPr/>
        </p:nvGrpSpPr>
        <p:grpSpPr>
          <a:xfrm>
            <a:off x="10480844" y="133313"/>
            <a:ext cx="1516471" cy="463623"/>
            <a:chOff x="1669819" y="1891403"/>
            <a:chExt cx="1448681" cy="463623"/>
          </a:xfrm>
        </p:grpSpPr>
        <p:sp>
          <p:nvSpPr>
            <p:cNvPr id="10" name="Rectangle 9">
              <a:extLst>
                <a:ext uri="{FF2B5EF4-FFF2-40B4-BE49-F238E27FC236}">
                  <a16:creationId xmlns:a16="http://schemas.microsoft.com/office/drawing/2014/main" id="{7121DAC6-1C8D-4FF8-9F52-470ACAD841FD}"/>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1" name="TextBox 10">
              <a:extLst>
                <a:ext uri="{FF2B5EF4-FFF2-40B4-BE49-F238E27FC236}">
                  <a16:creationId xmlns:a16="http://schemas.microsoft.com/office/drawing/2014/main" id="{4137D64F-D031-42F4-92F8-DAA5D4C919BB}"/>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636674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FE9F-016B-49A1-86F5-39D0612C7676}"/>
              </a:ext>
            </a:extLst>
          </p:cNvPr>
          <p:cNvSpPr>
            <a:spLocks noGrp="1"/>
          </p:cNvSpPr>
          <p:nvPr>
            <p:ph type="title"/>
          </p:nvPr>
        </p:nvSpPr>
        <p:spPr/>
        <p:txBody>
          <a:bodyPr/>
          <a:lstStyle/>
          <a:p>
            <a:r>
              <a:rPr lang="en-GB" dirty="0"/>
              <a:t>There’s often a </a:t>
            </a:r>
            <a:br>
              <a:rPr lang="en-GB" dirty="0"/>
            </a:br>
            <a:r>
              <a:rPr lang="en-GB" dirty="0"/>
              <a:t>‘zone of indifference’</a:t>
            </a:r>
          </a:p>
        </p:txBody>
      </p:sp>
      <p:pic>
        <p:nvPicPr>
          <p:cNvPr id="6" name="Picture 5" descr="In this bar chart, the largest number of respondents sit between the two extremes, hate it and love it. The columns in the centre are labelled the zone of indifference.">
            <a:extLst>
              <a:ext uri="{FF2B5EF4-FFF2-40B4-BE49-F238E27FC236}">
                <a16:creationId xmlns:a16="http://schemas.microsoft.com/office/drawing/2014/main" id="{04AB32C2-37A5-4C82-9C45-7B0DB1A05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835" y="941034"/>
            <a:ext cx="5868988" cy="5868988"/>
          </a:xfrm>
          <a:prstGeom prst="rect">
            <a:avLst/>
          </a:prstGeom>
        </p:spPr>
      </p:pic>
      <p:sp>
        <p:nvSpPr>
          <p:cNvPr id="7" name="TextBox 6">
            <a:extLst>
              <a:ext uri="{FF2B5EF4-FFF2-40B4-BE49-F238E27FC236}">
                <a16:creationId xmlns:a16="http://schemas.microsoft.com/office/drawing/2014/main" id="{F0DE4B51-651D-4970-835E-9A545EF5E82C}"/>
              </a:ext>
            </a:extLst>
          </p:cNvPr>
          <p:cNvSpPr txBox="1"/>
          <p:nvPr/>
        </p:nvSpPr>
        <p:spPr>
          <a:xfrm>
            <a:off x="4515847" y="6400800"/>
            <a:ext cx="614783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Image credit: figure 2.7 “Surveys that work: A practical guide for designing and running surveys”</a:t>
            </a:r>
          </a:p>
        </p:txBody>
      </p:sp>
    </p:spTree>
    <p:extLst>
      <p:ext uri="{BB962C8B-B14F-4D97-AF65-F5344CB8AC3E}">
        <p14:creationId xmlns:p14="http://schemas.microsoft.com/office/powerpoint/2010/main" val="944260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Burning Issues are things people want to tell you</a:t>
            </a:r>
          </a:p>
        </p:txBody>
      </p:sp>
      <p:sp>
        <p:nvSpPr>
          <p:cNvPr id="12" name="Cloud Callout 10"/>
          <p:cNvSpPr/>
          <p:nvPr/>
        </p:nvSpPr>
        <p:spPr>
          <a:xfrm>
            <a:off x="5594445" y="1644753"/>
            <a:ext cx="2040964" cy="1299315"/>
          </a:xfrm>
          <a:prstGeom prst="cloudCallout">
            <a:avLst>
              <a:gd name="adj1" fmla="val 78290"/>
              <a:gd name="adj2" fmla="val -563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loud Callout 10"/>
          <p:cNvSpPr/>
          <p:nvPr/>
        </p:nvSpPr>
        <p:spPr>
          <a:xfrm>
            <a:off x="8055012" y="2156838"/>
            <a:ext cx="2416277" cy="1827593"/>
          </a:xfrm>
          <a:prstGeom prst="cloudCallout">
            <a:avLst>
              <a:gd name="adj1" fmla="val 53864"/>
              <a:gd name="adj2" fmla="val 743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loud Callout 10"/>
          <p:cNvSpPr/>
          <p:nvPr/>
        </p:nvSpPr>
        <p:spPr>
          <a:xfrm>
            <a:off x="7855526" y="4537880"/>
            <a:ext cx="1781967" cy="1564240"/>
          </a:xfrm>
          <a:prstGeom prst="cloudCallout">
            <a:avLst>
              <a:gd name="adj1" fmla="val 89952"/>
              <a:gd name="adj2" fmla="val 15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loud Callout 10"/>
          <p:cNvSpPr/>
          <p:nvPr/>
        </p:nvSpPr>
        <p:spPr>
          <a:xfrm>
            <a:off x="5857166" y="3236858"/>
            <a:ext cx="2120575" cy="1301023"/>
          </a:xfrm>
          <a:prstGeom prst="cloudCallout">
            <a:avLst>
              <a:gd name="adj1" fmla="val 33319"/>
              <a:gd name="adj2" fmla="val 681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Cloud Callout 10"/>
          <p:cNvSpPr/>
          <p:nvPr/>
        </p:nvSpPr>
        <p:spPr>
          <a:xfrm>
            <a:off x="4317242" y="4086298"/>
            <a:ext cx="2416277" cy="1827593"/>
          </a:xfrm>
          <a:prstGeom prst="cloudCallout">
            <a:avLst>
              <a:gd name="adj1" fmla="val -37355"/>
              <a:gd name="adj2" fmla="val 888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1" name="Group 20">
            <a:extLst>
              <a:ext uri="{FF2B5EF4-FFF2-40B4-BE49-F238E27FC236}">
                <a16:creationId xmlns:a16="http://schemas.microsoft.com/office/drawing/2014/main" id="{73556821-F2BA-4B29-8E38-73D91EDA82D7}"/>
              </a:ext>
            </a:extLst>
          </p:cNvPr>
          <p:cNvGrpSpPr/>
          <p:nvPr/>
        </p:nvGrpSpPr>
        <p:grpSpPr>
          <a:xfrm>
            <a:off x="10480844" y="133313"/>
            <a:ext cx="1516471" cy="463623"/>
            <a:chOff x="1669819" y="1891403"/>
            <a:chExt cx="1448681" cy="463623"/>
          </a:xfrm>
        </p:grpSpPr>
        <p:sp>
          <p:nvSpPr>
            <p:cNvPr id="22" name="Rectangle 21">
              <a:extLst>
                <a:ext uri="{FF2B5EF4-FFF2-40B4-BE49-F238E27FC236}">
                  <a16:creationId xmlns:a16="http://schemas.microsoft.com/office/drawing/2014/main" id="{91D076CA-7EC9-489C-BAB3-83EFF52EFA51}"/>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3" name="TextBox 22">
              <a:extLst>
                <a:ext uri="{FF2B5EF4-FFF2-40B4-BE49-F238E27FC236}">
                  <a16:creationId xmlns:a16="http://schemas.microsoft.com/office/drawing/2014/main" id="{51D7F168-AE00-4D05-87C6-518C6FDB4711}"/>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067486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dirty="0"/>
              <a:t>What are the Burning Issues?</a:t>
            </a:r>
          </a:p>
        </p:txBody>
      </p:sp>
      <p:sp>
        <p:nvSpPr>
          <p:cNvPr id="128003" name="Rectangle 3" descr="Rectangle: Click to edit Master text styles&#10;Second level&#10;Third level&#10;Fourth level&#10;Fifth level"/>
          <p:cNvSpPr>
            <a:spLocks noGrp="1" noChangeArrowheads="1"/>
          </p:cNvSpPr>
          <p:nvPr>
            <p:ph idx="1"/>
          </p:nvPr>
        </p:nvSpPr>
        <p:spPr/>
        <p:txBody>
          <a:bodyPr/>
          <a:lstStyle/>
          <a:p>
            <a:r>
              <a:rPr lang="en-GB" altLang="en-US" dirty="0"/>
              <a:t>Think about a service that you’ve used recently</a:t>
            </a:r>
          </a:p>
          <a:p>
            <a:r>
              <a:rPr lang="en-GB" altLang="en-US" dirty="0"/>
              <a:t>Make a note of any Burning Issue that you had</a:t>
            </a:r>
          </a:p>
          <a:p>
            <a:endParaRPr lang="en-GB" altLang="en-US" dirty="0"/>
          </a:p>
        </p:txBody>
      </p:sp>
      <p:pic>
        <p:nvPicPr>
          <p:cNvPr id="10" name="Picture 9" descr="pencil signifying an exercise for participants to complete">
            <a:extLst>
              <a:ext uri="{FF2B5EF4-FFF2-40B4-BE49-F238E27FC236}">
                <a16:creationId xmlns:a16="http://schemas.microsoft.com/office/drawing/2014/main" id="{2946BFED-1871-45FE-80F2-23123A759C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68B6A7CA-5075-4B4E-82E1-A826577B7A50}"/>
              </a:ext>
            </a:extLst>
          </p:cNvPr>
          <p:cNvGrpSpPr/>
          <p:nvPr/>
        </p:nvGrpSpPr>
        <p:grpSpPr>
          <a:xfrm>
            <a:off x="10480844" y="133313"/>
            <a:ext cx="1516471" cy="463623"/>
            <a:chOff x="1669819" y="1891403"/>
            <a:chExt cx="1448681" cy="463623"/>
          </a:xfrm>
        </p:grpSpPr>
        <p:sp>
          <p:nvSpPr>
            <p:cNvPr id="8" name="Rectangle 7">
              <a:extLst>
                <a:ext uri="{FF2B5EF4-FFF2-40B4-BE49-F238E27FC236}">
                  <a16:creationId xmlns:a16="http://schemas.microsoft.com/office/drawing/2014/main" id="{F5570DF9-0187-47A8-812D-178C812A47F1}"/>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9" name="TextBox 8">
              <a:extLst>
                <a:ext uri="{FF2B5EF4-FFF2-40B4-BE49-F238E27FC236}">
                  <a16:creationId xmlns:a16="http://schemas.microsoft.com/office/drawing/2014/main" id="{1B2BFEBA-6A39-4645-935E-6163780BFCC7}"/>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4265683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dirty="0"/>
              <a:t>Now answer this questionnaire</a:t>
            </a:r>
          </a:p>
        </p:txBody>
      </p:sp>
      <p:pic>
        <p:nvPicPr>
          <p:cNvPr id="3" name="Content Placeholder 2" descr="Screenshot of questionnaire which reads: We'd love to hear what you think of our customer service. Please take a moment to answer one simple question by clicking either link below. The question is How would you rate the support you received. There are only two answer optionsL Good, I'm satisfied and Bad, I'm unsatisfied.">
            <a:extLst>
              <a:ext uri="{FF2B5EF4-FFF2-40B4-BE49-F238E27FC236}">
                <a16:creationId xmlns:a16="http://schemas.microsoft.com/office/drawing/2014/main" id="{C3FA0FFE-56C2-47CE-82BF-D48CB2342FC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88444" y="2209094"/>
            <a:ext cx="5918200" cy="2959100"/>
          </a:xfrm>
        </p:spPr>
      </p:pic>
      <p:pic>
        <p:nvPicPr>
          <p:cNvPr id="7" name="Picture 6" descr="pencil signifying an exercise for participants to complete">
            <a:extLst>
              <a:ext uri="{FF2B5EF4-FFF2-40B4-BE49-F238E27FC236}">
                <a16:creationId xmlns:a16="http://schemas.microsoft.com/office/drawing/2014/main" id="{2BD1D4F9-1952-49A4-9DC4-B2210F1BF1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859764D2-4D40-47A0-8D60-B4AE61F8E797}"/>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001D1AD0-4B85-4B3E-A0DB-9CEF8481B9AE}"/>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93AFE5CA-E5E5-4B0F-A71F-250C2060F1FF}"/>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278025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dirty="0"/>
              <a:t>Did you find space for your issue?</a:t>
            </a:r>
          </a:p>
        </p:txBody>
      </p:sp>
      <p:pic>
        <p:nvPicPr>
          <p:cNvPr id="8" name="Content Placeholder 2" descr="Screenshot of questionnaire which reads: We'd love to hear what you think of our customer service. Please take a moment to answer one simple question by clicking either link below. The question is How would you rate the support you received. There are only two answer optionsL Good, I'm satisfied and Bad, I'm unsatisfied.">
            <a:extLst>
              <a:ext uri="{FF2B5EF4-FFF2-40B4-BE49-F238E27FC236}">
                <a16:creationId xmlns:a16="http://schemas.microsoft.com/office/drawing/2014/main" id="{1AEFA689-BE0A-4E16-9FDF-446E1E258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444" y="2209094"/>
            <a:ext cx="5918200" cy="2959100"/>
          </a:xfrm>
          <a:prstGeom prst="rect">
            <a:avLst/>
          </a:prstGeom>
        </p:spPr>
      </p:pic>
      <p:pic>
        <p:nvPicPr>
          <p:cNvPr id="7" name="Picture 6" descr="pencil signifying an exercise for participants to complete">
            <a:extLst>
              <a:ext uri="{FF2B5EF4-FFF2-40B4-BE49-F238E27FC236}">
                <a16:creationId xmlns:a16="http://schemas.microsoft.com/office/drawing/2014/main" id="{9E9C396A-F96F-4238-A3C2-6A43DFFB0D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4AA54D3F-34F6-4A6D-927B-360348C69B22}"/>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E85FD722-93F3-4847-B355-58BA32F4C7A8}"/>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104CBEBA-4DF8-431C-BC29-8965018ABAAC}"/>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20505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866BCC-FF19-40CD-9142-1B081BD862D8}"/>
              </a:ext>
            </a:extLst>
          </p:cNvPr>
          <p:cNvSpPr>
            <a:spLocks noGrp="1"/>
          </p:cNvSpPr>
          <p:nvPr>
            <p:ph type="title"/>
          </p:nvPr>
        </p:nvSpPr>
        <p:spPr/>
        <p:txBody>
          <a:bodyPr/>
          <a:lstStyle/>
          <a:p>
            <a:r>
              <a:rPr lang="en-GB" dirty="0"/>
              <a:t>Interview users about the topics in your survey</a:t>
            </a:r>
          </a:p>
        </p:txBody>
      </p:sp>
      <p:sp>
        <p:nvSpPr>
          <p:cNvPr id="6" name="Content Placeholder 5"/>
          <p:cNvSpPr>
            <a:spLocks noGrp="1"/>
          </p:cNvSpPr>
          <p:nvPr>
            <p:ph idx="1"/>
          </p:nvPr>
        </p:nvSpPr>
        <p:spPr/>
        <p:txBody>
          <a:bodyPr/>
          <a:lstStyle/>
          <a:p>
            <a:pPr lvl="0"/>
            <a:r>
              <a:rPr lang="en-US" dirty="0"/>
              <a:t>Who are they?</a:t>
            </a:r>
          </a:p>
          <a:p>
            <a:r>
              <a:rPr lang="en-US" dirty="0"/>
              <a:t>How will you find them?</a:t>
            </a:r>
          </a:p>
          <a:p>
            <a:pPr lvl="0"/>
            <a:r>
              <a:rPr lang="en-US" dirty="0"/>
              <a:t>Do they want to answer your questions?</a:t>
            </a:r>
          </a:p>
          <a:p>
            <a:pPr lvl="0"/>
            <a:r>
              <a:rPr lang="en-US" dirty="0"/>
              <a:t>What are their Burning Issues?</a:t>
            </a:r>
          </a:p>
          <a:p>
            <a:pPr lvl="0"/>
            <a:r>
              <a:rPr lang="en-US" dirty="0"/>
              <a:t>Do they understand your questions?</a:t>
            </a:r>
          </a:p>
          <a:p>
            <a:endParaRPr lang="en-GB" dirty="0"/>
          </a:p>
        </p:txBody>
      </p:sp>
      <p:pic>
        <p:nvPicPr>
          <p:cNvPr id="8" name="Picture 7" descr="Poster: Listen first, ask second ">
            <a:extLst>
              <a:ext uri="{FF2B5EF4-FFF2-40B4-BE49-F238E27FC236}">
                <a16:creationId xmlns:a16="http://schemas.microsoft.com/office/drawing/2014/main" id="{CE95382F-0E8C-419D-9596-C83D4463D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778" y="1922500"/>
            <a:ext cx="3557880" cy="3563900"/>
          </a:xfrm>
          <a:prstGeom prst="rect">
            <a:avLst/>
          </a:prstGeom>
        </p:spPr>
      </p:pic>
      <p:sp>
        <p:nvSpPr>
          <p:cNvPr id="14" name="TextBox 13">
            <a:extLst>
              <a:ext uri="{FF2B5EF4-FFF2-40B4-BE49-F238E27FC236}">
                <a16:creationId xmlns:a16="http://schemas.microsoft.com/office/drawing/2014/main" id="{E1EFB68B-927B-47A9-88DA-328F6076735A}"/>
              </a:ext>
            </a:extLst>
          </p:cNvPr>
          <p:cNvSpPr txBox="1"/>
          <p:nvPr/>
        </p:nvSpPr>
        <p:spPr>
          <a:xfrm>
            <a:off x="6441304" y="6388604"/>
            <a:ext cx="4052713"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Image credit: design by Julia Allum, words by Caroline Jarrett</a:t>
            </a:r>
          </a:p>
        </p:txBody>
      </p:sp>
      <p:grpSp>
        <p:nvGrpSpPr>
          <p:cNvPr id="10" name="Group 9">
            <a:extLst>
              <a:ext uri="{FF2B5EF4-FFF2-40B4-BE49-F238E27FC236}">
                <a16:creationId xmlns:a16="http://schemas.microsoft.com/office/drawing/2014/main" id="{7BDC2710-2531-436D-AD8B-3817C8869B9B}"/>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FD7663CE-EE08-452C-93BD-8AC437CFBDED}"/>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A6766812-98AC-4E59-9AB0-C11C2C7E4BEB}"/>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673239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6CD51C-E6FB-4C4F-9600-E9710D0FD5E0}"/>
              </a:ext>
            </a:extLst>
          </p:cNvPr>
          <p:cNvGrpSpPr/>
          <p:nvPr/>
        </p:nvGrpSpPr>
        <p:grpSpPr>
          <a:xfrm>
            <a:off x="10480844" y="133313"/>
            <a:ext cx="1516471" cy="463623"/>
            <a:chOff x="1669819" y="1891403"/>
            <a:chExt cx="1448681" cy="463623"/>
          </a:xfrm>
        </p:grpSpPr>
        <p:sp>
          <p:nvSpPr>
            <p:cNvPr id="4" name="Rectangle 3">
              <a:extLst>
                <a:ext uri="{FF2B5EF4-FFF2-40B4-BE49-F238E27FC236}">
                  <a16:creationId xmlns:a16="http://schemas.microsoft.com/office/drawing/2014/main" id="{E105003A-61F0-41DE-A142-6FC5450B0700}"/>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A095F731-5CBC-4965-A376-79433FAB3720}"/>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
        <p:nvSpPr>
          <p:cNvPr id="2" name="Title 1">
            <a:extLst>
              <a:ext uri="{FF2B5EF4-FFF2-40B4-BE49-F238E27FC236}">
                <a16:creationId xmlns:a16="http://schemas.microsoft.com/office/drawing/2014/main" id="{BE4BA1EC-F909-481B-8DA4-31B5A1F69924}"/>
              </a:ext>
            </a:extLst>
          </p:cNvPr>
          <p:cNvSpPr>
            <a:spLocks noGrp="1"/>
          </p:cNvSpPr>
          <p:nvPr>
            <p:ph type="ctrTitle"/>
          </p:nvPr>
        </p:nvSpPr>
        <p:spPr/>
        <p:txBody>
          <a:bodyPr/>
          <a:lstStyle/>
          <a:p>
            <a:r>
              <a:rPr lang="en-GB" sz="6000" dirty="0"/>
              <a:t>Break</a:t>
            </a:r>
            <a:endParaRPr lang="en-GB" dirty="0"/>
          </a:p>
        </p:txBody>
      </p:sp>
    </p:spTree>
    <p:extLst>
      <p:ext uri="{BB962C8B-B14F-4D97-AF65-F5344CB8AC3E}">
        <p14:creationId xmlns:p14="http://schemas.microsoft.com/office/powerpoint/2010/main" val="151281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8627-6778-4810-B081-350C82B725F5}"/>
              </a:ext>
            </a:extLst>
          </p:cNvPr>
          <p:cNvSpPr>
            <a:spLocks noGrp="1"/>
          </p:cNvSpPr>
          <p:nvPr>
            <p:ph type="title"/>
          </p:nvPr>
        </p:nvSpPr>
        <p:spPr/>
        <p:txBody>
          <a:bodyPr/>
          <a:lstStyle/>
          <a:p>
            <a:r>
              <a:rPr lang="en-GB" dirty="0"/>
              <a:t>I often hear plans to “start with a survey”</a:t>
            </a:r>
          </a:p>
        </p:txBody>
      </p:sp>
      <p:grpSp>
        <p:nvGrpSpPr>
          <p:cNvPr id="3" name="Group 2" descr="The four-way matrix compares “Observe” and “Ask” in one direction with “Why? (qualitative)” and “How many? (quantitative)” in the other direction. The segments are: 1. Observe/Why: Usability Test and Field Study. 2. Observe/How many?: Analytics and A/B tests. 3. Ask/Why: Interview. 4. Ask/How many? Survey. &#10;The grid has been annotated with a big red arrow indicating moving from a survey to an interview is wrong.">
            <a:extLst>
              <a:ext uri="{FF2B5EF4-FFF2-40B4-BE49-F238E27FC236}">
                <a16:creationId xmlns:a16="http://schemas.microsoft.com/office/drawing/2014/main" id="{0C07BB5F-FE9A-4A0A-B90C-77DFE03C4EFC}"/>
              </a:ext>
            </a:extLst>
          </p:cNvPr>
          <p:cNvGrpSpPr/>
          <p:nvPr/>
        </p:nvGrpSpPr>
        <p:grpSpPr>
          <a:xfrm>
            <a:off x="733861" y="1665288"/>
            <a:ext cx="7294276" cy="4741782"/>
            <a:chOff x="1919194" y="1690688"/>
            <a:chExt cx="7294276" cy="4741782"/>
          </a:xfrm>
        </p:grpSpPr>
        <p:sp>
          <p:nvSpPr>
            <p:cNvPr id="18" name="TextBox 17">
              <a:extLst>
                <a:ext uri="{FF2B5EF4-FFF2-40B4-BE49-F238E27FC236}">
                  <a16:creationId xmlns:a16="http://schemas.microsoft.com/office/drawing/2014/main" id="{FDEFC4EC-4939-4351-95D1-278ABD2B6929}"/>
                </a:ext>
              </a:extLst>
            </p:cNvPr>
            <p:cNvSpPr txBox="1"/>
            <p:nvPr/>
          </p:nvSpPr>
          <p:spPr>
            <a:xfrm>
              <a:off x="1919194" y="2462944"/>
              <a:ext cx="3166041" cy="535531"/>
            </a:xfrm>
            <a:prstGeom prst="rect">
              <a:avLst/>
            </a:prstGeom>
            <a:noFill/>
          </p:spPr>
          <p:txBody>
            <a:bodyPr wrap="square">
              <a:spAutoFit/>
            </a:bodyPr>
            <a:lstStyle/>
            <a:p>
              <a:pPr algn="ctr" defTabSz="948243">
                <a:lnSpc>
                  <a:spcPct val="90000"/>
                </a:lnSpc>
                <a:spcBef>
                  <a:spcPct val="0"/>
                </a:spcBef>
                <a:spcAft>
                  <a:spcPct val="35000"/>
                </a:spcAft>
              </a:pPr>
              <a:r>
                <a:rPr lang="en-GB" sz="3200" dirty="0">
                  <a:solidFill>
                    <a:schemeClr val="accent1">
                      <a:lumMod val="50000"/>
                    </a:schemeClr>
                  </a:solidFill>
                  <a:latin typeface="Gotham Medium" panose="02000604030000020004" pitchFamily="50" charset="0"/>
                </a:rPr>
                <a:t>Observe</a:t>
              </a:r>
            </a:p>
          </p:txBody>
        </p:sp>
        <p:sp>
          <p:nvSpPr>
            <p:cNvPr id="19" name="TextBox 18">
              <a:extLst>
                <a:ext uri="{FF2B5EF4-FFF2-40B4-BE49-F238E27FC236}">
                  <a16:creationId xmlns:a16="http://schemas.microsoft.com/office/drawing/2014/main" id="{A94BD978-6254-40BA-835D-F975A04C80A1}"/>
                </a:ext>
              </a:extLst>
            </p:cNvPr>
            <p:cNvSpPr txBox="1"/>
            <p:nvPr/>
          </p:nvSpPr>
          <p:spPr>
            <a:xfrm>
              <a:off x="3091786" y="4403301"/>
              <a:ext cx="1627799" cy="535531"/>
            </a:xfrm>
            <a:prstGeom prst="rect">
              <a:avLst/>
            </a:prstGeom>
            <a:noFill/>
          </p:spPr>
          <p:txBody>
            <a:bodyPr wrap="square">
              <a:spAutoFit/>
            </a:bodyPr>
            <a:lstStyle/>
            <a:p>
              <a:pPr algn="ctr" defTabSz="948243">
                <a:lnSpc>
                  <a:spcPct val="90000"/>
                </a:lnSpc>
                <a:spcBef>
                  <a:spcPct val="0"/>
                </a:spcBef>
                <a:spcAft>
                  <a:spcPct val="35000"/>
                </a:spcAft>
              </a:pPr>
              <a:r>
                <a:rPr lang="en-GB" sz="3200" dirty="0">
                  <a:solidFill>
                    <a:schemeClr val="accent1">
                      <a:lumMod val="50000"/>
                    </a:schemeClr>
                  </a:solidFill>
                  <a:latin typeface="Gotham Medium" panose="02000604030000020004" pitchFamily="50" charset="0"/>
                </a:rPr>
                <a:t>Ask</a:t>
              </a:r>
            </a:p>
          </p:txBody>
        </p:sp>
        <p:sp>
          <p:nvSpPr>
            <p:cNvPr id="20" name="Rectangle 19">
              <a:extLst>
                <a:ext uri="{FF2B5EF4-FFF2-40B4-BE49-F238E27FC236}">
                  <a16:creationId xmlns:a16="http://schemas.microsoft.com/office/drawing/2014/main" id="{D1CF0C17-A195-48FF-912C-2044AD3F045B}"/>
                </a:ext>
              </a:extLst>
            </p:cNvPr>
            <p:cNvSpPr/>
            <p:nvPr/>
          </p:nvSpPr>
          <p:spPr>
            <a:xfrm>
              <a:off x="4831094" y="1690688"/>
              <a:ext cx="4197897" cy="397352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accent1">
                    <a:lumMod val="50000"/>
                  </a:schemeClr>
                </a:solidFill>
              </a:endParaRPr>
            </a:p>
          </p:txBody>
        </p:sp>
        <p:sp>
          <p:nvSpPr>
            <p:cNvPr id="21" name="TextBox 20">
              <a:extLst>
                <a:ext uri="{FF2B5EF4-FFF2-40B4-BE49-F238E27FC236}">
                  <a16:creationId xmlns:a16="http://schemas.microsoft.com/office/drawing/2014/main" id="{9FA93BC5-536B-4616-ACF9-22F507481B9D}"/>
                </a:ext>
              </a:extLst>
            </p:cNvPr>
            <p:cNvSpPr txBox="1"/>
            <p:nvPr/>
          </p:nvSpPr>
          <p:spPr>
            <a:xfrm>
              <a:off x="4774298" y="5705660"/>
              <a:ext cx="2039111" cy="720325"/>
            </a:xfrm>
            <a:prstGeom prst="rect">
              <a:avLst/>
            </a:prstGeom>
            <a:noFill/>
          </p:spPr>
          <p:txBody>
            <a:bodyPr wrap="square">
              <a:spAutoFit/>
            </a:bodyPr>
            <a:lstStyle/>
            <a:p>
              <a:pPr algn="ctr" defTabSz="948243">
                <a:lnSpc>
                  <a:spcPct val="90000"/>
                </a:lnSpc>
                <a:spcBef>
                  <a:spcPct val="0"/>
                </a:spcBef>
                <a:spcAft>
                  <a:spcPct val="35000"/>
                </a:spcAft>
              </a:pPr>
              <a:r>
                <a:rPr lang="en-GB" sz="2667" dirty="0">
                  <a:solidFill>
                    <a:schemeClr val="accent1">
                      <a:lumMod val="50000"/>
                    </a:schemeClr>
                  </a:solidFill>
                  <a:latin typeface="Gotham Medium" panose="02000604030000020004" pitchFamily="50" charset="0"/>
                </a:rPr>
                <a:t>Why?</a:t>
              </a:r>
              <a:br>
                <a:rPr lang="en-GB" sz="4267" dirty="0">
                  <a:solidFill>
                    <a:schemeClr val="accent1">
                      <a:lumMod val="50000"/>
                    </a:schemeClr>
                  </a:solidFill>
                  <a:latin typeface="Gotham Medium" panose="02000604030000020004" pitchFamily="50" charset="0"/>
                </a:rPr>
              </a:br>
              <a:r>
                <a:rPr lang="en-GB" sz="1867" dirty="0">
                  <a:solidFill>
                    <a:schemeClr val="accent1">
                      <a:lumMod val="50000"/>
                    </a:schemeClr>
                  </a:solidFill>
                  <a:latin typeface="Gotham Medium" panose="02000604030000020004" pitchFamily="50" charset="0"/>
                </a:rPr>
                <a:t>qualitative</a:t>
              </a:r>
              <a:endParaRPr lang="en-GB" sz="2133" dirty="0">
                <a:solidFill>
                  <a:schemeClr val="accent1">
                    <a:lumMod val="50000"/>
                  </a:schemeClr>
                </a:solidFill>
                <a:latin typeface="Gotham Medium" panose="02000604030000020004" pitchFamily="50" charset="0"/>
              </a:endParaRPr>
            </a:p>
          </p:txBody>
        </p:sp>
        <p:sp>
          <p:nvSpPr>
            <p:cNvPr id="22" name="TextBox 21">
              <a:extLst>
                <a:ext uri="{FF2B5EF4-FFF2-40B4-BE49-F238E27FC236}">
                  <a16:creationId xmlns:a16="http://schemas.microsoft.com/office/drawing/2014/main" id="{E4A1017E-5984-4020-8C57-014540DEA662}"/>
                </a:ext>
              </a:extLst>
            </p:cNvPr>
            <p:cNvSpPr txBox="1"/>
            <p:nvPr/>
          </p:nvSpPr>
          <p:spPr>
            <a:xfrm>
              <a:off x="6930042" y="5712145"/>
              <a:ext cx="2283428" cy="720325"/>
            </a:xfrm>
            <a:prstGeom prst="rect">
              <a:avLst/>
            </a:prstGeom>
            <a:noFill/>
          </p:spPr>
          <p:txBody>
            <a:bodyPr wrap="square">
              <a:spAutoFit/>
            </a:bodyPr>
            <a:lstStyle/>
            <a:p>
              <a:pPr algn="ctr" defTabSz="948243">
                <a:lnSpc>
                  <a:spcPct val="90000"/>
                </a:lnSpc>
                <a:spcBef>
                  <a:spcPct val="0"/>
                </a:spcBef>
                <a:spcAft>
                  <a:spcPct val="35000"/>
                </a:spcAft>
              </a:pPr>
              <a:r>
                <a:rPr lang="en-GB" sz="2667" dirty="0">
                  <a:solidFill>
                    <a:schemeClr val="accent1">
                      <a:lumMod val="50000"/>
                    </a:schemeClr>
                  </a:solidFill>
                  <a:latin typeface="Gotham Medium" panose="02000604030000020004" pitchFamily="50" charset="0"/>
                </a:rPr>
                <a:t>How many?</a:t>
              </a:r>
              <a:br>
                <a:rPr lang="en-GB" sz="4267" dirty="0">
                  <a:solidFill>
                    <a:schemeClr val="accent1">
                      <a:lumMod val="50000"/>
                    </a:schemeClr>
                  </a:solidFill>
                  <a:latin typeface="Gotham Medium" panose="02000604030000020004" pitchFamily="50" charset="0"/>
                </a:rPr>
              </a:br>
              <a:r>
                <a:rPr lang="en-GB" sz="1867" dirty="0">
                  <a:solidFill>
                    <a:schemeClr val="accent1">
                      <a:lumMod val="50000"/>
                    </a:schemeClr>
                  </a:solidFill>
                  <a:latin typeface="Gotham Medium" panose="02000604030000020004" pitchFamily="50" charset="0"/>
                </a:rPr>
                <a:t>quantitative</a:t>
              </a:r>
            </a:p>
          </p:txBody>
        </p:sp>
        <p:cxnSp>
          <p:nvCxnSpPr>
            <p:cNvPr id="23" name="Straight Connector 22">
              <a:extLst>
                <a:ext uri="{FF2B5EF4-FFF2-40B4-BE49-F238E27FC236}">
                  <a16:creationId xmlns:a16="http://schemas.microsoft.com/office/drawing/2014/main" id="{B4442A50-B308-4BEB-BD9E-18FCBBB80FDC}"/>
                </a:ext>
              </a:extLst>
            </p:cNvPr>
            <p:cNvCxnSpPr>
              <a:cxnSpLocks/>
              <a:stCxn id="20" idx="0"/>
              <a:endCxn id="20" idx="2"/>
            </p:cNvCxnSpPr>
            <p:nvPr/>
          </p:nvCxnSpPr>
          <p:spPr>
            <a:xfrm>
              <a:off x="6930043" y="1690688"/>
              <a:ext cx="0" cy="3973522"/>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10FDBD-62A5-4888-9954-151319AE8CC7}"/>
                </a:ext>
              </a:extLst>
            </p:cNvPr>
            <p:cNvCxnSpPr>
              <a:cxnSpLocks/>
              <a:stCxn id="20" idx="3"/>
              <a:endCxn id="20" idx="1"/>
            </p:cNvCxnSpPr>
            <p:nvPr/>
          </p:nvCxnSpPr>
          <p:spPr>
            <a:xfrm flipH="1">
              <a:off x="4831094" y="3677449"/>
              <a:ext cx="4197897"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ED51DA4-25B4-407F-9B2E-BB9861CF8A7A}"/>
                </a:ext>
              </a:extLst>
            </p:cNvPr>
            <p:cNvGrpSpPr/>
            <p:nvPr/>
          </p:nvGrpSpPr>
          <p:grpSpPr>
            <a:xfrm>
              <a:off x="4813632" y="2381431"/>
              <a:ext cx="2136813" cy="698557"/>
              <a:chOff x="4804709" y="1905547"/>
              <a:chExt cx="1602610" cy="523918"/>
            </a:xfrm>
          </p:grpSpPr>
          <p:sp>
            <p:nvSpPr>
              <p:cNvPr id="26" name="TextBox 25">
                <a:extLst>
                  <a:ext uri="{FF2B5EF4-FFF2-40B4-BE49-F238E27FC236}">
                    <a16:creationId xmlns:a16="http://schemas.microsoft.com/office/drawing/2014/main" id="{56E0DEBE-6DE6-4B73-8EDB-6C551A8FA495}"/>
                  </a:ext>
                </a:extLst>
              </p:cNvPr>
              <p:cNvSpPr txBox="1"/>
              <p:nvPr/>
            </p:nvSpPr>
            <p:spPr>
              <a:xfrm>
                <a:off x="4804709" y="1905547"/>
                <a:ext cx="1602610"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Usability test</a:t>
                </a:r>
              </a:p>
            </p:txBody>
          </p:sp>
          <p:sp>
            <p:nvSpPr>
              <p:cNvPr id="27" name="TextBox 26">
                <a:extLst>
                  <a:ext uri="{FF2B5EF4-FFF2-40B4-BE49-F238E27FC236}">
                    <a16:creationId xmlns:a16="http://schemas.microsoft.com/office/drawing/2014/main" id="{024F04F5-C545-4399-9BB8-E69299249B18}"/>
                  </a:ext>
                </a:extLst>
              </p:cNvPr>
              <p:cNvSpPr txBox="1"/>
              <p:nvPr/>
            </p:nvSpPr>
            <p:spPr>
              <a:xfrm>
                <a:off x="4869319" y="2138664"/>
                <a:ext cx="1493700"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Field study</a:t>
                </a:r>
              </a:p>
            </p:txBody>
          </p:sp>
        </p:grpSp>
        <p:grpSp>
          <p:nvGrpSpPr>
            <p:cNvPr id="28" name="Group 27">
              <a:extLst>
                <a:ext uri="{FF2B5EF4-FFF2-40B4-BE49-F238E27FC236}">
                  <a16:creationId xmlns:a16="http://schemas.microsoft.com/office/drawing/2014/main" id="{E9E5C247-455E-413F-A7B0-E183E62A3AF8}"/>
                </a:ext>
              </a:extLst>
            </p:cNvPr>
            <p:cNvGrpSpPr/>
            <p:nvPr/>
          </p:nvGrpSpPr>
          <p:grpSpPr>
            <a:xfrm>
              <a:off x="6969376" y="2382467"/>
              <a:ext cx="2059615" cy="696485"/>
              <a:chOff x="6640343" y="1905547"/>
              <a:chExt cx="1544711" cy="522364"/>
            </a:xfrm>
          </p:grpSpPr>
          <p:sp>
            <p:nvSpPr>
              <p:cNvPr id="29" name="TextBox 28">
                <a:extLst>
                  <a:ext uri="{FF2B5EF4-FFF2-40B4-BE49-F238E27FC236}">
                    <a16:creationId xmlns:a16="http://schemas.microsoft.com/office/drawing/2014/main" id="{0B605808-67A2-403A-9EEA-94F8076A731A}"/>
                  </a:ext>
                </a:extLst>
              </p:cNvPr>
              <p:cNvSpPr txBox="1"/>
              <p:nvPr/>
            </p:nvSpPr>
            <p:spPr>
              <a:xfrm>
                <a:off x="6640343" y="1905547"/>
                <a:ext cx="1544711"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Analytics</a:t>
                </a:r>
              </a:p>
            </p:txBody>
          </p:sp>
          <p:sp>
            <p:nvSpPr>
              <p:cNvPr id="30" name="TextBox 29">
                <a:extLst>
                  <a:ext uri="{FF2B5EF4-FFF2-40B4-BE49-F238E27FC236}">
                    <a16:creationId xmlns:a16="http://schemas.microsoft.com/office/drawing/2014/main" id="{4EDB17FA-2155-4B2E-9206-AB81533BC48E}"/>
                  </a:ext>
                </a:extLst>
              </p:cNvPr>
              <p:cNvSpPr txBox="1"/>
              <p:nvPr/>
            </p:nvSpPr>
            <p:spPr>
              <a:xfrm>
                <a:off x="6743204" y="2137110"/>
                <a:ext cx="1324791"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A/B test</a:t>
                </a:r>
              </a:p>
            </p:txBody>
          </p:sp>
        </p:grpSp>
        <p:sp>
          <p:nvSpPr>
            <p:cNvPr id="31" name="TextBox 30">
              <a:extLst>
                <a:ext uri="{FF2B5EF4-FFF2-40B4-BE49-F238E27FC236}">
                  <a16:creationId xmlns:a16="http://schemas.microsoft.com/office/drawing/2014/main" id="{5AF6B087-1BBD-4E8A-9B48-6030582E58A1}"/>
                </a:ext>
              </a:extLst>
            </p:cNvPr>
            <p:cNvSpPr txBox="1"/>
            <p:nvPr/>
          </p:nvSpPr>
          <p:spPr>
            <a:xfrm>
              <a:off x="4828089" y="4477199"/>
              <a:ext cx="1991600" cy="387735"/>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Interview</a:t>
              </a:r>
            </a:p>
          </p:txBody>
        </p:sp>
        <p:sp>
          <p:nvSpPr>
            <p:cNvPr id="32" name="TextBox 31">
              <a:extLst>
                <a:ext uri="{FF2B5EF4-FFF2-40B4-BE49-F238E27FC236}">
                  <a16:creationId xmlns:a16="http://schemas.microsoft.com/office/drawing/2014/main" id="{327C01DC-6900-48C3-A553-81581C76CE50}"/>
                </a:ext>
              </a:extLst>
            </p:cNvPr>
            <p:cNvSpPr txBox="1"/>
            <p:nvPr/>
          </p:nvSpPr>
          <p:spPr>
            <a:xfrm>
              <a:off x="7005037" y="4477199"/>
              <a:ext cx="1858408" cy="387735"/>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Survey</a:t>
              </a:r>
              <a:endParaRPr lang="en-GB" sz="1867" dirty="0">
                <a:solidFill>
                  <a:schemeClr val="accent1">
                    <a:lumMod val="50000"/>
                  </a:schemeClr>
                </a:solidFill>
                <a:latin typeface="Gotham Medium" panose="02000604030000020004" pitchFamily="50" charset="0"/>
              </a:endParaRPr>
            </a:p>
          </p:txBody>
        </p:sp>
        <p:sp>
          <p:nvSpPr>
            <p:cNvPr id="6" name="Arrow: Right 5">
              <a:extLst>
                <a:ext uri="{FF2B5EF4-FFF2-40B4-BE49-F238E27FC236}">
                  <a16:creationId xmlns:a16="http://schemas.microsoft.com/office/drawing/2014/main" id="{3915957F-B1F8-46C9-807B-62C151DB954F}"/>
                </a:ext>
              </a:extLst>
            </p:cNvPr>
            <p:cNvSpPr/>
            <p:nvPr/>
          </p:nvSpPr>
          <p:spPr>
            <a:xfrm flipH="1">
              <a:off x="6578927" y="4477199"/>
              <a:ext cx="698531" cy="3877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092BE-EE96-4880-8B74-438043453024}"/>
                </a:ext>
              </a:extLst>
            </p:cNvPr>
            <p:cNvSpPr txBox="1"/>
            <p:nvPr/>
          </p:nvSpPr>
          <p:spPr>
            <a:xfrm>
              <a:off x="6026342" y="3771649"/>
              <a:ext cx="1803699" cy="584775"/>
            </a:xfrm>
            <a:prstGeom prst="rect">
              <a:avLst/>
            </a:prstGeom>
            <a:solidFill>
              <a:schemeClr val="bg1"/>
            </a:solidFill>
          </p:spPr>
          <p:txBody>
            <a:bodyPr wrap="none" rtlCol="0">
              <a:spAutoFit/>
            </a:bodyPr>
            <a:lstStyle/>
            <a:p>
              <a:r>
                <a:rPr lang="en-GB" sz="3200" dirty="0">
                  <a:solidFill>
                    <a:srgbClr val="FF0000"/>
                  </a:solidFill>
                  <a:latin typeface="Arial" panose="020B0604020202020204" pitchFamily="34" charset="0"/>
                  <a:cs typeface="Arial" panose="020B0604020202020204" pitchFamily="34" charset="0"/>
                </a:rPr>
                <a:t>WRONG</a:t>
              </a:r>
            </a:p>
          </p:txBody>
        </p:sp>
      </p:grpSp>
    </p:spTree>
    <p:extLst>
      <p:ext uri="{BB962C8B-B14F-4D97-AF65-F5344CB8AC3E}">
        <p14:creationId xmlns:p14="http://schemas.microsoft.com/office/powerpoint/2010/main" val="420317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177-4A71-41DC-9E4F-BDBDD4E1C216}"/>
              </a:ext>
            </a:extLst>
          </p:cNvPr>
          <p:cNvSpPr>
            <a:spLocks noGrp="1"/>
          </p:cNvSpPr>
          <p:nvPr>
            <p:ph type="ctrTitle"/>
          </p:nvPr>
        </p:nvSpPr>
        <p:spPr/>
        <p:txBody>
          <a:bodyPr>
            <a:normAutofit/>
          </a:bodyPr>
          <a:lstStyle/>
          <a:p>
            <a:r>
              <a:rPr lang="en-GB" sz="6000" dirty="0"/>
              <a:t>Two volunteers, please</a:t>
            </a:r>
            <a:endParaRPr lang="en-GB" dirty="0"/>
          </a:p>
        </p:txBody>
      </p:sp>
    </p:spTree>
    <p:extLst>
      <p:ext uri="{BB962C8B-B14F-4D97-AF65-F5344CB8AC3E}">
        <p14:creationId xmlns:p14="http://schemas.microsoft.com/office/powerpoint/2010/main" val="1948726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8627-6778-4810-B081-350C82B725F5}"/>
              </a:ext>
            </a:extLst>
          </p:cNvPr>
          <p:cNvSpPr>
            <a:spLocks noGrp="1"/>
          </p:cNvSpPr>
          <p:nvPr>
            <p:ph type="title"/>
          </p:nvPr>
        </p:nvSpPr>
        <p:spPr>
          <a:xfrm>
            <a:off x="838200" y="326849"/>
            <a:ext cx="10515600" cy="1325563"/>
          </a:xfrm>
        </p:spPr>
        <p:txBody>
          <a:bodyPr/>
          <a:lstStyle/>
          <a:p>
            <a:r>
              <a:rPr lang="en-GB" dirty="0"/>
              <a:t>It’s much, much better to interview first*</a:t>
            </a:r>
          </a:p>
        </p:txBody>
      </p:sp>
      <p:grpSp>
        <p:nvGrpSpPr>
          <p:cNvPr id="3" name="Group 2" descr="The four-way matrix compares “Observe” and “Ask” in one direction with “Why? (qualitative)” and “How many? (quantitative)” in the other direction. The segments are: 1. Observe/Why: Usability Test and Field Study. 2. Observe/How many?: Analytics and A/B tests. 3. Ask/Why: Interview. 4. Ask/How many? Survey. ">
            <a:extLst>
              <a:ext uri="{FF2B5EF4-FFF2-40B4-BE49-F238E27FC236}">
                <a16:creationId xmlns:a16="http://schemas.microsoft.com/office/drawing/2014/main" id="{F8F1894A-6417-4D0B-B5B9-749EA259002C}"/>
              </a:ext>
            </a:extLst>
          </p:cNvPr>
          <p:cNvGrpSpPr/>
          <p:nvPr/>
        </p:nvGrpSpPr>
        <p:grpSpPr>
          <a:xfrm>
            <a:off x="730655" y="1665288"/>
            <a:ext cx="7294276" cy="4741782"/>
            <a:chOff x="1919194" y="1690688"/>
            <a:chExt cx="7294276" cy="4741782"/>
          </a:xfrm>
        </p:grpSpPr>
        <p:sp>
          <p:nvSpPr>
            <p:cNvPr id="18" name="TextBox 17">
              <a:extLst>
                <a:ext uri="{FF2B5EF4-FFF2-40B4-BE49-F238E27FC236}">
                  <a16:creationId xmlns:a16="http://schemas.microsoft.com/office/drawing/2014/main" id="{FDEFC4EC-4939-4351-95D1-278ABD2B6929}"/>
                </a:ext>
              </a:extLst>
            </p:cNvPr>
            <p:cNvSpPr txBox="1"/>
            <p:nvPr/>
          </p:nvSpPr>
          <p:spPr>
            <a:xfrm>
              <a:off x="1919194" y="2462944"/>
              <a:ext cx="3166041" cy="535531"/>
            </a:xfrm>
            <a:prstGeom prst="rect">
              <a:avLst/>
            </a:prstGeom>
            <a:noFill/>
          </p:spPr>
          <p:txBody>
            <a:bodyPr wrap="square">
              <a:spAutoFit/>
            </a:bodyPr>
            <a:lstStyle/>
            <a:p>
              <a:pPr algn="ctr" defTabSz="948243">
                <a:lnSpc>
                  <a:spcPct val="90000"/>
                </a:lnSpc>
                <a:spcBef>
                  <a:spcPct val="0"/>
                </a:spcBef>
                <a:spcAft>
                  <a:spcPct val="35000"/>
                </a:spcAft>
              </a:pPr>
              <a:r>
                <a:rPr lang="en-GB" sz="3200" dirty="0">
                  <a:solidFill>
                    <a:schemeClr val="accent1">
                      <a:lumMod val="50000"/>
                    </a:schemeClr>
                  </a:solidFill>
                  <a:latin typeface="Gotham Medium" panose="02000604030000020004" pitchFamily="50" charset="0"/>
                </a:rPr>
                <a:t>Observe</a:t>
              </a:r>
            </a:p>
          </p:txBody>
        </p:sp>
        <p:sp>
          <p:nvSpPr>
            <p:cNvPr id="19" name="TextBox 18">
              <a:extLst>
                <a:ext uri="{FF2B5EF4-FFF2-40B4-BE49-F238E27FC236}">
                  <a16:creationId xmlns:a16="http://schemas.microsoft.com/office/drawing/2014/main" id="{A94BD978-6254-40BA-835D-F975A04C80A1}"/>
                </a:ext>
              </a:extLst>
            </p:cNvPr>
            <p:cNvSpPr txBox="1"/>
            <p:nvPr/>
          </p:nvSpPr>
          <p:spPr>
            <a:xfrm>
              <a:off x="3091786" y="4403301"/>
              <a:ext cx="1627799" cy="535531"/>
            </a:xfrm>
            <a:prstGeom prst="rect">
              <a:avLst/>
            </a:prstGeom>
            <a:noFill/>
          </p:spPr>
          <p:txBody>
            <a:bodyPr wrap="square">
              <a:spAutoFit/>
            </a:bodyPr>
            <a:lstStyle/>
            <a:p>
              <a:pPr algn="ctr" defTabSz="948243">
                <a:lnSpc>
                  <a:spcPct val="90000"/>
                </a:lnSpc>
                <a:spcBef>
                  <a:spcPct val="0"/>
                </a:spcBef>
                <a:spcAft>
                  <a:spcPct val="35000"/>
                </a:spcAft>
              </a:pPr>
              <a:r>
                <a:rPr lang="en-GB" sz="3200" dirty="0">
                  <a:solidFill>
                    <a:schemeClr val="accent1">
                      <a:lumMod val="50000"/>
                    </a:schemeClr>
                  </a:solidFill>
                  <a:latin typeface="Gotham Medium" panose="02000604030000020004" pitchFamily="50" charset="0"/>
                </a:rPr>
                <a:t>Ask</a:t>
              </a:r>
            </a:p>
          </p:txBody>
        </p:sp>
        <p:sp>
          <p:nvSpPr>
            <p:cNvPr id="20" name="Rectangle 19">
              <a:extLst>
                <a:ext uri="{FF2B5EF4-FFF2-40B4-BE49-F238E27FC236}">
                  <a16:creationId xmlns:a16="http://schemas.microsoft.com/office/drawing/2014/main" id="{D1CF0C17-A195-48FF-912C-2044AD3F045B}"/>
                </a:ext>
              </a:extLst>
            </p:cNvPr>
            <p:cNvSpPr/>
            <p:nvPr/>
          </p:nvSpPr>
          <p:spPr>
            <a:xfrm>
              <a:off x="4831094" y="1690688"/>
              <a:ext cx="4197897" cy="397352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accent1">
                    <a:lumMod val="50000"/>
                  </a:schemeClr>
                </a:solidFill>
              </a:endParaRPr>
            </a:p>
          </p:txBody>
        </p:sp>
        <p:sp>
          <p:nvSpPr>
            <p:cNvPr id="21" name="TextBox 20">
              <a:extLst>
                <a:ext uri="{FF2B5EF4-FFF2-40B4-BE49-F238E27FC236}">
                  <a16:creationId xmlns:a16="http://schemas.microsoft.com/office/drawing/2014/main" id="{9FA93BC5-536B-4616-ACF9-22F507481B9D}"/>
                </a:ext>
              </a:extLst>
            </p:cNvPr>
            <p:cNvSpPr txBox="1"/>
            <p:nvPr/>
          </p:nvSpPr>
          <p:spPr>
            <a:xfrm>
              <a:off x="4774298" y="5705660"/>
              <a:ext cx="2039111" cy="720325"/>
            </a:xfrm>
            <a:prstGeom prst="rect">
              <a:avLst/>
            </a:prstGeom>
            <a:noFill/>
          </p:spPr>
          <p:txBody>
            <a:bodyPr wrap="square">
              <a:spAutoFit/>
            </a:bodyPr>
            <a:lstStyle/>
            <a:p>
              <a:pPr algn="ctr" defTabSz="948243">
                <a:lnSpc>
                  <a:spcPct val="90000"/>
                </a:lnSpc>
                <a:spcBef>
                  <a:spcPct val="0"/>
                </a:spcBef>
                <a:spcAft>
                  <a:spcPct val="35000"/>
                </a:spcAft>
              </a:pPr>
              <a:r>
                <a:rPr lang="en-GB" sz="2667" dirty="0">
                  <a:solidFill>
                    <a:schemeClr val="accent1">
                      <a:lumMod val="50000"/>
                    </a:schemeClr>
                  </a:solidFill>
                  <a:latin typeface="Gotham Medium" panose="02000604030000020004" pitchFamily="50" charset="0"/>
                </a:rPr>
                <a:t>Why?</a:t>
              </a:r>
              <a:br>
                <a:rPr lang="en-GB" sz="4267" dirty="0">
                  <a:solidFill>
                    <a:schemeClr val="accent1">
                      <a:lumMod val="50000"/>
                    </a:schemeClr>
                  </a:solidFill>
                  <a:latin typeface="Gotham Medium" panose="02000604030000020004" pitchFamily="50" charset="0"/>
                </a:rPr>
              </a:br>
              <a:r>
                <a:rPr lang="en-GB" sz="1867" dirty="0">
                  <a:solidFill>
                    <a:schemeClr val="accent1">
                      <a:lumMod val="50000"/>
                    </a:schemeClr>
                  </a:solidFill>
                  <a:latin typeface="Gotham Medium" panose="02000604030000020004" pitchFamily="50" charset="0"/>
                </a:rPr>
                <a:t>qualitative</a:t>
              </a:r>
              <a:endParaRPr lang="en-GB" sz="2133" dirty="0">
                <a:solidFill>
                  <a:schemeClr val="accent1">
                    <a:lumMod val="50000"/>
                  </a:schemeClr>
                </a:solidFill>
                <a:latin typeface="Gotham Medium" panose="02000604030000020004" pitchFamily="50" charset="0"/>
              </a:endParaRPr>
            </a:p>
          </p:txBody>
        </p:sp>
        <p:sp>
          <p:nvSpPr>
            <p:cNvPr id="22" name="TextBox 21">
              <a:extLst>
                <a:ext uri="{FF2B5EF4-FFF2-40B4-BE49-F238E27FC236}">
                  <a16:creationId xmlns:a16="http://schemas.microsoft.com/office/drawing/2014/main" id="{E4A1017E-5984-4020-8C57-014540DEA662}"/>
                </a:ext>
              </a:extLst>
            </p:cNvPr>
            <p:cNvSpPr txBox="1"/>
            <p:nvPr/>
          </p:nvSpPr>
          <p:spPr>
            <a:xfrm>
              <a:off x="6930042" y="5712145"/>
              <a:ext cx="2283428" cy="720325"/>
            </a:xfrm>
            <a:prstGeom prst="rect">
              <a:avLst/>
            </a:prstGeom>
            <a:noFill/>
          </p:spPr>
          <p:txBody>
            <a:bodyPr wrap="square">
              <a:spAutoFit/>
            </a:bodyPr>
            <a:lstStyle/>
            <a:p>
              <a:pPr algn="ctr" defTabSz="948243">
                <a:lnSpc>
                  <a:spcPct val="90000"/>
                </a:lnSpc>
                <a:spcBef>
                  <a:spcPct val="0"/>
                </a:spcBef>
                <a:spcAft>
                  <a:spcPct val="35000"/>
                </a:spcAft>
              </a:pPr>
              <a:r>
                <a:rPr lang="en-GB" sz="2667" dirty="0">
                  <a:solidFill>
                    <a:schemeClr val="accent1">
                      <a:lumMod val="50000"/>
                    </a:schemeClr>
                  </a:solidFill>
                  <a:latin typeface="Gotham Medium" panose="02000604030000020004" pitchFamily="50" charset="0"/>
                </a:rPr>
                <a:t>How many?</a:t>
              </a:r>
              <a:br>
                <a:rPr lang="en-GB" sz="4267" dirty="0">
                  <a:solidFill>
                    <a:schemeClr val="accent1">
                      <a:lumMod val="50000"/>
                    </a:schemeClr>
                  </a:solidFill>
                  <a:latin typeface="Gotham Medium" panose="02000604030000020004" pitchFamily="50" charset="0"/>
                </a:rPr>
              </a:br>
              <a:r>
                <a:rPr lang="en-GB" sz="1867" dirty="0">
                  <a:solidFill>
                    <a:schemeClr val="accent1">
                      <a:lumMod val="50000"/>
                    </a:schemeClr>
                  </a:solidFill>
                  <a:latin typeface="Gotham Medium" panose="02000604030000020004" pitchFamily="50" charset="0"/>
                </a:rPr>
                <a:t>quantitative</a:t>
              </a:r>
            </a:p>
          </p:txBody>
        </p:sp>
        <p:cxnSp>
          <p:nvCxnSpPr>
            <p:cNvPr id="23" name="Straight Connector 22">
              <a:extLst>
                <a:ext uri="{FF2B5EF4-FFF2-40B4-BE49-F238E27FC236}">
                  <a16:creationId xmlns:a16="http://schemas.microsoft.com/office/drawing/2014/main" id="{B4442A50-B308-4BEB-BD9E-18FCBBB80FDC}"/>
                </a:ext>
              </a:extLst>
            </p:cNvPr>
            <p:cNvCxnSpPr>
              <a:cxnSpLocks/>
              <a:stCxn id="20" idx="0"/>
              <a:endCxn id="20" idx="2"/>
            </p:cNvCxnSpPr>
            <p:nvPr/>
          </p:nvCxnSpPr>
          <p:spPr>
            <a:xfrm>
              <a:off x="6930043" y="1690688"/>
              <a:ext cx="0" cy="3973522"/>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10FDBD-62A5-4888-9954-151319AE8CC7}"/>
                </a:ext>
              </a:extLst>
            </p:cNvPr>
            <p:cNvCxnSpPr>
              <a:cxnSpLocks/>
              <a:stCxn id="20" idx="3"/>
              <a:endCxn id="20" idx="1"/>
            </p:cNvCxnSpPr>
            <p:nvPr/>
          </p:nvCxnSpPr>
          <p:spPr>
            <a:xfrm flipH="1">
              <a:off x="4831094" y="3677449"/>
              <a:ext cx="4197897"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ED51DA4-25B4-407F-9B2E-BB9861CF8A7A}"/>
                </a:ext>
              </a:extLst>
            </p:cNvPr>
            <p:cNvGrpSpPr/>
            <p:nvPr/>
          </p:nvGrpSpPr>
          <p:grpSpPr>
            <a:xfrm>
              <a:off x="4813632" y="2381431"/>
              <a:ext cx="2136813" cy="698557"/>
              <a:chOff x="4804709" y="1905547"/>
              <a:chExt cx="1602610" cy="523918"/>
            </a:xfrm>
          </p:grpSpPr>
          <p:sp>
            <p:nvSpPr>
              <p:cNvPr id="26" name="TextBox 25">
                <a:extLst>
                  <a:ext uri="{FF2B5EF4-FFF2-40B4-BE49-F238E27FC236}">
                    <a16:creationId xmlns:a16="http://schemas.microsoft.com/office/drawing/2014/main" id="{56E0DEBE-6DE6-4B73-8EDB-6C551A8FA495}"/>
                  </a:ext>
                </a:extLst>
              </p:cNvPr>
              <p:cNvSpPr txBox="1"/>
              <p:nvPr/>
            </p:nvSpPr>
            <p:spPr>
              <a:xfrm>
                <a:off x="4804709" y="1905547"/>
                <a:ext cx="1602610"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Usability test</a:t>
                </a:r>
              </a:p>
            </p:txBody>
          </p:sp>
          <p:sp>
            <p:nvSpPr>
              <p:cNvPr id="27" name="TextBox 26">
                <a:extLst>
                  <a:ext uri="{FF2B5EF4-FFF2-40B4-BE49-F238E27FC236}">
                    <a16:creationId xmlns:a16="http://schemas.microsoft.com/office/drawing/2014/main" id="{024F04F5-C545-4399-9BB8-E69299249B18}"/>
                  </a:ext>
                </a:extLst>
              </p:cNvPr>
              <p:cNvSpPr txBox="1"/>
              <p:nvPr/>
            </p:nvSpPr>
            <p:spPr>
              <a:xfrm>
                <a:off x="4869319" y="2138664"/>
                <a:ext cx="1493700"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Field study</a:t>
                </a:r>
              </a:p>
            </p:txBody>
          </p:sp>
        </p:grpSp>
        <p:grpSp>
          <p:nvGrpSpPr>
            <p:cNvPr id="28" name="Group 27">
              <a:extLst>
                <a:ext uri="{FF2B5EF4-FFF2-40B4-BE49-F238E27FC236}">
                  <a16:creationId xmlns:a16="http://schemas.microsoft.com/office/drawing/2014/main" id="{E9E5C247-455E-413F-A7B0-E183E62A3AF8}"/>
                </a:ext>
              </a:extLst>
            </p:cNvPr>
            <p:cNvGrpSpPr/>
            <p:nvPr/>
          </p:nvGrpSpPr>
          <p:grpSpPr>
            <a:xfrm>
              <a:off x="6969376" y="2382467"/>
              <a:ext cx="2059615" cy="696485"/>
              <a:chOff x="6640343" y="1905547"/>
              <a:chExt cx="1544711" cy="522364"/>
            </a:xfrm>
          </p:grpSpPr>
          <p:sp>
            <p:nvSpPr>
              <p:cNvPr id="29" name="TextBox 28">
                <a:extLst>
                  <a:ext uri="{FF2B5EF4-FFF2-40B4-BE49-F238E27FC236}">
                    <a16:creationId xmlns:a16="http://schemas.microsoft.com/office/drawing/2014/main" id="{0B605808-67A2-403A-9EEA-94F8076A731A}"/>
                  </a:ext>
                </a:extLst>
              </p:cNvPr>
              <p:cNvSpPr txBox="1"/>
              <p:nvPr/>
            </p:nvSpPr>
            <p:spPr>
              <a:xfrm>
                <a:off x="6640343" y="1905547"/>
                <a:ext cx="1544711"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Analytics</a:t>
                </a:r>
              </a:p>
            </p:txBody>
          </p:sp>
          <p:sp>
            <p:nvSpPr>
              <p:cNvPr id="30" name="TextBox 29">
                <a:extLst>
                  <a:ext uri="{FF2B5EF4-FFF2-40B4-BE49-F238E27FC236}">
                    <a16:creationId xmlns:a16="http://schemas.microsoft.com/office/drawing/2014/main" id="{4EDB17FA-2155-4B2E-9206-AB81533BC48E}"/>
                  </a:ext>
                </a:extLst>
              </p:cNvPr>
              <p:cNvSpPr txBox="1"/>
              <p:nvPr/>
            </p:nvSpPr>
            <p:spPr>
              <a:xfrm>
                <a:off x="6743204" y="2137110"/>
                <a:ext cx="1324791"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A/B test</a:t>
                </a:r>
              </a:p>
            </p:txBody>
          </p:sp>
        </p:grpSp>
        <p:sp>
          <p:nvSpPr>
            <p:cNvPr id="31" name="TextBox 30">
              <a:extLst>
                <a:ext uri="{FF2B5EF4-FFF2-40B4-BE49-F238E27FC236}">
                  <a16:creationId xmlns:a16="http://schemas.microsoft.com/office/drawing/2014/main" id="{5AF6B087-1BBD-4E8A-9B48-6030582E58A1}"/>
                </a:ext>
              </a:extLst>
            </p:cNvPr>
            <p:cNvSpPr txBox="1"/>
            <p:nvPr/>
          </p:nvSpPr>
          <p:spPr>
            <a:xfrm>
              <a:off x="4828089" y="4477199"/>
              <a:ext cx="1991600" cy="387735"/>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Interview</a:t>
              </a:r>
            </a:p>
          </p:txBody>
        </p:sp>
        <p:sp>
          <p:nvSpPr>
            <p:cNvPr id="32" name="TextBox 31">
              <a:extLst>
                <a:ext uri="{FF2B5EF4-FFF2-40B4-BE49-F238E27FC236}">
                  <a16:creationId xmlns:a16="http://schemas.microsoft.com/office/drawing/2014/main" id="{327C01DC-6900-48C3-A553-81581C76CE50}"/>
                </a:ext>
              </a:extLst>
            </p:cNvPr>
            <p:cNvSpPr txBox="1"/>
            <p:nvPr/>
          </p:nvSpPr>
          <p:spPr>
            <a:xfrm>
              <a:off x="7005037" y="4477199"/>
              <a:ext cx="1858408" cy="387735"/>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Survey</a:t>
              </a:r>
              <a:endParaRPr lang="en-GB" sz="1867" dirty="0">
                <a:solidFill>
                  <a:schemeClr val="accent1">
                    <a:lumMod val="50000"/>
                  </a:schemeClr>
                </a:solidFill>
                <a:latin typeface="Gotham Medium" panose="02000604030000020004" pitchFamily="50" charset="0"/>
              </a:endParaRPr>
            </a:p>
          </p:txBody>
        </p:sp>
        <p:sp>
          <p:nvSpPr>
            <p:cNvPr id="6" name="Arrow: Right 5">
              <a:extLst>
                <a:ext uri="{FF2B5EF4-FFF2-40B4-BE49-F238E27FC236}">
                  <a16:creationId xmlns:a16="http://schemas.microsoft.com/office/drawing/2014/main" id="{3915957F-B1F8-46C9-807B-62C151DB954F}"/>
                </a:ext>
              </a:extLst>
            </p:cNvPr>
            <p:cNvSpPr/>
            <p:nvPr/>
          </p:nvSpPr>
          <p:spPr>
            <a:xfrm>
              <a:off x="6649156" y="4477199"/>
              <a:ext cx="688622" cy="387735"/>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11835EC2-F14E-46CD-920B-70215E15CB4D}"/>
              </a:ext>
            </a:extLst>
          </p:cNvPr>
          <p:cNvGrpSpPr/>
          <p:nvPr/>
        </p:nvGrpSpPr>
        <p:grpSpPr>
          <a:xfrm>
            <a:off x="10480844" y="133313"/>
            <a:ext cx="1516471" cy="463623"/>
            <a:chOff x="1669819" y="1891403"/>
            <a:chExt cx="1448681" cy="463623"/>
          </a:xfrm>
        </p:grpSpPr>
        <p:sp>
          <p:nvSpPr>
            <p:cNvPr id="34" name="Rectangle 33">
              <a:extLst>
                <a:ext uri="{FF2B5EF4-FFF2-40B4-BE49-F238E27FC236}">
                  <a16:creationId xmlns:a16="http://schemas.microsoft.com/office/drawing/2014/main" id="{0A19A61D-051F-4917-B93B-9492BECDB179}"/>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5" name="TextBox 34">
              <a:extLst>
                <a:ext uri="{FF2B5EF4-FFF2-40B4-BE49-F238E27FC236}">
                  <a16:creationId xmlns:a16="http://schemas.microsoft.com/office/drawing/2014/main" id="{BFC3A0C2-EEA4-430D-9003-4564793AD3DD}"/>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
        <p:nvSpPr>
          <p:cNvPr id="4" name="TextBox 3">
            <a:extLst>
              <a:ext uri="{FF2B5EF4-FFF2-40B4-BE49-F238E27FC236}">
                <a16:creationId xmlns:a16="http://schemas.microsoft.com/office/drawing/2014/main" id="{A1CDB4F3-18FF-4601-91E7-BB0EDFFE249C}"/>
              </a:ext>
            </a:extLst>
          </p:cNvPr>
          <p:cNvSpPr txBox="1"/>
          <p:nvPr/>
        </p:nvSpPr>
        <p:spPr>
          <a:xfrm>
            <a:off x="9076270" y="5483740"/>
            <a:ext cx="2539995"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*It’s also good to do more interviewing later. Iteration is great.</a:t>
            </a:r>
          </a:p>
        </p:txBody>
      </p:sp>
    </p:spTree>
    <p:extLst>
      <p:ext uri="{BB962C8B-B14F-4D97-AF65-F5344CB8AC3E}">
        <p14:creationId xmlns:p14="http://schemas.microsoft.com/office/powerpoint/2010/main" val="562894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8627-6778-4810-B081-350C82B725F5}"/>
              </a:ext>
            </a:extLst>
          </p:cNvPr>
          <p:cNvSpPr>
            <a:spLocks noGrp="1"/>
          </p:cNvSpPr>
          <p:nvPr>
            <p:ph type="title"/>
          </p:nvPr>
        </p:nvSpPr>
        <p:spPr/>
        <p:txBody>
          <a:bodyPr/>
          <a:lstStyle/>
          <a:p>
            <a:r>
              <a:rPr lang="en-GB" dirty="0"/>
              <a:t>Survey methodologists do lots of testing</a:t>
            </a:r>
          </a:p>
        </p:txBody>
      </p:sp>
      <p:grpSp>
        <p:nvGrpSpPr>
          <p:cNvPr id="3" name="Group 2" descr="The four-way matrix compares “Observe” and “Ask” in one direction with “Why? (qualitative)” and “How many? (quantitative)” in the other direction. The segments are: 1. Observe/Why: Usability Test and Field Study. 2. Observe/How many?: Analytics and A/B tests. 3. Ask/Why: Interview. 4. Ask/How many? Survey.  In this version of the grid there are arrows leading from interview to usability test then pilot study to survey">
            <a:extLst>
              <a:ext uri="{FF2B5EF4-FFF2-40B4-BE49-F238E27FC236}">
                <a16:creationId xmlns:a16="http://schemas.microsoft.com/office/drawing/2014/main" id="{735674CD-2FFB-493E-976D-08259B7A65D1}"/>
              </a:ext>
            </a:extLst>
          </p:cNvPr>
          <p:cNvGrpSpPr/>
          <p:nvPr/>
        </p:nvGrpSpPr>
        <p:grpSpPr>
          <a:xfrm>
            <a:off x="727556" y="1665288"/>
            <a:ext cx="7294276" cy="4741782"/>
            <a:chOff x="1919194" y="1690688"/>
            <a:chExt cx="7294276" cy="4741782"/>
          </a:xfrm>
        </p:grpSpPr>
        <p:sp>
          <p:nvSpPr>
            <p:cNvPr id="18" name="TextBox 17">
              <a:extLst>
                <a:ext uri="{FF2B5EF4-FFF2-40B4-BE49-F238E27FC236}">
                  <a16:creationId xmlns:a16="http://schemas.microsoft.com/office/drawing/2014/main" id="{FDEFC4EC-4939-4351-95D1-278ABD2B6929}"/>
                </a:ext>
              </a:extLst>
            </p:cNvPr>
            <p:cNvSpPr txBox="1"/>
            <p:nvPr/>
          </p:nvSpPr>
          <p:spPr>
            <a:xfrm>
              <a:off x="1919194" y="2462944"/>
              <a:ext cx="3166041" cy="535531"/>
            </a:xfrm>
            <a:prstGeom prst="rect">
              <a:avLst/>
            </a:prstGeom>
            <a:noFill/>
          </p:spPr>
          <p:txBody>
            <a:bodyPr wrap="square">
              <a:spAutoFit/>
            </a:bodyPr>
            <a:lstStyle/>
            <a:p>
              <a:pPr algn="ctr" defTabSz="948243">
                <a:lnSpc>
                  <a:spcPct val="90000"/>
                </a:lnSpc>
                <a:spcBef>
                  <a:spcPct val="0"/>
                </a:spcBef>
                <a:spcAft>
                  <a:spcPct val="35000"/>
                </a:spcAft>
              </a:pPr>
              <a:r>
                <a:rPr lang="en-GB" sz="3200" dirty="0">
                  <a:solidFill>
                    <a:schemeClr val="accent1">
                      <a:lumMod val="50000"/>
                    </a:schemeClr>
                  </a:solidFill>
                  <a:latin typeface="Gotham Medium" panose="02000604030000020004" pitchFamily="50" charset="0"/>
                </a:rPr>
                <a:t>Observe</a:t>
              </a:r>
            </a:p>
          </p:txBody>
        </p:sp>
        <p:sp>
          <p:nvSpPr>
            <p:cNvPr id="19" name="TextBox 18">
              <a:extLst>
                <a:ext uri="{FF2B5EF4-FFF2-40B4-BE49-F238E27FC236}">
                  <a16:creationId xmlns:a16="http://schemas.microsoft.com/office/drawing/2014/main" id="{A94BD978-6254-40BA-835D-F975A04C80A1}"/>
                </a:ext>
              </a:extLst>
            </p:cNvPr>
            <p:cNvSpPr txBox="1"/>
            <p:nvPr/>
          </p:nvSpPr>
          <p:spPr>
            <a:xfrm>
              <a:off x="3091786" y="4403301"/>
              <a:ext cx="1627799" cy="535531"/>
            </a:xfrm>
            <a:prstGeom prst="rect">
              <a:avLst/>
            </a:prstGeom>
            <a:noFill/>
          </p:spPr>
          <p:txBody>
            <a:bodyPr wrap="square">
              <a:spAutoFit/>
            </a:bodyPr>
            <a:lstStyle/>
            <a:p>
              <a:pPr algn="ctr" defTabSz="948243">
                <a:lnSpc>
                  <a:spcPct val="90000"/>
                </a:lnSpc>
                <a:spcBef>
                  <a:spcPct val="0"/>
                </a:spcBef>
                <a:spcAft>
                  <a:spcPct val="35000"/>
                </a:spcAft>
              </a:pPr>
              <a:r>
                <a:rPr lang="en-GB" sz="3200" dirty="0">
                  <a:solidFill>
                    <a:schemeClr val="accent1">
                      <a:lumMod val="50000"/>
                    </a:schemeClr>
                  </a:solidFill>
                  <a:latin typeface="Gotham Medium" panose="02000604030000020004" pitchFamily="50" charset="0"/>
                </a:rPr>
                <a:t>Ask</a:t>
              </a:r>
            </a:p>
          </p:txBody>
        </p:sp>
        <p:sp>
          <p:nvSpPr>
            <p:cNvPr id="20" name="Rectangle 19">
              <a:extLst>
                <a:ext uri="{FF2B5EF4-FFF2-40B4-BE49-F238E27FC236}">
                  <a16:creationId xmlns:a16="http://schemas.microsoft.com/office/drawing/2014/main" id="{D1CF0C17-A195-48FF-912C-2044AD3F045B}"/>
                </a:ext>
              </a:extLst>
            </p:cNvPr>
            <p:cNvSpPr/>
            <p:nvPr/>
          </p:nvSpPr>
          <p:spPr>
            <a:xfrm>
              <a:off x="4831094" y="1690688"/>
              <a:ext cx="4197897" cy="397352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accent1">
                    <a:lumMod val="50000"/>
                  </a:schemeClr>
                </a:solidFill>
              </a:endParaRPr>
            </a:p>
          </p:txBody>
        </p:sp>
        <p:sp>
          <p:nvSpPr>
            <p:cNvPr id="21" name="TextBox 20">
              <a:extLst>
                <a:ext uri="{FF2B5EF4-FFF2-40B4-BE49-F238E27FC236}">
                  <a16:creationId xmlns:a16="http://schemas.microsoft.com/office/drawing/2014/main" id="{9FA93BC5-536B-4616-ACF9-22F507481B9D}"/>
                </a:ext>
              </a:extLst>
            </p:cNvPr>
            <p:cNvSpPr txBox="1"/>
            <p:nvPr/>
          </p:nvSpPr>
          <p:spPr>
            <a:xfrm>
              <a:off x="4774298" y="5705660"/>
              <a:ext cx="2039111" cy="720325"/>
            </a:xfrm>
            <a:prstGeom prst="rect">
              <a:avLst/>
            </a:prstGeom>
            <a:noFill/>
          </p:spPr>
          <p:txBody>
            <a:bodyPr wrap="square">
              <a:spAutoFit/>
            </a:bodyPr>
            <a:lstStyle/>
            <a:p>
              <a:pPr algn="ctr" defTabSz="948243">
                <a:lnSpc>
                  <a:spcPct val="90000"/>
                </a:lnSpc>
                <a:spcBef>
                  <a:spcPct val="0"/>
                </a:spcBef>
                <a:spcAft>
                  <a:spcPct val="35000"/>
                </a:spcAft>
              </a:pPr>
              <a:r>
                <a:rPr lang="en-GB" sz="2667" dirty="0">
                  <a:solidFill>
                    <a:schemeClr val="accent1">
                      <a:lumMod val="50000"/>
                    </a:schemeClr>
                  </a:solidFill>
                  <a:latin typeface="Gotham Medium" panose="02000604030000020004" pitchFamily="50" charset="0"/>
                </a:rPr>
                <a:t>Why?</a:t>
              </a:r>
              <a:br>
                <a:rPr lang="en-GB" sz="4267" dirty="0">
                  <a:solidFill>
                    <a:schemeClr val="accent1">
                      <a:lumMod val="50000"/>
                    </a:schemeClr>
                  </a:solidFill>
                  <a:latin typeface="Gotham Medium" panose="02000604030000020004" pitchFamily="50" charset="0"/>
                </a:rPr>
              </a:br>
              <a:r>
                <a:rPr lang="en-GB" sz="1867" dirty="0">
                  <a:solidFill>
                    <a:schemeClr val="accent1">
                      <a:lumMod val="50000"/>
                    </a:schemeClr>
                  </a:solidFill>
                  <a:latin typeface="Gotham Medium" panose="02000604030000020004" pitchFamily="50" charset="0"/>
                </a:rPr>
                <a:t>qualitative</a:t>
              </a:r>
              <a:endParaRPr lang="en-GB" sz="2133" dirty="0">
                <a:solidFill>
                  <a:schemeClr val="accent1">
                    <a:lumMod val="50000"/>
                  </a:schemeClr>
                </a:solidFill>
                <a:latin typeface="Gotham Medium" panose="02000604030000020004" pitchFamily="50" charset="0"/>
              </a:endParaRPr>
            </a:p>
          </p:txBody>
        </p:sp>
        <p:sp>
          <p:nvSpPr>
            <p:cNvPr id="22" name="TextBox 21">
              <a:extLst>
                <a:ext uri="{FF2B5EF4-FFF2-40B4-BE49-F238E27FC236}">
                  <a16:creationId xmlns:a16="http://schemas.microsoft.com/office/drawing/2014/main" id="{E4A1017E-5984-4020-8C57-014540DEA662}"/>
                </a:ext>
              </a:extLst>
            </p:cNvPr>
            <p:cNvSpPr txBox="1"/>
            <p:nvPr/>
          </p:nvSpPr>
          <p:spPr>
            <a:xfrm>
              <a:off x="6930042" y="5712145"/>
              <a:ext cx="2283428" cy="720325"/>
            </a:xfrm>
            <a:prstGeom prst="rect">
              <a:avLst/>
            </a:prstGeom>
            <a:noFill/>
          </p:spPr>
          <p:txBody>
            <a:bodyPr wrap="square">
              <a:spAutoFit/>
            </a:bodyPr>
            <a:lstStyle/>
            <a:p>
              <a:pPr algn="ctr" defTabSz="948243">
                <a:lnSpc>
                  <a:spcPct val="90000"/>
                </a:lnSpc>
                <a:spcBef>
                  <a:spcPct val="0"/>
                </a:spcBef>
                <a:spcAft>
                  <a:spcPct val="35000"/>
                </a:spcAft>
              </a:pPr>
              <a:r>
                <a:rPr lang="en-GB" sz="2667" dirty="0">
                  <a:solidFill>
                    <a:schemeClr val="accent1">
                      <a:lumMod val="50000"/>
                    </a:schemeClr>
                  </a:solidFill>
                  <a:latin typeface="Gotham Medium" panose="02000604030000020004" pitchFamily="50" charset="0"/>
                </a:rPr>
                <a:t>How many?</a:t>
              </a:r>
              <a:br>
                <a:rPr lang="en-GB" sz="4267" dirty="0">
                  <a:solidFill>
                    <a:schemeClr val="accent1">
                      <a:lumMod val="50000"/>
                    </a:schemeClr>
                  </a:solidFill>
                  <a:latin typeface="Gotham Medium" panose="02000604030000020004" pitchFamily="50" charset="0"/>
                </a:rPr>
              </a:br>
              <a:r>
                <a:rPr lang="en-GB" sz="1867" dirty="0">
                  <a:solidFill>
                    <a:schemeClr val="accent1">
                      <a:lumMod val="50000"/>
                    </a:schemeClr>
                  </a:solidFill>
                  <a:latin typeface="Gotham Medium" panose="02000604030000020004" pitchFamily="50" charset="0"/>
                </a:rPr>
                <a:t>quantitative</a:t>
              </a:r>
            </a:p>
          </p:txBody>
        </p:sp>
        <p:cxnSp>
          <p:nvCxnSpPr>
            <p:cNvPr id="23" name="Straight Connector 22">
              <a:extLst>
                <a:ext uri="{FF2B5EF4-FFF2-40B4-BE49-F238E27FC236}">
                  <a16:creationId xmlns:a16="http://schemas.microsoft.com/office/drawing/2014/main" id="{B4442A50-B308-4BEB-BD9E-18FCBBB80FDC}"/>
                </a:ext>
              </a:extLst>
            </p:cNvPr>
            <p:cNvCxnSpPr>
              <a:cxnSpLocks/>
              <a:stCxn id="20" idx="0"/>
              <a:endCxn id="20" idx="2"/>
            </p:cNvCxnSpPr>
            <p:nvPr/>
          </p:nvCxnSpPr>
          <p:spPr>
            <a:xfrm>
              <a:off x="6930043" y="1690688"/>
              <a:ext cx="0" cy="3973522"/>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10FDBD-62A5-4888-9954-151319AE8CC7}"/>
                </a:ext>
              </a:extLst>
            </p:cNvPr>
            <p:cNvCxnSpPr>
              <a:cxnSpLocks/>
              <a:stCxn id="20" idx="3"/>
              <a:endCxn id="20" idx="1"/>
            </p:cNvCxnSpPr>
            <p:nvPr/>
          </p:nvCxnSpPr>
          <p:spPr>
            <a:xfrm flipH="1">
              <a:off x="4831094" y="3677449"/>
              <a:ext cx="4197897"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ED51DA4-25B4-407F-9B2E-BB9861CF8A7A}"/>
                </a:ext>
              </a:extLst>
            </p:cNvPr>
            <p:cNvGrpSpPr/>
            <p:nvPr/>
          </p:nvGrpSpPr>
          <p:grpSpPr>
            <a:xfrm>
              <a:off x="4793227" y="2166525"/>
              <a:ext cx="2341938" cy="1334540"/>
              <a:chOff x="4789406" y="1744366"/>
              <a:chExt cx="1756454" cy="1000905"/>
            </a:xfrm>
          </p:grpSpPr>
          <p:sp>
            <p:nvSpPr>
              <p:cNvPr id="26" name="TextBox 25">
                <a:extLst>
                  <a:ext uri="{FF2B5EF4-FFF2-40B4-BE49-F238E27FC236}">
                    <a16:creationId xmlns:a16="http://schemas.microsoft.com/office/drawing/2014/main" id="{56E0DEBE-6DE6-4B73-8EDB-6C551A8FA495}"/>
                  </a:ext>
                </a:extLst>
              </p:cNvPr>
              <p:cNvSpPr txBox="1"/>
              <p:nvPr/>
            </p:nvSpPr>
            <p:spPr>
              <a:xfrm>
                <a:off x="4789406" y="1744366"/>
                <a:ext cx="1602610"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Usability test</a:t>
                </a:r>
              </a:p>
            </p:txBody>
          </p:sp>
          <p:sp>
            <p:nvSpPr>
              <p:cNvPr id="27" name="TextBox 26">
                <a:extLst>
                  <a:ext uri="{FF2B5EF4-FFF2-40B4-BE49-F238E27FC236}">
                    <a16:creationId xmlns:a16="http://schemas.microsoft.com/office/drawing/2014/main" id="{024F04F5-C545-4399-9BB8-E69299249B18}"/>
                  </a:ext>
                </a:extLst>
              </p:cNvPr>
              <p:cNvSpPr txBox="1"/>
              <p:nvPr/>
            </p:nvSpPr>
            <p:spPr>
              <a:xfrm>
                <a:off x="5052160" y="2454470"/>
                <a:ext cx="1493700"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Pilot study</a:t>
                </a:r>
              </a:p>
            </p:txBody>
          </p:sp>
        </p:grpSp>
        <p:grpSp>
          <p:nvGrpSpPr>
            <p:cNvPr id="28" name="Group 27">
              <a:extLst>
                <a:ext uri="{FF2B5EF4-FFF2-40B4-BE49-F238E27FC236}">
                  <a16:creationId xmlns:a16="http://schemas.microsoft.com/office/drawing/2014/main" id="{E9E5C247-455E-413F-A7B0-E183E62A3AF8}"/>
                </a:ext>
              </a:extLst>
            </p:cNvPr>
            <p:cNvGrpSpPr/>
            <p:nvPr/>
          </p:nvGrpSpPr>
          <p:grpSpPr>
            <a:xfrm>
              <a:off x="6969376" y="2382467"/>
              <a:ext cx="2059615" cy="696485"/>
              <a:chOff x="6640343" y="1905547"/>
              <a:chExt cx="1544711" cy="522364"/>
            </a:xfrm>
          </p:grpSpPr>
          <p:sp>
            <p:nvSpPr>
              <p:cNvPr id="29" name="TextBox 28">
                <a:extLst>
                  <a:ext uri="{FF2B5EF4-FFF2-40B4-BE49-F238E27FC236}">
                    <a16:creationId xmlns:a16="http://schemas.microsoft.com/office/drawing/2014/main" id="{0B605808-67A2-403A-9EEA-94F8076A731A}"/>
                  </a:ext>
                </a:extLst>
              </p:cNvPr>
              <p:cNvSpPr txBox="1"/>
              <p:nvPr/>
            </p:nvSpPr>
            <p:spPr>
              <a:xfrm>
                <a:off x="6640343" y="1905547"/>
                <a:ext cx="1544711"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Analytics</a:t>
                </a:r>
              </a:p>
            </p:txBody>
          </p:sp>
          <p:sp>
            <p:nvSpPr>
              <p:cNvPr id="30" name="TextBox 29">
                <a:extLst>
                  <a:ext uri="{FF2B5EF4-FFF2-40B4-BE49-F238E27FC236}">
                    <a16:creationId xmlns:a16="http://schemas.microsoft.com/office/drawing/2014/main" id="{4EDB17FA-2155-4B2E-9206-AB81533BC48E}"/>
                  </a:ext>
                </a:extLst>
              </p:cNvPr>
              <p:cNvSpPr txBox="1"/>
              <p:nvPr/>
            </p:nvSpPr>
            <p:spPr>
              <a:xfrm>
                <a:off x="6743204" y="2137110"/>
                <a:ext cx="1324791" cy="290801"/>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A/B test</a:t>
                </a:r>
              </a:p>
            </p:txBody>
          </p:sp>
        </p:grpSp>
        <p:sp>
          <p:nvSpPr>
            <p:cNvPr id="31" name="TextBox 30">
              <a:extLst>
                <a:ext uri="{FF2B5EF4-FFF2-40B4-BE49-F238E27FC236}">
                  <a16:creationId xmlns:a16="http://schemas.microsoft.com/office/drawing/2014/main" id="{5AF6B087-1BBD-4E8A-9B48-6030582E58A1}"/>
                </a:ext>
              </a:extLst>
            </p:cNvPr>
            <p:cNvSpPr txBox="1"/>
            <p:nvPr/>
          </p:nvSpPr>
          <p:spPr>
            <a:xfrm>
              <a:off x="4828089" y="4477199"/>
              <a:ext cx="1991600" cy="387735"/>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Interview</a:t>
              </a:r>
            </a:p>
          </p:txBody>
        </p:sp>
        <p:sp>
          <p:nvSpPr>
            <p:cNvPr id="32" name="TextBox 31">
              <a:extLst>
                <a:ext uri="{FF2B5EF4-FFF2-40B4-BE49-F238E27FC236}">
                  <a16:creationId xmlns:a16="http://schemas.microsoft.com/office/drawing/2014/main" id="{327C01DC-6900-48C3-A553-81581C76CE50}"/>
                </a:ext>
              </a:extLst>
            </p:cNvPr>
            <p:cNvSpPr txBox="1"/>
            <p:nvPr/>
          </p:nvSpPr>
          <p:spPr>
            <a:xfrm>
              <a:off x="7005037" y="4477199"/>
              <a:ext cx="1858408" cy="387735"/>
            </a:xfrm>
            <a:prstGeom prst="rect">
              <a:avLst/>
            </a:prstGeom>
            <a:noFill/>
          </p:spPr>
          <p:txBody>
            <a:bodyPr wrap="square">
              <a:spAutoFit/>
            </a:bodyPr>
            <a:lstStyle/>
            <a:p>
              <a:pPr algn="ctr" defTabSz="948243">
                <a:lnSpc>
                  <a:spcPct val="90000"/>
                </a:lnSpc>
                <a:spcBef>
                  <a:spcPct val="0"/>
                </a:spcBef>
                <a:spcAft>
                  <a:spcPct val="35000"/>
                </a:spcAft>
              </a:pPr>
              <a:r>
                <a:rPr lang="en-GB" sz="2133" dirty="0">
                  <a:solidFill>
                    <a:schemeClr val="accent1">
                      <a:lumMod val="50000"/>
                    </a:schemeClr>
                  </a:solidFill>
                  <a:latin typeface="Gotham Medium" panose="02000604030000020004" pitchFamily="50" charset="0"/>
                </a:rPr>
                <a:t>Survey</a:t>
              </a:r>
              <a:endParaRPr lang="en-GB" sz="1867" dirty="0">
                <a:solidFill>
                  <a:schemeClr val="accent1">
                    <a:lumMod val="50000"/>
                  </a:schemeClr>
                </a:solidFill>
                <a:latin typeface="Gotham Medium" panose="02000604030000020004" pitchFamily="50" charset="0"/>
              </a:endParaRPr>
            </a:p>
          </p:txBody>
        </p:sp>
        <p:sp>
          <p:nvSpPr>
            <p:cNvPr id="37" name="Arrow: Right 36">
              <a:extLst>
                <a:ext uri="{FF2B5EF4-FFF2-40B4-BE49-F238E27FC236}">
                  <a16:creationId xmlns:a16="http://schemas.microsoft.com/office/drawing/2014/main" id="{29D3D8E8-81BA-44E9-977D-9836A14FCCD2}"/>
                </a:ext>
              </a:extLst>
            </p:cNvPr>
            <p:cNvSpPr/>
            <p:nvPr/>
          </p:nvSpPr>
          <p:spPr>
            <a:xfrm rot="2834342">
              <a:off x="5652294" y="2677857"/>
              <a:ext cx="568479" cy="387735"/>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3915957F-B1F8-46C9-807B-62C151DB954F}"/>
                </a:ext>
              </a:extLst>
            </p:cNvPr>
            <p:cNvSpPr/>
            <p:nvPr/>
          </p:nvSpPr>
          <p:spPr>
            <a:xfrm rot="16200000">
              <a:off x="4242406" y="3253073"/>
              <a:ext cx="1785364" cy="387735"/>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4E70EE1F-2767-4D93-AEA1-386D8D6D8C8D}"/>
                </a:ext>
              </a:extLst>
            </p:cNvPr>
            <p:cNvSpPr/>
            <p:nvPr/>
          </p:nvSpPr>
          <p:spPr>
            <a:xfrm rot="2834342">
              <a:off x="6427840" y="3733390"/>
              <a:ext cx="1083072" cy="387735"/>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11835EC2-F14E-46CD-920B-70215E15CB4D}"/>
              </a:ext>
            </a:extLst>
          </p:cNvPr>
          <p:cNvGrpSpPr/>
          <p:nvPr/>
        </p:nvGrpSpPr>
        <p:grpSpPr>
          <a:xfrm>
            <a:off x="10480844" y="133313"/>
            <a:ext cx="1516471" cy="463623"/>
            <a:chOff x="1669819" y="1891403"/>
            <a:chExt cx="1448681" cy="463623"/>
          </a:xfrm>
        </p:grpSpPr>
        <p:sp>
          <p:nvSpPr>
            <p:cNvPr id="34" name="Rectangle 33">
              <a:extLst>
                <a:ext uri="{FF2B5EF4-FFF2-40B4-BE49-F238E27FC236}">
                  <a16:creationId xmlns:a16="http://schemas.microsoft.com/office/drawing/2014/main" id="{0A19A61D-051F-4917-B93B-9492BECDB179}"/>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5" name="TextBox 34">
              <a:extLst>
                <a:ext uri="{FF2B5EF4-FFF2-40B4-BE49-F238E27FC236}">
                  <a16:creationId xmlns:a16="http://schemas.microsoft.com/office/drawing/2014/main" id="{BFC3A0C2-EEA4-430D-9003-4564793AD3DD}"/>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297280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lstStyle/>
          <a:p>
            <a:r>
              <a:rPr lang="en-GB" dirty="0"/>
              <a:t>Sampling error happens when you ask a sample</a:t>
            </a:r>
          </a:p>
        </p:txBody>
      </p:sp>
      <p:pic>
        <p:nvPicPr>
          <p:cNvPr id="11" name="Picture 10"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0274284B-CF5B-4FE6-BB92-F86186FB7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24" name="Rectangle 23">
            <a:extLst>
              <a:ext uri="{FF2B5EF4-FFF2-40B4-BE49-F238E27FC236}">
                <a16:creationId xmlns:a16="http://schemas.microsoft.com/office/drawing/2014/main" id="{E541BCF1-172F-492A-B460-C51FA284D86E}"/>
              </a:ext>
            </a:extLst>
          </p:cNvPr>
          <p:cNvSpPr/>
          <p:nvPr/>
        </p:nvSpPr>
        <p:spPr>
          <a:xfrm>
            <a:off x="9341191" y="2861583"/>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Sampling error</a:t>
            </a:r>
          </a:p>
        </p:txBody>
      </p:sp>
      <p:cxnSp>
        <p:nvCxnSpPr>
          <p:cNvPr id="23" name="Straight Arrow Connector 22">
            <a:extLst>
              <a:ext uri="{FF2B5EF4-FFF2-40B4-BE49-F238E27FC236}">
                <a16:creationId xmlns:a16="http://schemas.microsoft.com/office/drawing/2014/main" id="{152A6C82-BE7C-4B7F-8F95-BA908A23130C}"/>
              </a:ext>
            </a:extLst>
          </p:cNvPr>
          <p:cNvCxnSpPr>
            <a:cxnSpLocks/>
          </p:cNvCxnSpPr>
          <p:nvPr/>
        </p:nvCxnSpPr>
        <p:spPr>
          <a:xfrm flipH="1">
            <a:off x="8165534" y="332831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36FA0CB-D5C6-4D0D-87C8-38796909D91F}"/>
              </a:ext>
            </a:extLst>
          </p:cNvPr>
          <p:cNvGrpSpPr/>
          <p:nvPr/>
        </p:nvGrpSpPr>
        <p:grpSpPr>
          <a:xfrm>
            <a:off x="10480844" y="133313"/>
            <a:ext cx="1516471" cy="463623"/>
            <a:chOff x="1669819" y="1891403"/>
            <a:chExt cx="1448681" cy="463623"/>
          </a:xfrm>
        </p:grpSpPr>
        <p:sp>
          <p:nvSpPr>
            <p:cNvPr id="12" name="Rectangle 11">
              <a:extLst>
                <a:ext uri="{FF2B5EF4-FFF2-40B4-BE49-F238E27FC236}">
                  <a16:creationId xmlns:a16="http://schemas.microsoft.com/office/drawing/2014/main" id="{084C7A24-6694-4F97-842E-E3982E093957}"/>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3" name="TextBox 12">
              <a:extLst>
                <a:ext uri="{FF2B5EF4-FFF2-40B4-BE49-F238E27FC236}">
                  <a16:creationId xmlns:a16="http://schemas.microsoft.com/office/drawing/2014/main" id="{E195B4F5-6CA8-4FFC-800F-2616FF2DC06F}"/>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599327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ormAutofit/>
          </a:bodyPr>
          <a:lstStyle/>
          <a:p>
            <a:r>
              <a:rPr lang="en-GB" dirty="0"/>
              <a:t>Sample size calculations need lots of estimates</a:t>
            </a:r>
          </a:p>
        </p:txBody>
      </p:sp>
      <p:sp>
        <p:nvSpPr>
          <p:cNvPr id="2" name="Content Placeholder 1">
            <a:extLst>
              <a:ext uri="{FF2B5EF4-FFF2-40B4-BE49-F238E27FC236}">
                <a16:creationId xmlns:a16="http://schemas.microsoft.com/office/drawing/2014/main" id="{BB2FB74B-1A97-4C57-B6B1-58DB2E298565}"/>
              </a:ext>
            </a:extLst>
          </p:cNvPr>
          <p:cNvSpPr>
            <a:spLocks noGrp="1"/>
          </p:cNvSpPr>
          <p:nvPr>
            <p:ph idx="1"/>
          </p:nvPr>
        </p:nvSpPr>
        <p:spPr>
          <a:xfrm>
            <a:off x="838200" y="1825625"/>
            <a:ext cx="10515600" cy="4351338"/>
          </a:xfrm>
        </p:spPr>
        <p:txBody>
          <a:bodyPr/>
          <a:lstStyle/>
          <a:p>
            <a:r>
              <a:rPr lang="en-US" dirty="0"/>
              <a:t>Acceptable level of [statistical] significance </a:t>
            </a:r>
            <a:r>
              <a:rPr lang="en-US" sz="2000" dirty="0"/>
              <a:t>(risk of reporting a result when the differences happened by chance, type 1 error)</a:t>
            </a:r>
            <a:endParaRPr lang="en-US" dirty="0"/>
          </a:p>
          <a:p>
            <a:r>
              <a:rPr lang="en-US" dirty="0"/>
              <a:t>Power of the study </a:t>
            </a:r>
            <a:r>
              <a:rPr lang="en-US" sz="2000" dirty="0"/>
              <a:t>(risk of missing a result that is really there, type 2 error)</a:t>
            </a:r>
          </a:p>
          <a:p>
            <a:r>
              <a:rPr lang="en-US" dirty="0"/>
              <a:t>Expected effect size </a:t>
            </a:r>
            <a:r>
              <a:rPr lang="en-US" sz="2000" dirty="0"/>
              <a:t>(whatever counts as a worthwhile change)</a:t>
            </a:r>
          </a:p>
          <a:p>
            <a:r>
              <a:rPr lang="en-US" dirty="0"/>
              <a:t>Underlying event rate in the population </a:t>
            </a:r>
            <a:r>
              <a:rPr lang="en-US" sz="2000" dirty="0"/>
              <a:t>(how many people affected)</a:t>
            </a:r>
          </a:p>
          <a:p>
            <a:r>
              <a:rPr lang="en-US" dirty="0"/>
              <a:t>Standard deviation in the population </a:t>
            </a:r>
            <a:r>
              <a:rPr lang="en-US" sz="2000" dirty="0"/>
              <a:t>(amount of variability in the population)</a:t>
            </a:r>
            <a:endParaRPr lang="en-US" sz="2400" dirty="0"/>
          </a:p>
          <a:p>
            <a:r>
              <a:rPr lang="en-US" sz="2400" dirty="0"/>
              <a:t>Assumptions about sampling </a:t>
            </a:r>
          </a:p>
          <a:p>
            <a:pPr lvl="1"/>
            <a:endParaRPr lang="en-US" dirty="0"/>
          </a:p>
          <a:p>
            <a:endParaRPr lang="en-GB" sz="2000" dirty="0"/>
          </a:p>
        </p:txBody>
      </p:sp>
      <p:sp>
        <p:nvSpPr>
          <p:cNvPr id="13" name="TextBox 12">
            <a:extLst>
              <a:ext uri="{FF2B5EF4-FFF2-40B4-BE49-F238E27FC236}">
                <a16:creationId xmlns:a16="http://schemas.microsoft.com/office/drawing/2014/main" id="{B9EA9D70-197A-460D-9850-BC49D4046E4A}"/>
              </a:ext>
            </a:extLst>
          </p:cNvPr>
          <p:cNvSpPr txBox="1"/>
          <p:nvPr/>
        </p:nvSpPr>
        <p:spPr>
          <a:xfrm>
            <a:off x="4491139" y="5986023"/>
            <a:ext cx="7493000" cy="738664"/>
          </a:xfrm>
          <a:prstGeom prst="rect">
            <a:avLst/>
          </a:prstGeom>
          <a:noFill/>
        </p:spPr>
        <p:txBody>
          <a:bodyPr wrap="square">
            <a:spAutoFit/>
          </a:bodyPr>
          <a:lstStyle/>
          <a:p>
            <a:r>
              <a:rPr lang="en-US" sz="1400" b="0" i="0" dirty="0">
                <a:solidFill>
                  <a:srgbClr val="303030"/>
                </a:solidFill>
                <a:effectLst/>
                <a:latin typeface="Arial" panose="020B0604020202020204" pitchFamily="34" charset="0"/>
                <a:cs typeface="Arial" panose="020B0604020202020204" pitchFamily="34" charset="0"/>
              </a:rPr>
              <a:t>Kadam, P., &amp; </a:t>
            </a:r>
            <a:r>
              <a:rPr lang="en-US" sz="1400" b="0" i="0" dirty="0" err="1">
                <a:solidFill>
                  <a:srgbClr val="303030"/>
                </a:solidFill>
                <a:effectLst/>
                <a:latin typeface="Arial" panose="020B0604020202020204" pitchFamily="34" charset="0"/>
                <a:cs typeface="Arial" panose="020B0604020202020204" pitchFamily="34" charset="0"/>
              </a:rPr>
              <a:t>Bhalerao</a:t>
            </a:r>
            <a:r>
              <a:rPr lang="en-US" sz="1400" b="0" i="0" dirty="0">
                <a:solidFill>
                  <a:srgbClr val="303030"/>
                </a:solidFill>
                <a:effectLst/>
                <a:latin typeface="Arial" panose="020B0604020202020204" pitchFamily="34" charset="0"/>
                <a:cs typeface="Arial" panose="020B0604020202020204" pitchFamily="34" charset="0"/>
              </a:rPr>
              <a:t>, S. (2010). Sample size calculation. </a:t>
            </a:r>
            <a:br>
              <a:rPr lang="en-US" sz="1400" b="0" i="0" dirty="0">
                <a:solidFill>
                  <a:srgbClr val="303030"/>
                </a:solidFill>
                <a:effectLst/>
                <a:latin typeface="Arial" panose="020B0604020202020204" pitchFamily="34" charset="0"/>
                <a:cs typeface="Arial" panose="020B0604020202020204" pitchFamily="34" charset="0"/>
              </a:rPr>
            </a:br>
            <a:r>
              <a:rPr lang="en-US" sz="1400" b="0" i="1" dirty="0">
                <a:solidFill>
                  <a:srgbClr val="303030"/>
                </a:solidFill>
                <a:effectLst/>
                <a:latin typeface="Arial" panose="020B0604020202020204" pitchFamily="34" charset="0"/>
                <a:cs typeface="Arial" panose="020B0604020202020204" pitchFamily="34" charset="0"/>
              </a:rPr>
              <a:t>International journal of Ayurveda research</a:t>
            </a:r>
            <a:r>
              <a:rPr lang="en-US" sz="1400" b="0" i="0" dirty="0">
                <a:solidFill>
                  <a:srgbClr val="303030"/>
                </a:solidFill>
                <a:effectLst/>
                <a:latin typeface="Arial" panose="020B0604020202020204" pitchFamily="34" charset="0"/>
                <a:cs typeface="Arial" panose="020B0604020202020204" pitchFamily="34" charset="0"/>
              </a:rPr>
              <a:t>, </a:t>
            </a:r>
            <a:r>
              <a:rPr lang="en-US" sz="1400" b="0" i="1" dirty="0">
                <a:solidFill>
                  <a:srgbClr val="303030"/>
                </a:solidFill>
                <a:effectLst/>
                <a:latin typeface="Arial" panose="020B0604020202020204" pitchFamily="34" charset="0"/>
                <a:cs typeface="Arial" panose="020B0604020202020204" pitchFamily="34" charset="0"/>
              </a:rPr>
              <a:t>1</a:t>
            </a:r>
            <a:r>
              <a:rPr lang="en-US" sz="1400" b="0" i="0" dirty="0">
                <a:solidFill>
                  <a:srgbClr val="303030"/>
                </a:solidFill>
                <a:effectLst/>
                <a:latin typeface="Arial" panose="020B0604020202020204" pitchFamily="34" charset="0"/>
                <a:cs typeface="Arial" panose="020B0604020202020204" pitchFamily="34" charset="0"/>
              </a:rPr>
              <a:t>(1), 55–57. </a:t>
            </a:r>
            <a:br>
              <a:rPr lang="en-US" sz="1400" b="0" i="0" dirty="0">
                <a:solidFill>
                  <a:srgbClr val="303030"/>
                </a:solidFill>
                <a:effectLst/>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hlinkClick r:id="rId3"/>
              </a:rPr>
              <a:t>Sample size calculation (nih.gov)</a:t>
            </a:r>
            <a:endParaRPr lang="en-GB" sz="14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EDB0639-B31A-44E3-8DB4-5119897E852E}"/>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2186A87E-3792-4E9C-A668-DEF506CEB612}"/>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80C202B2-EBA2-4A10-9F78-5D14C9E54A3C}"/>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864296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8020-D88B-4037-9B2E-8486CFCF1515}"/>
              </a:ext>
            </a:extLst>
          </p:cNvPr>
          <p:cNvSpPr>
            <a:spLocks noGrp="1"/>
          </p:cNvSpPr>
          <p:nvPr>
            <p:ph type="title"/>
          </p:nvPr>
        </p:nvSpPr>
        <p:spPr>
          <a:xfrm>
            <a:off x="838200" y="365125"/>
            <a:ext cx="10515600" cy="1325563"/>
          </a:xfrm>
        </p:spPr>
        <p:txBody>
          <a:bodyPr/>
          <a:lstStyle/>
          <a:p>
            <a:r>
              <a:rPr lang="en-GB" dirty="0"/>
              <a:t>What type of significance do you need?</a:t>
            </a:r>
          </a:p>
        </p:txBody>
      </p:sp>
      <p:sp>
        <p:nvSpPr>
          <p:cNvPr id="3" name="Content Placeholder 2">
            <a:extLst>
              <a:ext uri="{FF2B5EF4-FFF2-40B4-BE49-F238E27FC236}">
                <a16:creationId xmlns:a16="http://schemas.microsoft.com/office/drawing/2014/main" id="{4368023E-F462-413E-9BC3-FEF2F6C52C05}"/>
              </a:ext>
            </a:extLst>
          </p:cNvPr>
          <p:cNvSpPr>
            <a:spLocks noGrp="1"/>
          </p:cNvSpPr>
          <p:nvPr>
            <p:ph idx="1"/>
          </p:nvPr>
        </p:nvSpPr>
        <p:spPr>
          <a:xfrm>
            <a:off x="838200" y="1825625"/>
            <a:ext cx="10515600" cy="4351338"/>
          </a:xfrm>
        </p:spPr>
        <p:txBody>
          <a:bodyPr/>
          <a:lstStyle/>
          <a:p>
            <a:r>
              <a:rPr lang="en-GB" dirty="0"/>
              <a:t>A result that is </a:t>
            </a:r>
            <a:r>
              <a:rPr lang="en-GB" i="1" dirty="0"/>
              <a:t>statistically significant </a:t>
            </a:r>
            <a:r>
              <a:rPr lang="en-GB" dirty="0"/>
              <a:t>is one that is mathematically unlikely to be the result of chance</a:t>
            </a:r>
            <a:br>
              <a:rPr lang="en-GB" dirty="0"/>
            </a:br>
            <a:r>
              <a:rPr lang="en-GB" dirty="0"/>
              <a:t> </a:t>
            </a:r>
          </a:p>
          <a:p>
            <a:r>
              <a:rPr lang="en-GB" dirty="0"/>
              <a:t>A result that is </a:t>
            </a:r>
            <a:r>
              <a:rPr lang="en-GB" i="1" dirty="0"/>
              <a:t>significant in practice </a:t>
            </a:r>
            <a:r>
              <a:rPr lang="en-GB" dirty="0"/>
              <a:t>is one that is</a:t>
            </a:r>
            <a:br>
              <a:rPr lang="en-GB" dirty="0"/>
            </a:br>
            <a:r>
              <a:rPr lang="en-GB" dirty="0"/>
              <a:t>meaningful in the real world</a:t>
            </a:r>
          </a:p>
        </p:txBody>
      </p:sp>
      <p:grpSp>
        <p:nvGrpSpPr>
          <p:cNvPr id="4" name="Group 3">
            <a:extLst>
              <a:ext uri="{FF2B5EF4-FFF2-40B4-BE49-F238E27FC236}">
                <a16:creationId xmlns:a16="http://schemas.microsoft.com/office/drawing/2014/main" id="{D63F9F4E-E26F-4635-9799-DC75953A31FE}"/>
              </a:ext>
            </a:extLst>
          </p:cNvPr>
          <p:cNvGrpSpPr/>
          <p:nvPr/>
        </p:nvGrpSpPr>
        <p:grpSpPr>
          <a:xfrm>
            <a:off x="10480844" y="133313"/>
            <a:ext cx="1516471" cy="463623"/>
            <a:chOff x="1669819" y="1891403"/>
            <a:chExt cx="1448681" cy="463623"/>
          </a:xfrm>
        </p:grpSpPr>
        <p:sp>
          <p:nvSpPr>
            <p:cNvPr id="5" name="Rectangle 4">
              <a:extLst>
                <a:ext uri="{FF2B5EF4-FFF2-40B4-BE49-F238E27FC236}">
                  <a16:creationId xmlns:a16="http://schemas.microsoft.com/office/drawing/2014/main" id="{0DDBD27B-4E2B-4E33-842D-6FA976A46815}"/>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8BCD9C5B-2B11-43F6-92DB-779D975686EA}"/>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90643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ormAutofit/>
          </a:bodyPr>
          <a:lstStyle/>
          <a:p>
            <a:r>
              <a:rPr lang="en-GB" dirty="0"/>
              <a:t>If you ask the wrong questions, you’ll fail at validity</a:t>
            </a:r>
          </a:p>
        </p:txBody>
      </p:sp>
      <p:pic>
        <p:nvPicPr>
          <p:cNvPr id="13" name="Picture 12"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6C351531-6877-44B6-B435-23F7A3EEF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20" name="TextBox 19">
            <a:extLst>
              <a:ext uri="{FF2B5EF4-FFF2-40B4-BE49-F238E27FC236}">
                <a16:creationId xmlns:a16="http://schemas.microsoft.com/office/drawing/2014/main" id="{75BDFDF3-6478-474A-A026-849EB8C1195C}"/>
              </a:ext>
            </a:extLst>
          </p:cNvPr>
          <p:cNvSpPr txBox="1"/>
          <p:nvPr/>
        </p:nvSpPr>
        <p:spPr>
          <a:xfrm>
            <a:off x="838200" y="1506593"/>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21" name="TextBox 20">
            <a:extLst>
              <a:ext uri="{FF2B5EF4-FFF2-40B4-BE49-F238E27FC236}">
                <a16:creationId xmlns:a16="http://schemas.microsoft.com/office/drawing/2014/main" id="{FA564DA8-0E67-4592-9C25-CB352D59E683}"/>
              </a:ext>
            </a:extLst>
          </p:cNvPr>
          <p:cNvSpPr txBox="1"/>
          <p:nvPr/>
        </p:nvSpPr>
        <p:spPr>
          <a:xfrm>
            <a:off x="8547074" y="151854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19" name="TextBox 18">
            <a:extLst>
              <a:ext uri="{FF2B5EF4-FFF2-40B4-BE49-F238E27FC236}">
                <a16:creationId xmlns:a16="http://schemas.microsoft.com/office/drawing/2014/main" id="{DD6FC845-23B2-44A2-8992-A8A13C154A86}"/>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cxnSp>
        <p:nvCxnSpPr>
          <p:cNvPr id="14" name="Straight Arrow Connector 13">
            <a:extLst>
              <a:ext uri="{FF2B5EF4-FFF2-40B4-BE49-F238E27FC236}">
                <a16:creationId xmlns:a16="http://schemas.microsoft.com/office/drawing/2014/main" id="{4EFC9169-27E2-4954-89A2-DC17F9417EDD}"/>
              </a:ext>
            </a:extLst>
          </p:cNvPr>
          <p:cNvCxnSpPr>
            <a:cxnSpLocks/>
          </p:cNvCxnSpPr>
          <p:nvPr/>
        </p:nvCxnSpPr>
        <p:spPr>
          <a:xfrm>
            <a:off x="2495657" y="2583486"/>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3F83425-86A3-41C8-A774-89BB28F37536}"/>
              </a:ext>
            </a:extLst>
          </p:cNvPr>
          <p:cNvSpPr/>
          <p:nvPr/>
        </p:nvSpPr>
        <p:spPr>
          <a:xfrm>
            <a:off x="838200" y="2344254"/>
            <a:ext cx="2267612" cy="69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(Lack of) validity</a:t>
            </a:r>
          </a:p>
        </p:txBody>
      </p:sp>
      <p:cxnSp>
        <p:nvCxnSpPr>
          <p:cNvPr id="17" name="Straight Arrow Connector 16">
            <a:extLst>
              <a:ext uri="{FF2B5EF4-FFF2-40B4-BE49-F238E27FC236}">
                <a16:creationId xmlns:a16="http://schemas.microsoft.com/office/drawing/2014/main" id="{C00B7FD7-94F5-4739-8180-6358AE367D5A}"/>
              </a:ext>
            </a:extLst>
          </p:cNvPr>
          <p:cNvCxnSpPr>
            <a:cxnSpLocks/>
          </p:cNvCxnSpPr>
          <p:nvPr/>
        </p:nvCxnSpPr>
        <p:spPr>
          <a:xfrm flipH="1">
            <a:off x="8165534" y="332831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9659D5C-30C7-42D2-985C-A1D11C881FEB}"/>
              </a:ext>
            </a:extLst>
          </p:cNvPr>
          <p:cNvSpPr/>
          <p:nvPr/>
        </p:nvSpPr>
        <p:spPr>
          <a:xfrm>
            <a:off x="9341191" y="2861583"/>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Sampling error</a:t>
            </a:r>
          </a:p>
        </p:txBody>
      </p:sp>
      <p:grpSp>
        <p:nvGrpSpPr>
          <p:cNvPr id="10" name="Group 9">
            <a:extLst>
              <a:ext uri="{FF2B5EF4-FFF2-40B4-BE49-F238E27FC236}">
                <a16:creationId xmlns:a16="http://schemas.microsoft.com/office/drawing/2014/main" id="{988A0DEE-53BF-45A5-9071-8B02B572CA7F}"/>
              </a:ext>
            </a:extLst>
          </p:cNvPr>
          <p:cNvGrpSpPr/>
          <p:nvPr/>
        </p:nvGrpSpPr>
        <p:grpSpPr>
          <a:xfrm>
            <a:off x="10480844" y="133313"/>
            <a:ext cx="1516471" cy="463623"/>
            <a:chOff x="1669819" y="1891403"/>
            <a:chExt cx="1448681" cy="463623"/>
          </a:xfrm>
        </p:grpSpPr>
        <p:sp>
          <p:nvSpPr>
            <p:cNvPr id="11" name="Rectangle 10">
              <a:extLst>
                <a:ext uri="{FF2B5EF4-FFF2-40B4-BE49-F238E27FC236}">
                  <a16:creationId xmlns:a16="http://schemas.microsoft.com/office/drawing/2014/main" id="{BB01E758-8D46-4234-BAB4-0CF5ADD9569C}"/>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2" name="TextBox 11">
              <a:extLst>
                <a:ext uri="{FF2B5EF4-FFF2-40B4-BE49-F238E27FC236}">
                  <a16:creationId xmlns:a16="http://schemas.microsoft.com/office/drawing/2014/main" id="{F85787D2-2CC4-41CD-BDF2-3D6D6B9A9F9F}"/>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
        <p:nvSpPr>
          <p:cNvPr id="4" name="Slide Number Placeholder 3"/>
          <p:cNvSpPr>
            <a:spLocks noGrp="1"/>
          </p:cNvSpPr>
          <p:nvPr>
            <p:ph type="sldNum" sz="quarter" idx="4294967295"/>
          </p:nvPr>
        </p:nvSpPr>
        <p:spPr>
          <a:xfrm>
            <a:off x="0" y="6527800"/>
            <a:ext cx="12192000" cy="331788"/>
          </a:xfrm>
          <a:prstGeom prst="rect">
            <a:avLst/>
          </a:prstGeom>
        </p:spPr>
        <p:txBody>
          <a:bodyPr/>
          <a:lstStyle/>
          <a:p>
            <a:pPr>
              <a:defRPr/>
            </a:pPr>
            <a:fld id="{E0FDB099-827C-4E13-8ED2-E18DA2C0FE65}" type="slidenum">
              <a:rPr lang="en-US" smtClean="0"/>
              <a:pPr>
                <a:defRPr/>
              </a:pPr>
              <a:t>75</a:t>
            </a:fld>
            <a:endParaRPr lang="en-US"/>
          </a:p>
        </p:txBody>
      </p:sp>
    </p:spTree>
    <p:extLst>
      <p:ext uri="{BB962C8B-B14F-4D97-AF65-F5344CB8AC3E}">
        <p14:creationId xmlns:p14="http://schemas.microsoft.com/office/powerpoint/2010/main" val="3300887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57C014-0C1F-4867-BBB4-2EC6D34BFA40}"/>
              </a:ext>
            </a:extLst>
          </p:cNvPr>
          <p:cNvSpPr>
            <a:spLocks noGrp="1"/>
          </p:cNvSpPr>
          <p:nvPr>
            <p:ph type="body" sz="half" idx="2"/>
          </p:nvPr>
        </p:nvSpPr>
        <p:spPr>
          <a:xfrm>
            <a:off x="274109" y="942109"/>
            <a:ext cx="4011084" cy="4012480"/>
          </a:xfrm>
        </p:spPr>
        <p:txBody>
          <a:bodyPr/>
          <a:lstStyle/>
          <a:p>
            <a:r>
              <a:rPr lang="en-GB" dirty="0"/>
              <a:t>Takeaway</a:t>
            </a:r>
          </a:p>
        </p:txBody>
      </p:sp>
      <p:sp>
        <p:nvSpPr>
          <p:cNvPr id="3" name="Content Placeholder 2">
            <a:extLst>
              <a:ext uri="{FF2B5EF4-FFF2-40B4-BE49-F238E27FC236}">
                <a16:creationId xmlns:a16="http://schemas.microsoft.com/office/drawing/2014/main" id="{3A272439-CDC9-4B8B-844E-46F34A932C68}"/>
              </a:ext>
            </a:extLst>
          </p:cNvPr>
          <p:cNvSpPr>
            <a:spLocks noGrp="1"/>
          </p:cNvSpPr>
          <p:nvPr>
            <p:ph idx="1"/>
          </p:nvPr>
        </p:nvSpPr>
        <p:spPr>
          <a:xfrm>
            <a:off x="4766734" y="942109"/>
            <a:ext cx="7065048" cy="5184056"/>
          </a:xfrm>
        </p:spPr>
        <p:txBody>
          <a:bodyPr/>
          <a:lstStyle/>
          <a:p>
            <a:r>
              <a:rPr lang="en-GB" dirty="0"/>
              <a:t>Asking one person </a:t>
            </a:r>
            <a:br>
              <a:rPr lang="en-GB" dirty="0"/>
            </a:br>
            <a:r>
              <a:rPr lang="en-GB" dirty="0"/>
              <a:t>the right question </a:t>
            </a:r>
          </a:p>
          <a:p>
            <a:endParaRPr lang="en-GB" dirty="0"/>
          </a:p>
          <a:p>
            <a:r>
              <a:rPr lang="en-GB" dirty="0"/>
              <a:t>gets better results </a:t>
            </a:r>
          </a:p>
          <a:p>
            <a:endParaRPr lang="en-GB" dirty="0"/>
          </a:p>
          <a:p>
            <a:r>
              <a:rPr lang="en-GB" dirty="0"/>
              <a:t>than asking 10,000 people </a:t>
            </a:r>
            <a:br>
              <a:rPr lang="en-GB" dirty="0"/>
            </a:br>
            <a:r>
              <a:rPr lang="en-GB" dirty="0"/>
              <a:t>the wrong question</a:t>
            </a:r>
          </a:p>
          <a:p>
            <a:endParaRPr lang="en-GB" dirty="0"/>
          </a:p>
        </p:txBody>
      </p:sp>
      <p:grpSp>
        <p:nvGrpSpPr>
          <p:cNvPr id="5" name="Group 4">
            <a:extLst>
              <a:ext uri="{FF2B5EF4-FFF2-40B4-BE49-F238E27FC236}">
                <a16:creationId xmlns:a16="http://schemas.microsoft.com/office/drawing/2014/main" id="{A6D7A7B0-5733-4BF4-AD52-E80A4524B65D}"/>
              </a:ext>
            </a:extLst>
          </p:cNvPr>
          <p:cNvGrpSpPr/>
          <p:nvPr/>
        </p:nvGrpSpPr>
        <p:grpSpPr>
          <a:xfrm>
            <a:off x="10480844" y="133313"/>
            <a:ext cx="1516471" cy="463623"/>
            <a:chOff x="1669819" y="1891403"/>
            <a:chExt cx="1448681" cy="463623"/>
          </a:xfrm>
        </p:grpSpPr>
        <p:sp>
          <p:nvSpPr>
            <p:cNvPr id="6" name="Rectangle 5">
              <a:extLst>
                <a:ext uri="{FF2B5EF4-FFF2-40B4-BE49-F238E27FC236}">
                  <a16:creationId xmlns:a16="http://schemas.microsoft.com/office/drawing/2014/main" id="{C9021BF3-B952-47D4-A587-B4ECBB7B2094}"/>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 name="TextBox 6">
              <a:extLst>
                <a:ext uri="{FF2B5EF4-FFF2-40B4-BE49-F238E27FC236}">
                  <a16:creationId xmlns:a16="http://schemas.microsoft.com/office/drawing/2014/main" id="{5BF0B75C-4CAD-4149-8A08-A9C550875A38}"/>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1178547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4800" dirty="0"/>
              <a:t>Significance in practice relates to Total Survey Error</a:t>
            </a:r>
          </a:p>
        </p:txBody>
      </p:sp>
      <p:pic>
        <p:nvPicPr>
          <p:cNvPr id="30" name="Picture 29"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C2CD0808-F633-4447-9585-101893B67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36" name="TextBox 35">
            <a:extLst>
              <a:ext uri="{FF2B5EF4-FFF2-40B4-BE49-F238E27FC236}">
                <a16:creationId xmlns:a16="http://schemas.microsoft.com/office/drawing/2014/main" id="{281E10E1-AA37-4EEE-B9E6-E5A531CBCC81}"/>
              </a:ext>
            </a:extLst>
          </p:cNvPr>
          <p:cNvSpPr txBox="1"/>
          <p:nvPr/>
        </p:nvSpPr>
        <p:spPr>
          <a:xfrm>
            <a:off x="598525" y="1518542"/>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37" name="TextBox 36">
            <a:extLst>
              <a:ext uri="{FF2B5EF4-FFF2-40B4-BE49-F238E27FC236}">
                <a16:creationId xmlns:a16="http://schemas.microsoft.com/office/drawing/2014/main" id="{03509DD8-54C9-4899-970B-9FB967E72B49}"/>
              </a:ext>
            </a:extLst>
          </p:cNvPr>
          <p:cNvSpPr txBox="1"/>
          <p:nvPr/>
        </p:nvSpPr>
        <p:spPr>
          <a:xfrm>
            <a:off x="8547074" y="151854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sp>
        <p:nvSpPr>
          <p:cNvPr id="33" name="TextBox 32">
            <a:extLst>
              <a:ext uri="{FF2B5EF4-FFF2-40B4-BE49-F238E27FC236}">
                <a16:creationId xmlns:a16="http://schemas.microsoft.com/office/drawing/2014/main" id="{DF245CAB-7B94-4A53-92A8-29BBD363A6C7}"/>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cxnSp>
        <p:nvCxnSpPr>
          <p:cNvPr id="16" name="Straight Arrow Connector 15">
            <a:extLst>
              <a:ext uri="{FF2B5EF4-FFF2-40B4-BE49-F238E27FC236}">
                <a16:creationId xmlns:a16="http://schemas.microsoft.com/office/drawing/2014/main" id="{F282632A-80EF-41E6-88D6-006281EFD07C}"/>
              </a:ext>
            </a:extLst>
          </p:cNvPr>
          <p:cNvCxnSpPr>
            <a:cxnSpLocks/>
          </p:cNvCxnSpPr>
          <p:nvPr/>
        </p:nvCxnSpPr>
        <p:spPr>
          <a:xfrm>
            <a:off x="2495657" y="2583486"/>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08D69F4-B8B5-4FE4-BF75-EEBE34207E7D}"/>
              </a:ext>
            </a:extLst>
          </p:cNvPr>
          <p:cNvSpPr/>
          <p:nvPr/>
        </p:nvSpPr>
        <p:spPr>
          <a:xfrm>
            <a:off x="618612" y="2348083"/>
            <a:ext cx="2267612" cy="69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(Lack of) validity</a:t>
            </a:r>
          </a:p>
        </p:txBody>
      </p:sp>
      <p:cxnSp>
        <p:nvCxnSpPr>
          <p:cNvPr id="17" name="Straight Arrow Connector 16">
            <a:extLst>
              <a:ext uri="{FF2B5EF4-FFF2-40B4-BE49-F238E27FC236}">
                <a16:creationId xmlns:a16="http://schemas.microsoft.com/office/drawing/2014/main" id="{60B01868-A92E-4017-8257-5097F4F0122B}"/>
              </a:ext>
            </a:extLst>
          </p:cNvPr>
          <p:cNvCxnSpPr>
            <a:cxnSpLocks/>
          </p:cNvCxnSpPr>
          <p:nvPr/>
        </p:nvCxnSpPr>
        <p:spPr>
          <a:xfrm>
            <a:off x="2480637" y="400610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DC5AE8B-9C50-4BB2-93A6-36649203C241}"/>
              </a:ext>
            </a:extLst>
          </p:cNvPr>
          <p:cNvSpPr/>
          <p:nvPr/>
        </p:nvSpPr>
        <p:spPr>
          <a:xfrm>
            <a:off x="618612" y="3509982"/>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Measurement error</a:t>
            </a:r>
          </a:p>
        </p:txBody>
      </p:sp>
      <p:cxnSp>
        <p:nvCxnSpPr>
          <p:cNvPr id="19" name="Straight Arrow Connector 18">
            <a:extLst>
              <a:ext uri="{FF2B5EF4-FFF2-40B4-BE49-F238E27FC236}">
                <a16:creationId xmlns:a16="http://schemas.microsoft.com/office/drawing/2014/main" id="{B090A2BB-30F5-4829-83E9-55DA425C1CC3}"/>
              </a:ext>
            </a:extLst>
          </p:cNvPr>
          <p:cNvCxnSpPr>
            <a:cxnSpLocks/>
          </p:cNvCxnSpPr>
          <p:nvPr/>
        </p:nvCxnSpPr>
        <p:spPr>
          <a:xfrm>
            <a:off x="2495657" y="529973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3906B17-FFDE-4A68-8BA3-35767E52F75D}"/>
              </a:ext>
            </a:extLst>
          </p:cNvPr>
          <p:cNvSpPr/>
          <p:nvPr/>
        </p:nvSpPr>
        <p:spPr>
          <a:xfrm>
            <a:off x="633632" y="493383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Processing error</a:t>
            </a:r>
          </a:p>
        </p:txBody>
      </p:sp>
      <p:cxnSp>
        <p:nvCxnSpPr>
          <p:cNvPr id="21" name="Straight Arrow Connector 20">
            <a:extLst>
              <a:ext uri="{FF2B5EF4-FFF2-40B4-BE49-F238E27FC236}">
                <a16:creationId xmlns:a16="http://schemas.microsoft.com/office/drawing/2014/main" id="{E824287D-A452-45A9-B4CD-1FAAB1D97E1F}"/>
              </a:ext>
            </a:extLst>
          </p:cNvPr>
          <p:cNvCxnSpPr>
            <a:cxnSpLocks/>
          </p:cNvCxnSpPr>
          <p:nvPr/>
        </p:nvCxnSpPr>
        <p:spPr>
          <a:xfrm flipH="1">
            <a:off x="8165534" y="2349947"/>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64DFC27-BCA6-4F86-910E-72836C37BC64}"/>
              </a:ext>
            </a:extLst>
          </p:cNvPr>
          <p:cNvSpPr/>
          <p:nvPr/>
        </p:nvSpPr>
        <p:spPr>
          <a:xfrm>
            <a:off x="9315399" y="1923865"/>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Coverage error</a:t>
            </a:r>
          </a:p>
        </p:txBody>
      </p:sp>
      <p:cxnSp>
        <p:nvCxnSpPr>
          <p:cNvPr id="23" name="Straight Arrow Connector 22">
            <a:extLst>
              <a:ext uri="{FF2B5EF4-FFF2-40B4-BE49-F238E27FC236}">
                <a16:creationId xmlns:a16="http://schemas.microsoft.com/office/drawing/2014/main" id="{F41BD30E-163F-47A7-8DE4-A8F0FB6443A6}"/>
              </a:ext>
            </a:extLst>
          </p:cNvPr>
          <p:cNvCxnSpPr>
            <a:cxnSpLocks/>
          </p:cNvCxnSpPr>
          <p:nvPr/>
        </p:nvCxnSpPr>
        <p:spPr>
          <a:xfrm flipH="1">
            <a:off x="8165534" y="332831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50BB24C-927B-4F5A-AF8B-76814DDC251E}"/>
              </a:ext>
            </a:extLst>
          </p:cNvPr>
          <p:cNvSpPr/>
          <p:nvPr/>
        </p:nvSpPr>
        <p:spPr>
          <a:xfrm>
            <a:off x="9341191" y="2861583"/>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Sampling error</a:t>
            </a:r>
          </a:p>
        </p:txBody>
      </p:sp>
      <p:cxnSp>
        <p:nvCxnSpPr>
          <p:cNvPr id="25" name="Straight Arrow Connector 24">
            <a:extLst>
              <a:ext uri="{FF2B5EF4-FFF2-40B4-BE49-F238E27FC236}">
                <a16:creationId xmlns:a16="http://schemas.microsoft.com/office/drawing/2014/main" id="{AA20E2FE-DC3B-41C9-9C16-069DF22216D4}"/>
              </a:ext>
            </a:extLst>
          </p:cNvPr>
          <p:cNvCxnSpPr>
            <a:cxnSpLocks/>
          </p:cNvCxnSpPr>
          <p:nvPr/>
        </p:nvCxnSpPr>
        <p:spPr>
          <a:xfrm flipH="1">
            <a:off x="8165534" y="4232994"/>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43FA746-8E7C-414A-8A6A-3C9951B72278}"/>
              </a:ext>
            </a:extLst>
          </p:cNvPr>
          <p:cNvSpPr/>
          <p:nvPr/>
        </p:nvSpPr>
        <p:spPr>
          <a:xfrm>
            <a:off x="9341191" y="3832884"/>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Non-response error</a:t>
            </a:r>
          </a:p>
        </p:txBody>
      </p:sp>
      <p:cxnSp>
        <p:nvCxnSpPr>
          <p:cNvPr id="27" name="Straight Arrow Connector 26">
            <a:extLst>
              <a:ext uri="{FF2B5EF4-FFF2-40B4-BE49-F238E27FC236}">
                <a16:creationId xmlns:a16="http://schemas.microsoft.com/office/drawing/2014/main" id="{AEE0BE0E-83F1-4345-B340-3EA582DA31C7}"/>
              </a:ext>
            </a:extLst>
          </p:cNvPr>
          <p:cNvCxnSpPr>
            <a:cxnSpLocks/>
          </p:cNvCxnSpPr>
          <p:nvPr/>
        </p:nvCxnSpPr>
        <p:spPr>
          <a:xfrm flipH="1">
            <a:off x="8165534" y="5174895"/>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1CF4B4F-E6E5-4163-993A-00806492976D}"/>
              </a:ext>
            </a:extLst>
          </p:cNvPr>
          <p:cNvSpPr/>
          <p:nvPr/>
        </p:nvSpPr>
        <p:spPr>
          <a:xfrm>
            <a:off x="9315400" y="484317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Adjustment error</a:t>
            </a:r>
          </a:p>
        </p:txBody>
      </p:sp>
      <p:grpSp>
        <p:nvGrpSpPr>
          <p:cNvPr id="29" name="Group 28">
            <a:extLst>
              <a:ext uri="{FF2B5EF4-FFF2-40B4-BE49-F238E27FC236}">
                <a16:creationId xmlns:a16="http://schemas.microsoft.com/office/drawing/2014/main" id="{52922F1C-1380-437D-AA5F-3A2A98A73ED1}"/>
              </a:ext>
            </a:extLst>
          </p:cNvPr>
          <p:cNvGrpSpPr/>
          <p:nvPr/>
        </p:nvGrpSpPr>
        <p:grpSpPr>
          <a:xfrm>
            <a:off x="10480844" y="133313"/>
            <a:ext cx="1516471" cy="463623"/>
            <a:chOff x="1669819" y="1891403"/>
            <a:chExt cx="1448681" cy="463623"/>
          </a:xfrm>
        </p:grpSpPr>
        <p:sp>
          <p:nvSpPr>
            <p:cNvPr id="31" name="Rectangle 30">
              <a:extLst>
                <a:ext uri="{FF2B5EF4-FFF2-40B4-BE49-F238E27FC236}">
                  <a16:creationId xmlns:a16="http://schemas.microsoft.com/office/drawing/2014/main" id="{38370412-264A-43C6-A430-F1CDCDE1FD6A}"/>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a:extLst>
                <a:ext uri="{FF2B5EF4-FFF2-40B4-BE49-F238E27FC236}">
                  <a16:creationId xmlns:a16="http://schemas.microsoft.com/office/drawing/2014/main" id="{843FAF04-5F2E-470D-A3F1-4B3A3F089F02}"/>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637388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715E65-EDC2-4CCD-B243-4F70E7BA6F53}"/>
              </a:ext>
            </a:extLst>
          </p:cNvPr>
          <p:cNvSpPr>
            <a:spLocks noGrp="1"/>
          </p:cNvSpPr>
          <p:nvPr>
            <p:ph type="body" sz="half" idx="2"/>
          </p:nvPr>
        </p:nvSpPr>
        <p:spPr>
          <a:xfrm>
            <a:off x="274109" y="942109"/>
            <a:ext cx="4011084" cy="4012480"/>
          </a:xfrm>
        </p:spPr>
        <p:txBody>
          <a:bodyPr/>
          <a:lstStyle/>
          <a:p>
            <a:r>
              <a:rPr lang="en-GB" dirty="0"/>
              <a:t>Takeaway</a:t>
            </a:r>
          </a:p>
        </p:txBody>
      </p:sp>
      <p:sp>
        <p:nvSpPr>
          <p:cNvPr id="2" name="Content Placeholder 1">
            <a:extLst>
              <a:ext uri="{FF2B5EF4-FFF2-40B4-BE49-F238E27FC236}">
                <a16:creationId xmlns:a16="http://schemas.microsoft.com/office/drawing/2014/main" id="{2FFCA599-4909-4C0E-B4AD-7CBD2BFC186F}"/>
              </a:ext>
            </a:extLst>
          </p:cNvPr>
          <p:cNvSpPr>
            <a:spLocks noGrp="1"/>
          </p:cNvSpPr>
          <p:nvPr>
            <p:ph idx="1"/>
          </p:nvPr>
        </p:nvSpPr>
        <p:spPr>
          <a:xfrm>
            <a:off x="4766734" y="942109"/>
            <a:ext cx="7065048" cy="5184056"/>
          </a:xfrm>
        </p:spPr>
        <p:txBody>
          <a:bodyPr/>
          <a:lstStyle/>
          <a:p>
            <a:r>
              <a:rPr lang="en-GB" dirty="0"/>
              <a:t>Statistical significance is completely different from significance in practice</a:t>
            </a:r>
          </a:p>
        </p:txBody>
      </p:sp>
      <p:grpSp>
        <p:nvGrpSpPr>
          <p:cNvPr id="4" name="Group 3">
            <a:extLst>
              <a:ext uri="{FF2B5EF4-FFF2-40B4-BE49-F238E27FC236}">
                <a16:creationId xmlns:a16="http://schemas.microsoft.com/office/drawing/2014/main" id="{B3EB14CD-A20A-44E8-B066-30FD1EC6DEDB}"/>
              </a:ext>
            </a:extLst>
          </p:cNvPr>
          <p:cNvGrpSpPr/>
          <p:nvPr/>
        </p:nvGrpSpPr>
        <p:grpSpPr>
          <a:xfrm>
            <a:off x="10480844" y="133313"/>
            <a:ext cx="1516471" cy="463623"/>
            <a:chOff x="1669819" y="1891403"/>
            <a:chExt cx="1448681" cy="463623"/>
          </a:xfrm>
        </p:grpSpPr>
        <p:sp>
          <p:nvSpPr>
            <p:cNvPr id="5" name="Rectangle 4">
              <a:extLst>
                <a:ext uri="{FF2B5EF4-FFF2-40B4-BE49-F238E27FC236}">
                  <a16:creationId xmlns:a16="http://schemas.microsoft.com/office/drawing/2014/main" id="{8AFBDEB8-D6B6-4A25-AF1B-162FDE745E3B}"/>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735FD7F3-7339-4231-B264-119467D88625}"/>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749706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03D3D-87F5-4054-8068-94FF827A6336}"/>
              </a:ext>
            </a:extLst>
          </p:cNvPr>
          <p:cNvSpPr>
            <a:spLocks noGrp="1"/>
          </p:cNvSpPr>
          <p:nvPr>
            <p:ph type="title"/>
          </p:nvPr>
        </p:nvSpPr>
        <p:spPr/>
        <p:txBody>
          <a:bodyPr/>
          <a:lstStyle/>
          <a:p>
            <a:r>
              <a:rPr lang="en-GB" dirty="0"/>
              <a:t>You need these things to calculate a sample size</a:t>
            </a:r>
          </a:p>
        </p:txBody>
      </p:sp>
      <p:sp>
        <p:nvSpPr>
          <p:cNvPr id="4" name="Content Placeholder 3">
            <a:extLst>
              <a:ext uri="{FF2B5EF4-FFF2-40B4-BE49-F238E27FC236}">
                <a16:creationId xmlns:a16="http://schemas.microsoft.com/office/drawing/2014/main" id="{680E5068-4876-4BC8-A2C3-B42FC99AD850}"/>
              </a:ext>
            </a:extLst>
          </p:cNvPr>
          <p:cNvSpPr>
            <a:spLocks noGrp="1"/>
          </p:cNvSpPr>
          <p:nvPr>
            <p:ph idx="1"/>
          </p:nvPr>
        </p:nvSpPr>
        <p:spPr/>
        <p:txBody>
          <a:bodyPr/>
          <a:lstStyle/>
          <a:p>
            <a:pPr marL="0" indent="0">
              <a:buNone/>
            </a:pPr>
            <a:r>
              <a:rPr lang="en-US" dirty="0"/>
              <a:t>Mostly, we accept these two numbers</a:t>
            </a:r>
          </a:p>
          <a:p>
            <a:pPr lvl="1"/>
            <a:r>
              <a:rPr lang="en-US" dirty="0"/>
              <a:t>Acceptable level of significance: 	</a:t>
            </a:r>
            <a:r>
              <a:rPr lang="en-US" dirty="0">
                <a:solidFill>
                  <a:schemeClr val="bg1"/>
                </a:solidFill>
              </a:rPr>
              <a:t>0</a:t>
            </a:r>
            <a:r>
              <a:rPr lang="en-US" dirty="0"/>
              <a:t>5%</a:t>
            </a:r>
          </a:p>
          <a:p>
            <a:pPr lvl="1"/>
            <a:r>
              <a:rPr lang="en-US" dirty="0"/>
              <a:t>Power of the study:			80%</a:t>
            </a:r>
          </a:p>
          <a:p>
            <a:pPr marL="0" indent="0">
              <a:buNone/>
            </a:pPr>
            <a:r>
              <a:rPr lang="en-US" dirty="0"/>
              <a:t>We have to estimate or decide on these three numbers</a:t>
            </a:r>
          </a:p>
          <a:p>
            <a:pPr lvl="1"/>
            <a:r>
              <a:rPr lang="en-US" dirty="0"/>
              <a:t>Expected effect size</a:t>
            </a:r>
          </a:p>
          <a:p>
            <a:pPr lvl="1"/>
            <a:r>
              <a:rPr lang="en-US" dirty="0"/>
              <a:t>Underlying event rate in the population</a:t>
            </a:r>
          </a:p>
          <a:p>
            <a:pPr lvl="1"/>
            <a:r>
              <a:rPr lang="en-US" dirty="0"/>
              <a:t>Standard deviation in the population</a:t>
            </a:r>
          </a:p>
          <a:p>
            <a:pPr marL="0" indent="0">
              <a:buNone/>
            </a:pPr>
            <a:r>
              <a:rPr lang="en-US" dirty="0"/>
              <a:t>We have to commit to a random sample </a:t>
            </a:r>
            <a:r>
              <a:rPr lang="en-US" sz="2000" dirty="0"/>
              <a:t>(every person in the population has a known, non-zero, chance of being selected)</a:t>
            </a:r>
          </a:p>
          <a:p>
            <a:endParaRPr lang="en-GB" dirty="0"/>
          </a:p>
        </p:txBody>
      </p:sp>
      <p:grpSp>
        <p:nvGrpSpPr>
          <p:cNvPr id="8" name="Group 7">
            <a:extLst>
              <a:ext uri="{FF2B5EF4-FFF2-40B4-BE49-F238E27FC236}">
                <a16:creationId xmlns:a16="http://schemas.microsoft.com/office/drawing/2014/main" id="{9D424BEB-52D0-41B0-B92C-5B9747184D02}"/>
              </a:ext>
            </a:extLst>
          </p:cNvPr>
          <p:cNvGrpSpPr/>
          <p:nvPr/>
        </p:nvGrpSpPr>
        <p:grpSpPr>
          <a:xfrm>
            <a:off x="10480844" y="133313"/>
            <a:ext cx="1516471" cy="463623"/>
            <a:chOff x="1669819" y="1891403"/>
            <a:chExt cx="1448681" cy="463623"/>
          </a:xfrm>
        </p:grpSpPr>
        <p:sp>
          <p:nvSpPr>
            <p:cNvPr id="9" name="Rectangle 8">
              <a:extLst>
                <a:ext uri="{FF2B5EF4-FFF2-40B4-BE49-F238E27FC236}">
                  <a16:creationId xmlns:a16="http://schemas.microsoft.com/office/drawing/2014/main" id="{AE690D46-44AE-4CCD-96F3-25467D9552F0}"/>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10" name="TextBox 9">
              <a:extLst>
                <a:ext uri="{FF2B5EF4-FFF2-40B4-BE49-F238E27FC236}">
                  <a16:creationId xmlns:a16="http://schemas.microsoft.com/office/drawing/2014/main" id="{09461AFA-9541-4073-9BEC-4747FE46A8A9}"/>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5260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838200" y="365125"/>
            <a:ext cx="10515600" cy="1325563"/>
          </a:xfrm>
        </p:spPr>
        <p:txBody>
          <a:bodyPr/>
          <a:lstStyle/>
          <a:p>
            <a:r>
              <a:rPr lang="en-GB" altLang="en-US" dirty="0"/>
              <a:t>Try it as an interview</a:t>
            </a:r>
          </a:p>
        </p:txBody>
      </p:sp>
      <p:sp>
        <p:nvSpPr>
          <p:cNvPr id="128003" name="Rectangle 3" descr="Rectangle: Click to edit Master text styles&#10;Second level&#10;Third level&#10;Fourth level&#10;Fifth level"/>
          <p:cNvSpPr>
            <a:spLocks noGrp="1" noChangeArrowheads="1"/>
          </p:cNvSpPr>
          <p:nvPr>
            <p:ph idx="1"/>
          </p:nvPr>
        </p:nvSpPr>
        <p:spPr>
          <a:xfrm>
            <a:off x="838200" y="1825625"/>
            <a:ext cx="10515600" cy="4351338"/>
          </a:xfrm>
        </p:spPr>
        <p:txBody>
          <a:bodyPr/>
          <a:lstStyle/>
          <a:p>
            <a:pPr marL="0" indent="0">
              <a:buNone/>
            </a:pPr>
            <a:r>
              <a:rPr lang="en-GB" altLang="en-US" dirty="0"/>
              <a:t>1.	How many surveys have you run?</a:t>
            </a:r>
          </a:p>
          <a:p>
            <a:pPr marL="0" indent="0">
              <a:buNone/>
            </a:pPr>
            <a:r>
              <a:rPr lang="en-GB" altLang="en-US" dirty="0"/>
              <a:t>	NONE	1 to 5		6 to 10	more than 10</a:t>
            </a:r>
          </a:p>
          <a:p>
            <a:endParaRPr lang="en-GB" altLang="en-US" dirty="0"/>
          </a:p>
          <a:p>
            <a:pPr marL="896938" indent="-896938">
              <a:buNone/>
            </a:pPr>
            <a:r>
              <a:rPr lang="en-GB" altLang="en-US" dirty="0"/>
              <a:t>2.	What is your top tip for a better survey, based on experience of writing or answering?</a:t>
            </a:r>
          </a:p>
          <a:p>
            <a:pPr marL="0" indent="0">
              <a:buNone/>
            </a:pPr>
            <a:r>
              <a:rPr lang="en-GB" altLang="en-US" dirty="0"/>
              <a:t>	__________________________________</a:t>
            </a:r>
          </a:p>
          <a:p>
            <a:pPr marL="0" indent="0">
              <a:buNone/>
            </a:pPr>
            <a:r>
              <a:rPr lang="en-GB" altLang="en-US" dirty="0"/>
              <a:t>	__________________________________</a:t>
            </a:r>
          </a:p>
        </p:txBody>
      </p:sp>
      <p:pic>
        <p:nvPicPr>
          <p:cNvPr id="128004" name="Picture 4" descr="pencil signifying an exercise for participants to comple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39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F265-AAB4-4138-B828-40FE3F657E00}"/>
              </a:ext>
            </a:extLst>
          </p:cNvPr>
          <p:cNvSpPr>
            <a:spLocks noGrp="1"/>
          </p:cNvSpPr>
          <p:nvPr>
            <p:ph type="title"/>
          </p:nvPr>
        </p:nvSpPr>
        <p:spPr/>
        <p:txBody>
          <a:bodyPr/>
          <a:lstStyle/>
          <a:p>
            <a:r>
              <a:rPr lang="en-GB" dirty="0"/>
              <a:t>Bacon does increase your risk of cancer</a:t>
            </a:r>
          </a:p>
        </p:txBody>
      </p:sp>
      <p:sp>
        <p:nvSpPr>
          <p:cNvPr id="3" name="Content Placeholder 2">
            <a:extLst>
              <a:ext uri="{FF2B5EF4-FFF2-40B4-BE49-F238E27FC236}">
                <a16:creationId xmlns:a16="http://schemas.microsoft.com/office/drawing/2014/main" id="{B343CE71-0458-4447-8C93-31A46356A386}"/>
              </a:ext>
            </a:extLst>
          </p:cNvPr>
          <p:cNvSpPr>
            <a:spLocks noGrp="1"/>
          </p:cNvSpPr>
          <p:nvPr>
            <p:ph idx="1"/>
          </p:nvPr>
        </p:nvSpPr>
        <p:spPr>
          <a:xfrm>
            <a:off x="838200" y="1825625"/>
            <a:ext cx="10776284" cy="4351338"/>
          </a:xfrm>
        </p:spPr>
        <p:txBody>
          <a:bodyPr/>
          <a:lstStyle/>
          <a:p>
            <a:r>
              <a:rPr lang="en-US" dirty="0">
                <a:hlinkClick r:id="rId2"/>
              </a:rPr>
              <a:t>A rasher of bacon a day 'ups cancer risk' - BBC News</a:t>
            </a:r>
            <a:endParaRPr lang="en-US" dirty="0"/>
          </a:p>
          <a:p>
            <a:r>
              <a:rPr lang="en-US" dirty="0"/>
              <a:t>In the scientific paper</a:t>
            </a:r>
          </a:p>
          <a:p>
            <a:pPr lvl="1"/>
            <a:r>
              <a:rPr lang="en-GB" dirty="0"/>
              <a:t>Sample 1: “a short food-based questionnaire” (n = 475 581)</a:t>
            </a:r>
          </a:p>
          <a:p>
            <a:pPr lvl="1"/>
            <a:r>
              <a:rPr lang="en-GB" dirty="0"/>
              <a:t>Sample 2: “</a:t>
            </a:r>
            <a:r>
              <a:rPr lang="en-US" dirty="0"/>
              <a:t>an online 24-hour dietary assessment” (n = </a:t>
            </a:r>
            <a:r>
              <a:rPr lang="en-GB" dirty="0"/>
              <a:t>175 402)</a:t>
            </a:r>
          </a:p>
          <a:p>
            <a:pPr lvl="1"/>
            <a:r>
              <a:rPr lang="en-US" dirty="0"/>
              <a:t>2609 cases of colorectal cancer occurred</a:t>
            </a:r>
            <a:r>
              <a:rPr lang="en-GB" dirty="0"/>
              <a:t> (0.55%)</a:t>
            </a:r>
          </a:p>
          <a:p>
            <a:pPr lvl="2"/>
            <a:r>
              <a:rPr lang="en-GB" dirty="0"/>
              <a:t>Out of every 1000 people, about 5 and a half got colorectal cancer</a:t>
            </a:r>
          </a:p>
          <a:p>
            <a:pPr lvl="1"/>
            <a:r>
              <a:rPr lang="en-US" dirty="0"/>
              <a:t>Reporting three times as much red and processed meat every day led to 20% increased risk of cancer </a:t>
            </a:r>
          </a:p>
          <a:p>
            <a:pPr lvl="2"/>
            <a:r>
              <a:rPr lang="en-GB" dirty="0"/>
              <a:t>Out of every 1000 keen “bacon” eaters, about 6 and a half got colorectal cancer</a:t>
            </a:r>
          </a:p>
          <a:p>
            <a:pPr lvl="2"/>
            <a:r>
              <a:rPr lang="en-US" sz="2000" dirty="0"/>
              <a:t>76g compared to 21g or 2.7oz compared to 0.7oz or 3 rashers compared to 1.</a:t>
            </a:r>
          </a:p>
          <a:p>
            <a:pPr lvl="2"/>
            <a:endParaRPr lang="en-GB" dirty="0"/>
          </a:p>
          <a:p>
            <a:endParaRPr lang="en-GB" dirty="0"/>
          </a:p>
        </p:txBody>
      </p:sp>
      <p:sp>
        <p:nvSpPr>
          <p:cNvPr id="5" name="TextBox 4">
            <a:extLst>
              <a:ext uri="{FF2B5EF4-FFF2-40B4-BE49-F238E27FC236}">
                <a16:creationId xmlns:a16="http://schemas.microsoft.com/office/drawing/2014/main" id="{39F64DD8-8E16-4DBA-8C12-24DCB97DD433}"/>
              </a:ext>
            </a:extLst>
          </p:cNvPr>
          <p:cNvSpPr txBox="1"/>
          <p:nvPr/>
        </p:nvSpPr>
        <p:spPr>
          <a:xfrm>
            <a:off x="4269681" y="6143323"/>
            <a:ext cx="6735204"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hlinkClick r:id="rId3"/>
              </a:rPr>
              <a:t>Diet and colorectal cancer in UK Biobank: a prospective study | International Journal of Epidemiology | Oxford Academic (oup.com)</a:t>
            </a:r>
            <a:endParaRPr lang="en-GB" sz="1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489E8DC-7822-4C59-81DD-1FE667876589}"/>
              </a:ext>
            </a:extLst>
          </p:cNvPr>
          <p:cNvGrpSpPr/>
          <p:nvPr/>
        </p:nvGrpSpPr>
        <p:grpSpPr>
          <a:xfrm>
            <a:off x="10480844" y="133313"/>
            <a:ext cx="1516471" cy="463623"/>
            <a:chOff x="1669819" y="1891403"/>
            <a:chExt cx="1448681" cy="463623"/>
          </a:xfrm>
        </p:grpSpPr>
        <p:sp>
          <p:nvSpPr>
            <p:cNvPr id="7" name="Rectangle 6">
              <a:extLst>
                <a:ext uri="{FF2B5EF4-FFF2-40B4-BE49-F238E27FC236}">
                  <a16:creationId xmlns:a16="http://schemas.microsoft.com/office/drawing/2014/main" id="{A559E63B-08BA-4EB5-AD26-CDDD97F16C63}"/>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8" name="TextBox 7">
              <a:extLst>
                <a:ext uri="{FF2B5EF4-FFF2-40B4-BE49-F238E27FC236}">
                  <a16:creationId xmlns:a16="http://schemas.microsoft.com/office/drawing/2014/main" id="{D03AC5FF-6126-4C55-8800-5363BE29900B}"/>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458683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0B8A-A3CE-47A0-AAFB-D09BEA05E061}"/>
              </a:ext>
            </a:extLst>
          </p:cNvPr>
          <p:cNvSpPr>
            <a:spLocks noGrp="1"/>
          </p:cNvSpPr>
          <p:nvPr>
            <p:ph type="title"/>
          </p:nvPr>
        </p:nvSpPr>
        <p:spPr/>
        <p:txBody>
          <a:bodyPr/>
          <a:lstStyle/>
          <a:p>
            <a:r>
              <a:rPr lang="en-GB" dirty="0"/>
              <a:t>Let’s think about an effect size in surveys</a:t>
            </a:r>
          </a:p>
        </p:txBody>
      </p:sp>
      <p:sp>
        <p:nvSpPr>
          <p:cNvPr id="3" name="Content Placeholder 2">
            <a:extLst>
              <a:ext uri="{FF2B5EF4-FFF2-40B4-BE49-F238E27FC236}">
                <a16:creationId xmlns:a16="http://schemas.microsoft.com/office/drawing/2014/main" id="{4DEF554C-4BC4-4BB7-A84A-71E507FDD094}"/>
              </a:ext>
            </a:extLst>
          </p:cNvPr>
          <p:cNvSpPr>
            <a:spLocks noGrp="1"/>
          </p:cNvSpPr>
          <p:nvPr>
            <p:ph idx="1"/>
          </p:nvPr>
        </p:nvSpPr>
        <p:spPr/>
        <p:txBody>
          <a:bodyPr/>
          <a:lstStyle/>
          <a:p>
            <a:pPr marL="0" indent="0">
              <a:buNone/>
            </a:pPr>
            <a:r>
              <a:rPr lang="en-US" dirty="0"/>
              <a:t>A total of [x] individuals were randomly assigned to one of three conditions in a mailed paper questionnaire where demographic questions were</a:t>
            </a:r>
          </a:p>
          <a:p>
            <a:pPr marL="914400" lvl="1" indent="-457200">
              <a:buFont typeface="+mj-lt"/>
              <a:buAutoNum type="arabicPeriod"/>
            </a:pPr>
            <a:r>
              <a:rPr lang="en-US" dirty="0"/>
              <a:t>not asked, </a:t>
            </a:r>
          </a:p>
          <a:p>
            <a:pPr marL="914400" lvl="1" indent="-457200">
              <a:buFont typeface="+mj-lt"/>
              <a:buAutoNum type="arabicPeriod"/>
            </a:pPr>
            <a:r>
              <a:rPr lang="en-US" dirty="0"/>
              <a:t>integrated at the end of the survey, or</a:t>
            </a:r>
          </a:p>
          <a:p>
            <a:pPr marL="914400" lvl="1" indent="-457200">
              <a:buFont typeface="+mj-lt"/>
              <a:buAutoNum type="arabicPeriod"/>
            </a:pPr>
            <a:r>
              <a:rPr lang="en-US" dirty="0"/>
              <a:t>included as standalone questions on a separate piece of paper</a:t>
            </a:r>
          </a:p>
          <a:p>
            <a:r>
              <a:rPr lang="en-US" dirty="0"/>
              <a:t>We’re looking at changes in response rate</a:t>
            </a:r>
          </a:p>
          <a:p>
            <a:pPr lvl="1"/>
            <a:r>
              <a:rPr lang="en-US" dirty="0"/>
              <a:t>“1 - not asked” means we may lose valuable data</a:t>
            </a:r>
          </a:p>
          <a:p>
            <a:pPr lvl="1"/>
            <a:r>
              <a:rPr lang="en-US" dirty="0"/>
              <a:t>“3 - included as standalone questions” means extra hassle </a:t>
            </a:r>
          </a:p>
          <a:p>
            <a:pPr lvl="1"/>
            <a:r>
              <a:rPr lang="en-US" dirty="0"/>
              <a:t>We’d prefer to stick to 2 but not if it has a much worse response rate</a:t>
            </a:r>
            <a:endParaRPr lang="en-GB" dirty="0"/>
          </a:p>
        </p:txBody>
      </p:sp>
      <p:grpSp>
        <p:nvGrpSpPr>
          <p:cNvPr id="4" name="Group 3">
            <a:extLst>
              <a:ext uri="{FF2B5EF4-FFF2-40B4-BE49-F238E27FC236}">
                <a16:creationId xmlns:a16="http://schemas.microsoft.com/office/drawing/2014/main" id="{5E5583C3-496F-4CA5-84C8-97B986058547}"/>
              </a:ext>
            </a:extLst>
          </p:cNvPr>
          <p:cNvGrpSpPr/>
          <p:nvPr/>
        </p:nvGrpSpPr>
        <p:grpSpPr>
          <a:xfrm>
            <a:off x="10480844" y="133313"/>
            <a:ext cx="1516471" cy="463623"/>
            <a:chOff x="1669819" y="1891403"/>
            <a:chExt cx="1448681" cy="463623"/>
          </a:xfrm>
        </p:grpSpPr>
        <p:sp>
          <p:nvSpPr>
            <p:cNvPr id="5" name="Rectangle 4">
              <a:extLst>
                <a:ext uri="{FF2B5EF4-FFF2-40B4-BE49-F238E27FC236}">
                  <a16:creationId xmlns:a16="http://schemas.microsoft.com/office/drawing/2014/main" id="{2C5749FE-0988-4DA3-BB10-7724C1AD273E}"/>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50C078F2-82B9-41AC-963D-33D455AA27E4}"/>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3458315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0B8A-A3CE-47A0-AAFB-D09BEA05E061}"/>
              </a:ext>
            </a:extLst>
          </p:cNvPr>
          <p:cNvSpPr>
            <a:spLocks noGrp="1"/>
          </p:cNvSpPr>
          <p:nvPr>
            <p:ph type="title"/>
          </p:nvPr>
        </p:nvSpPr>
        <p:spPr/>
        <p:txBody>
          <a:bodyPr/>
          <a:lstStyle/>
          <a:p>
            <a:r>
              <a:rPr lang="en-GB" dirty="0"/>
              <a:t>What effect size would you like to see?</a:t>
            </a:r>
          </a:p>
        </p:txBody>
      </p:sp>
      <p:sp>
        <p:nvSpPr>
          <p:cNvPr id="3" name="Content Placeholder 2">
            <a:extLst>
              <a:ext uri="{FF2B5EF4-FFF2-40B4-BE49-F238E27FC236}">
                <a16:creationId xmlns:a16="http://schemas.microsoft.com/office/drawing/2014/main" id="{4DEF554C-4BC4-4BB7-A84A-71E507FDD094}"/>
              </a:ext>
            </a:extLst>
          </p:cNvPr>
          <p:cNvSpPr>
            <a:spLocks noGrp="1"/>
          </p:cNvSpPr>
          <p:nvPr>
            <p:ph idx="1"/>
          </p:nvPr>
        </p:nvSpPr>
        <p:spPr/>
        <p:txBody>
          <a:bodyPr>
            <a:normAutofit/>
          </a:bodyPr>
          <a:lstStyle/>
          <a:p>
            <a:r>
              <a:rPr lang="en-US" dirty="0"/>
              <a:t>We are looking for a change in the expected 33% response rate</a:t>
            </a:r>
          </a:p>
          <a:p>
            <a:r>
              <a:rPr lang="en-US" dirty="0"/>
              <a:t>What difference in response rate (effect size) are we hoping to detect here? </a:t>
            </a:r>
          </a:p>
          <a:p>
            <a:endParaRPr lang="en-US" dirty="0"/>
          </a:p>
          <a:p>
            <a:pPr marL="457200" lvl="1" indent="0">
              <a:buNone/>
            </a:pPr>
            <a:r>
              <a:rPr lang="en-US" dirty="0"/>
              <a:t>A total of [x] individuals were randomly assigned to one of three conditions in a mailed paper questionnaire where demographic questions were</a:t>
            </a:r>
          </a:p>
          <a:p>
            <a:pPr lvl="2"/>
            <a:r>
              <a:rPr lang="en-US" dirty="0"/>
              <a:t>not asked, </a:t>
            </a:r>
          </a:p>
          <a:p>
            <a:pPr lvl="2"/>
            <a:r>
              <a:rPr lang="en-US" dirty="0"/>
              <a:t>integrated at the end of the survey, or</a:t>
            </a:r>
          </a:p>
          <a:p>
            <a:pPr lvl="2"/>
            <a:r>
              <a:rPr lang="en-US" dirty="0"/>
              <a:t>included as standalone questions on a separate piece of paper</a:t>
            </a:r>
            <a:endParaRPr lang="en-GB" dirty="0"/>
          </a:p>
        </p:txBody>
      </p:sp>
      <p:pic>
        <p:nvPicPr>
          <p:cNvPr id="7" name="Picture 6" descr="pencil signifying an exercise for participants to complete">
            <a:extLst>
              <a:ext uri="{FF2B5EF4-FFF2-40B4-BE49-F238E27FC236}">
                <a16:creationId xmlns:a16="http://schemas.microsoft.com/office/drawing/2014/main" id="{205B8AE4-AA3C-46D9-B906-34D5F4102E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a:extLst>
              <a:ext uri="{FF2B5EF4-FFF2-40B4-BE49-F238E27FC236}">
                <a16:creationId xmlns:a16="http://schemas.microsoft.com/office/drawing/2014/main" id="{5E5583C3-496F-4CA5-84C8-97B986058547}"/>
              </a:ext>
            </a:extLst>
          </p:cNvPr>
          <p:cNvGrpSpPr/>
          <p:nvPr/>
        </p:nvGrpSpPr>
        <p:grpSpPr>
          <a:xfrm>
            <a:off x="10480844" y="133313"/>
            <a:ext cx="1516471" cy="463623"/>
            <a:chOff x="1669819" y="1891403"/>
            <a:chExt cx="1448681" cy="463623"/>
          </a:xfrm>
        </p:grpSpPr>
        <p:sp>
          <p:nvSpPr>
            <p:cNvPr id="5" name="Rectangle 4">
              <a:extLst>
                <a:ext uri="{FF2B5EF4-FFF2-40B4-BE49-F238E27FC236}">
                  <a16:creationId xmlns:a16="http://schemas.microsoft.com/office/drawing/2014/main" id="{2C5749FE-0988-4DA3-BB10-7724C1AD273E}"/>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50C078F2-82B9-41AC-963D-33D455AA27E4}"/>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4007598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0B8A-A3CE-47A0-AAFB-D09BEA05E061}"/>
              </a:ext>
            </a:extLst>
          </p:cNvPr>
          <p:cNvSpPr>
            <a:spLocks noGrp="1"/>
          </p:cNvSpPr>
          <p:nvPr>
            <p:ph type="title"/>
          </p:nvPr>
        </p:nvSpPr>
        <p:spPr/>
        <p:txBody>
          <a:bodyPr/>
          <a:lstStyle/>
          <a:p>
            <a:r>
              <a:rPr lang="en-GB" dirty="0"/>
              <a:t>Our preferred method has about </a:t>
            </a:r>
            <a:br>
              <a:rPr lang="en-GB" dirty="0"/>
            </a:br>
            <a:r>
              <a:rPr lang="en-GB" dirty="0"/>
              <a:t>the same response rate</a:t>
            </a:r>
          </a:p>
        </p:txBody>
      </p:sp>
      <p:graphicFrame>
        <p:nvGraphicFramePr>
          <p:cNvPr id="8" name="Table 8" descr="This table features two columns: demographic questions and response rate. Results are as follows:&#10;1. not asked - 34.2 percent&#10;2. integrated at the end of the survey - 33.1 percent&#10;3. included as standalone questions on a separate piece of paper - 33 percent&#10;Statistically significant - no. Significant in practice - yes.">
            <a:extLst>
              <a:ext uri="{FF2B5EF4-FFF2-40B4-BE49-F238E27FC236}">
                <a16:creationId xmlns:a16="http://schemas.microsoft.com/office/drawing/2014/main" id="{85A316E0-193F-40E2-AC6A-517FFCF4FE87}"/>
              </a:ext>
            </a:extLst>
          </p:cNvPr>
          <p:cNvGraphicFramePr>
            <a:graphicFrameLocks noGrp="1"/>
          </p:cNvGraphicFramePr>
          <p:nvPr>
            <p:extLst>
              <p:ext uri="{D42A27DB-BD31-4B8C-83A1-F6EECF244321}">
                <p14:modId xmlns:p14="http://schemas.microsoft.com/office/powerpoint/2010/main" val="2588432787"/>
              </p:ext>
            </p:extLst>
          </p:nvPr>
        </p:nvGraphicFramePr>
        <p:xfrm>
          <a:off x="695326" y="1922500"/>
          <a:ext cx="6130671" cy="2494280"/>
        </p:xfrm>
        <a:graphic>
          <a:graphicData uri="http://schemas.openxmlformats.org/drawingml/2006/table">
            <a:tbl>
              <a:tblPr firstRow="1" bandRow="1">
                <a:tableStyleId>{F5AB1C69-6EDB-4FF4-983F-18BD219EF322}</a:tableStyleId>
              </a:tblPr>
              <a:tblGrid>
                <a:gridCol w="3989563">
                  <a:extLst>
                    <a:ext uri="{9D8B030D-6E8A-4147-A177-3AD203B41FA5}">
                      <a16:colId xmlns:a16="http://schemas.microsoft.com/office/drawing/2014/main" val="3291323263"/>
                    </a:ext>
                  </a:extLst>
                </a:gridCol>
                <a:gridCol w="2141108">
                  <a:extLst>
                    <a:ext uri="{9D8B030D-6E8A-4147-A177-3AD203B41FA5}">
                      <a16:colId xmlns:a16="http://schemas.microsoft.com/office/drawing/2014/main" val="1318620998"/>
                    </a:ext>
                  </a:extLst>
                </a:gridCol>
              </a:tblGrid>
              <a:tr h="370840">
                <a:tc>
                  <a:txBody>
                    <a:bodyPr/>
                    <a:lstStyle/>
                    <a:p>
                      <a:r>
                        <a:rPr lang="en-GB" dirty="0">
                          <a:latin typeface="Arial" panose="020B0604020202020204" pitchFamily="34" charset="0"/>
                          <a:cs typeface="Arial" panose="020B0604020202020204" pitchFamily="34" charset="0"/>
                        </a:rPr>
                        <a:t>Demographic questions</a:t>
                      </a:r>
                    </a:p>
                  </a:txBody>
                  <a:tcPr/>
                </a:tc>
                <a:tc>
                  <a:txBody>
                    <a:bodyPr/>
                    <a:lstStyle/>
                    <a:p>
                      <a:pPr algn="ctr"/>
                      <a:r>
                        <a:rPr lang="en-GB" dirty="0">
                          <a:latin typeface="Arial" panose="020B0604020202020204" pitchFamily="34" charset="0"/>
                          <a:cs typeface="Arial" panose="020B0604020202020204" pitchFamily="34" charset="0"/>
                        </a:rPr>
                        <a:t>Response rate</a:t>
                      </a:r>
                    </a:p>
                  </a:txBody>
                  <a:tcPr/>
                </a:tc>
                <a:extLst>
                  <a:ext uri="{0D108BD9-81ED-4DB2-BD59-A6C34878D82A}">
                    <a16:rowId xmlns:a16="http://schemas.microsoft.com/office/drawing/2014/main" val="752785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 not asked</a:t>
                      </a:r>
                    </a:p>
                  </a:txBody>
                  <a:tcPr anchor="ctr"/>
                </a:tc>
                <a:tc>
                  <a:txBody>
                    <a:bodyPr/>
                    <a:lstStyle/>
                    <a:p>
                      <a:r>
                        <a:rPr lang="en-GB" dirty="0">
                          <a:latin typeface="Arial" panose="020B0604020202020204" pitchFamily="34" charset="0"/>
                          <a:cs typeface="Arial" panose="020B0604020202020204" pitchFamily="34" charset="0"/>
                        </a:rPr>
                        <a:t>	34.2%</a:t>
                      </a:r>
                    </a:p>
                  </a:txBody>
                  <a:tcPr anchor="ctr"/>
                </a:tc>
                <a:extLst>
                  <a:ext uri="{0D108BD9-81ED-4DB2-BD59-A6C34878D82A}">
                    <a16:rowId xmlns:a16="http://schemas.microsoft.com/office/drawing/2014/main" val="962202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integrated at the end of the survey</a:t>
                      </a:r>
                      <a:endParaRPr lang="en-GB" dirty="0">
                        <a:latin typeface="Arial" panose="020B0604020202020204" pitchFamily="34" charset="0"/>
                        <a:cs typeface="Arial" panose="020B0604020202020204" pitchFamily="34" charset="0"/>
                      </a:endParaRPr>
                    </a:p>
                  </a:txBody>
                  <a:tcPr anchor="ctr"/>
                </a:tc>
                <a:tc>
                  <a:txBody>
                    <a:bodyPr/>
                    <a:lstStyle/>
                    <a:p>
                      <a:r>
                        <a:rPr lang="en-GB" dirty="0">
                          <a:latin typeface="Arial" panose="020B0604020202020204" pitchFamily="34" charset="0"/>
                          <a:cs typeface="Arial" panose="020B0604020202020204" pitchFamily="34" charset="0"/>
                        </a:rPr>
                        <a:t>	33.1%</a:t>
                      </a:r>
                    </a:p>
                  </a:txBody>
                  <a:tcPr anchor="ctr"/>
                </a:tc>
                <a:extLst>
                  <a:ext uri="{0D108BD9-81ED-4DB2-BD59-A6C34878D82A}">
                    <a16:rowId xmlns:a16="http://schemas.microsoft.com/office/drawing/2014/main" val="1759569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3. included as standalone questions on a separate piece of paper</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	33.0%</a:t>
                      </a:r>
                    </a:p>
                  </a:txBody>
                  <a:tcPr anchor="ctr"/>
                </a:tc>
                <a:extLst>
                  <a:ext uri="{0D108BD9-81ED-4DB2-BD59-A6C34878D82A}">
                    <a16:rowId xmlns:a16="http://schemas.microsoft.com/office/drawing/2014/main" val="3151920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Statistically significant?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	No</a:t>
                      </a:r>
                    </a:p>
                  </a:txBody>
                  <a:tcPr anchor="ctr"/>
                </a:tc>
                <a:extLst>
                  <a:ext uri="{0D108BD9-81ED-4DB2-BD59-A6C34878D82A}">
                    <a16:rowId xmlns:a16="http://schemas.microsoft.com/office/drawing/2014/main" val="18723886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Significant in practice?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	Yes</a:t>
                      </a:r>
                    </a:p>
                  </a:txBody>
                  <a:tcPr anchor="ctr"/>
                </a:tc>
                <a:extLst>
                  <a:ext uri="{0D108BD9-81ED-4DB2-BD59-A6C34878D82A}">
                    <a16:rowId xmlns:a16="http://schemas.microsoft.com/office/drawing/2014/main" val="253455700"/>
                  </a:ext>
                </a:extLst>
              </a:tr>
            </a:tbl>
          </a:graphicData>
        </a:graphic>
      </p:graphicFrame>
      <p:sp>
        <p:nvSpPr>
          <p:cNvPr id="10" name="TextBox 9">
            <a:extLst>
              <a:ext uri="{FF2B5EF4-FFF2-40B4-BE49-F238E27FC236}">
                <a16:creationId xmlns:a16="http://schemas.microsoft.com/office/drawing/2014/main" id="{B0953869-11B7-46B9-AD0D-BB742EEBD0EA}"/>
              </a:ext>
            </a:extLst>
          </p:cNvPr>
          <p:cNvSpPr txBox="1"/>
          <p:nvPr/>
        </p:nvSpPr>
        <p:spPr>
          <a:xfrm>
            <a:off x="4572000" y="5819217"/>
            <a:ext cx="6096000" cy="830997"/>
          </a:xfrm>
          <a:prstGeom prst="rect">
            <a:avLst/>
          </a:prstGeom>
          <a:noFill/>
        </p:spPr>
        <p:txBody>
          <a:bodyPr wrap="square">
            <a:spAutoFit/>
          </a:bodyPr>
          <a:lstStyle/>
          <a:p>
            <a:r>
              <a:rPr lang="en-US" sz="1600" dirty="0" err="1">
                <a:latin typeface="Arial" panose="020B0604020202020204" pitchFamily="34" charset="0"/>
                <a:cs typeface="Arial" panose="020B0604020202020204" pitchFamily="34" charset="0"/>
              </a:rPr>
              <a:t>Ziegenfuss</a:t>
            </a:r>
            <a:r>
              <a:rPr lang="en-US" sz="1600" dirty="0">
                <a:latin typeface="Arial" panose="020B0604020202020204" pitchFamily="34" charset="0"/>
                <a:cs typeface="Arial" panose="020B0604020202020204" pitchFamily="34" charset="0"/>
              </a:rPr>
              <a:t>, J. Y., et al. (2021). "Impact of demographic survey questions on response rate and measurement: A randomized experiment." </a:t>
            </a:r>
            <a:r>
              <a:rPr lang="en-US" sz="1600" u="sng" dirty="0">
                <a:latin typeface="Arial" panose="020B0604020202020204" pitchFamily="34" charset="0"/>
                <a:cs typeface="Arial" panose="020B0604020202020204" pitchFamily="34" charset="0"/>
              </a:rPr>
              <a:t>Survey Practice </a:t>
            </a:r>
            <a:r>
              <a:rPr lang="en-US" sz="1600" b="1" u="sng" dirty="0">
                <a:latin typeface="Arial" panose="020B0604020202020204" pitchFamily="34" charset="0"/>
                <a:cs typeface="Arial" panose="020B0604020202020204" pitchFamily="34" charset="0"/>
              </a:rPr>
              <a:t>14</a:t>
            </a:r>
            <a:r>
              <a:rPr lang="en-US" sz="1600" b="0" u="sng" dirty="0">
                <a:latin typeface="Arial" panose="020B0604020202020204" pitchFamily="34" charset="0"/>
                <a:cs typeface="Arial" panose="020B0604020202020204" pitchFamily="34" charset="0"/>
              </a:rPr>
              <a:t>(1): 26126.</a:t>
            </a:r>
            <a:endParaRPr lang="en-GB" sz="16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E5583C3-496F-4CA5-84C8-97B986058547}"/>
              </a:ext>
            </a:extLst>
          </p:cNvPr>
          <p:cNvGrpSpPr/>
          <p:nvPr/>
        </p:nvGrpSpPr>
        <p:grpSpPr>
          <a:xfrm>
            <a:off x="10480844" y="133313"/>
            <a:ext cx="1516471" cy="463623"/>
            <a:chOff x="1669819" y="1891403"/>
            <a:chExt cx="1448681" cy="463623"/>
          </a:xfrm>
        </p:grpSpPr>
        <p:sp>
          <p:nvSpPr>
            <p:cNvPr id="5" name="Rectangle 4">
              <a:extLst>
                <a:ext uri="{FF2B5EF4-FFF2-40B4-BE49-F238E27FC236}">
                  <a16:creationId xmlns:a16="http://schemas.microsoft.com/office/drawing/2014/main" id="{2C5749FE-0988-4DA3-BB10-7724C1AD273E}"/>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50C078F2-82B9-41AC-963D-33D455AA27E4}"/>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17751634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0B8A-A3CE-47A0-AAFB-D09BEA05E061}"/>
              </a:ext>
            </a:extLst>
          </p:cNvPr>
          <p:cNvSpPr>
            <a:spLocks noGrp="1"/>
          </p:cNvSpPr>
          <p:nvPr>
            <p:ph type="title"/>
          </p:nvPr>
        </p:nvSpPr>
        <p:spPr/>
        <p:txBody>
          <a:bodyPr/>
          <a:lstStyle/>
          <a:p>
            <a:r>
              <a:rPr lang="en-GB" dirty="0"/>
              <a:t>The extra hassle of standalone is not needed</a:t>
            </a:r>
          </a:p>
        </p:txBody>
      </p:sp>
      <p:graphicFrame>
        <p:nvGraphicFramePr>
          <p:cNvPr id="8" name="Table 8" descr="This table features two columns: demographic questions and response rate. Results are as follows:&#10;1. not asked - 34.2 percent&#10;2. integrated at the end of the survey - 33.1 percent&#10;3. included as standalone questions on a separate piece of paper - 33 percent&#10;Statistically significant - no. Significant in practice - yes.">
            <a:extLst>
              <a:ext uri="{FF2B5EF4-FFF2-40B4-BE49-F238E27FC236}">
                <a16:creationId xmlns:a16="http://schemas.microsoft.com/office/drawing/2014/main" id="{85A316E0-193F-40E2-AC6A-517FFCF4FE87}"/>
              </a:ext>
            </a:extLst>
          </p:cNvPr>
          <p:cNvGraphicFramePr>
            <a:graphicFrameLocks noGrp="1"/>
          </p:cNvGraphicFramePr>
          <p:nvPr>
            <p:extLst>
              <p:ext uri="{D42A27DB-BD31-4B8C-83A1-F6EECF244321}">
                <p14:modId xmlns:p14="http://schemas.microsoft.com/office/powerpoint/2010/main" val="2747741118"/>
              </p:ext>
            </p:extLst>
          </p:nvPr>
        </p:nvGraphicFramePr>
        <p:xfrm>
          <a:off x="695326" y="1922500"/>
          <a:ext cx="10932231" cy="2494280"/>
        </p:xfrm>
        <a:graphic>
          <a:graphicData uri="http://schemas.openxmlformats.org/drawingml/2006/table">
            <a:tbl>
              <a:tblPr firstRow="1" bandRow="1">
                <a:tableStyleId>{F5AB1C69-6EDB-4FF4-983F-18BD219EF322}</a:tableStyleId>
              </a:tblPr>
              <a:tblGrid>
                <a:gridCol w="3989563">
                  <a:extLst>
                    <a:ext uri="{9D8B030D-6E8A-4147-A177-3AD203B41FA5}">
                      <a16:colId xmlns:a16="http://schemas.microsoft.com/office/drawing/2014/main" val="3291323263"/>
                    </a:ext>
                  </a:extLst>
                </a:gridCol>
                <a:gridCol w="2141108">
                  <a:extLst>
                    <a:ext uri="{9D8B030D-6E8A-4147-A177-3AD203B41FA5}">
                      <a16:colId xmlns:a16="http://schemas.microsoft.com/office/drawing/2014/main" val="1318620998"/>
                    </a:ext>
                  </a:extLst>
                </a:gridCol>
                <a:gridCol w="4801560">
                  <a:extLst>
                    <a:ext uri="{9D8B030D-6E8A-4147-A177-3AD203B41FA5}">
                      <a16:colId xmlns:a16="http://schemas.microsoft.com/office/drawing/2014/main" val="4191958387"/>
                    </a:ext>
                  </a:extLst>
                </a:gridCol>
              </a:tblGrid>
              <a:tr h="370840">
                <a:tc>
                  <a:txBody>
                    <a:bodyPr/>
                    <a:lstStyle/>
                    <a:p>
                      <a:r>
                        <a:rPr lang="en-GB" dirty="0">
                          <a:latin typeface="Arial" panose="020B0604020202020204" pitchFamily="34" charset="0"/>
                          <a:cs typeface="Arial" panose="020B0604020202020204" pitchFamily="34" charset="0"/>
                        </a:rPr>
                        <a:t>Demographic questions</a:t>
                      </a:r>
                    </a:p>
                  </a:txBody>
                  <a:tcPr/>
                </a:tc>
                <a:tc>
                  <a:txBody>
                    <a:bodyPr/>
                    <a:lstStyle/>
                    <a:p>
                      <a:pPr algn="ctr"/>
                      <a:r>
                        <a:rPr lang="en-GB" dirty="0">
                          <a:latin typeface="Arial" panose="020B0604020202020204" pitchFamily="34" charset="0"/>
                          <a:cs typeface="Arial" panose="020B0604020202020204" pitchFamily="34" charset="0"/>
                        </a:rPr>
                        <a:t>Response rate</a:t>
                      </a:r>
                    </a:p>
                  </a:txBody>
                  <a:tcPr/>
                </a:tc>
                <a:tc>
                  <a:txBody>
                    <a:bodyPr/>
                    <a:lstStyle/>
                    <a:p>
                      <a:r>
                        <a:rPr lang="en-GB" dirty="0">
                          <a:latin typeface="Arial" panose="020B0604020202020204" pitchFamily="34" charset="0"/>
                          <a:cs typeface="Arial" panose="020B0604020202020204" pitchFamily="34" charset="0"/>
                        </a:rPr>
                        <a:t>Response to demographic questions</a:t>
                      </a:r>
                    </a:p>
                  </a:txBody>
                  <a:tcPr/>
                </a:tc>
                <a:extLst>
                  <a:ext uri="{0D108BD9-81ED-4DB2-BD59-A6C34878D82A}">
                    <a16:rowId xmlns:a16="http://schemas.microsoft.com/office/drawing/2014/main" val="752785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 not asked</a:t>
                      </a:r>
                    </a:p>
                  </a:txBody>
                  <a:tcPr anchor="ctr"/>
                </a:tc>
                <a:tc>
                  <a:txBody>
                    <a:bodyPr/>
                    <a:lstStyle/>
                    <a:p>
                      <a:r>
                        <a:rPr lang="en-GB" dirty="0">
                          <a:latin typeface="Arial" panose="020B0604020202020204" pitchFamily="34" charset="0"/>
                          <a:cs typeface="Arial" panose="020B0604020202020204" pitchFamily="34" charset="0"/>
                        </a:rPr>
                        <a:t>	34.2%</a:t>
                      </a:r>
                    </a:p>
                  </a:txBody>
                  <a:tcPr anchor="ctr"/>
                </a:tc>
                <a:tc>
                  <a:txBody>
                    <a:bodyPr/>
                    <a:lstStyle/>
                    <a:p>
                      <a:r>
                        <a:rPr lang="en-GB" dirty="0">
                          <a:latin typeface="Arial" panose="020B0604020202020204" pitchFamily="34" charset="0"/>
                          <a:cs typeface="Arial" panose="020B0604020202020204" pitchFamily="34" charset="0"/>
                        </a:rPr>
                        <a:t>	(not relevant)</a:t>
                      </a:r>
                    </a:p>
                  </a:txBody>
                  <a:tcPr anchor="ctr"/>
                </a:tc>
                <a:extLst>
                  <a:ext uri="{0D108BD9-81ED-4DB2-BD59-A6C34878D82A}">
                    <a16:rowId xmlns:a16="http://schemas.microsoft.com/office/drawing/2014/main" val="962202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integrated at the end of the survey</a:t>
                      </a:r>
                      <a:endParaRPr lang="en-GB" dirty="0">
                        <a:latin typeface="Arial" panose="020B0604020202020204" pitchFamily="34" charset="0"/>
                        <a:cs typeface="Arial" panose="020B0604020202020204" pitchFamily="34" charset="0"/>
                      </a:endParaRPr>
                    </a:p>
                  </a:txBody>
                  <a:tcPr anchor="ctr"/>
                </a:tc>
                <a:tc>
                  <a:txBody>
                    <a:bodyPr/>
                    <a:lstStyle/>
                    <a:p>
                      <a:r>
                        <a:rPr lang="en-GB" dirty="0">
                          <a:latin typeface="Arial" panose="020B0604020202020204" pitchFamily="34" charset="0"/>
                          <a:cs typeface="Arial" panose="020B0604020202020204" pitchFamily="34" charset="0"/>
                        </a:rPr>
                        <a:t>	33.1%</a:t>
                      </a:r>
                    </a:p>
                  </a:txBody>
                  <a:tcPr anchor="ctr"/>
                </a:tc>
                <a:tc>
                  <a:txBody>
                    <a:bodyPr/>
                    <a:lstStyle/>
                    <a:p>
                      <a:r>
                        <a:rPr lang="en-GB" dirty="0">
                          <a:latin typeface="Arial" panose="020B0604020202020204" pitchFamily="34" charset="0"/>
                          <a:cs typeface="Arial" panose="020B0604020202020204" pitchFamily="34" charset="0"/>
                        </a:rPr>
                        <a:t>	32.7%</a:t>
                      </a:r>
                    </a:p>
                  </a:txBody>
                  <a:tcPr anchor="ctr"/>
                </a:tc>
                <a:extLst>
                  <a:ext uri="{0D108BD9-81ED-4DB2-BD59-A6C34878D82A}">
                    <a16:rowId xmlns:a16="http://schemas.microsoft.com/office/drawing/2014/main" val="1759569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3. included as standalone questions on a separate piece of paper</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	33.0%</a:t>
                      </a:r>
                    </a:p>
                  </a:txBody>
                  <a:tcPr anchor="ctr"/>
                </a:tc>
                <a:tc>
                  <a:txBody>
                    <a:bodyPr/>
                    <a:lstStyle/>
                    <a:p>
                      <a:r>
                        <a:rPr lang="en-GB" dirty="0">
                          <a:latin typeface="Arial" panose="020B0604020202020204" pitchFamily="34" charset="0"/>
                          <a:cs typeface="Arial" panose="020B0604020202020204" pitchFamily="34" charset="0"/>
                        </a:rPr>
                        <a:t>	28.3%</a:t>
                      </a:r>
                    </a:p>
                  </a:txBody>
                  <a:tcPr anchor="ctr"/>
                </a:tc>
                <a:extLst>
                  <a:ext uri="{0D108BD9-81ED-4DB2-BD59-A6C34878D82A}">
                    <a16:rowId xmlns:a16="http://schemas.microsoft.com/office/drawing/2014/main" val="3151920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Statistically significant?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	No</a:t>
                      </a:r>
                    </a:p>
                  </a:txBody>
                  <a:tcPr anchor="ctr"/>
                </a:tc>
                <a:tc>
                  <a:txBody>
                    <a:bodyPr/>
                    <a:lstStyle/>
                    <a:p>
                      <a:r>
                        <a:rPr lang="en-GB" dirty="0">
                          <a:latin typeface="Arial" panose="020B0604020202020204" pitchFamily="34" charset="0"/>
                          <a:cs typeface="Arial" panose="020B0604020202020204" pitchFamily="34" charset="0"/>
                        </a:rPr>
                        <a:t>	Yes</a:t>
                      </a:r>
                    </a:p>
                  </a:txBody>
                  <a:tcPr anchor="ctr"/>
                </a:tc>
                <a:extLst>
                  <a:ext uri="{0D108BD9-81ED-4DB2-BD59-A6C34878D82A}">
                    <a16:rowId xmlns:a16="http://schemas.microsoft.com/office/drawing/2014/main" val="18723886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Significant in practice?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	Yes</a:t>
                      </a:r>
                    </a:p>
                  </a:txBody>
                  <a:tcPr anchor="ctr"/>
                </a:tc>
                <a:tc>
                  <a:txBody>
                    <a:bodyPr/>
                    <a:lstStyle/>
                    <a:p>
                      <a:r>
                        <a:rPr lang="en-GB" dirty="0">
                          <a:latin typeface="Arial" panose="020B0604020202020204" pitchFamily="34" charset="0"/>
                          <a:cs typeface="Arial" panose="020B0604020202020204" pitchFamily="34" charset="0"/>
                        </a:rPr>
                        <a:t>	Yes</a:t>
                      </a:r>
                    </a:p>
                  </a:txBody>
                  <a:tcPr anchor="ctr"/>
                </a:tc>
                <a:extLst>
                  <a:ext uri="{0D108BD9-81ED-4DB2-BD59-A6C34878D82A}">
                    <a16:rowId xmlns:a16="http://schemas.microsoft.com/office/drawing/2014/main" val="253455700"/>
                  </a:ext>
                </a:extLst>
              </a:tr>
            </a:tbl>
          </a:graphicData>
        </a:graphic>
      </p:graphicFrame>
      <p:sp>
        <p:nvSpPr>
          <p:cNvPr id="7" name="TextBox 6">
            <a:extLst>
              <a:ext uri="{FF2B5EF4-FFF2-40B4-BE49-F238E27FC236}">
                <a16:creationId xmlns:a16="http://schemas.microsoft.com/office/drawing/2014/main" id="{B4BE4AA5-75D1-4528-A8AE-E917236C96FD}"/>
              </a:ext>
            </a:extLst>
          </p:cNvPr>
          <p:cNvSpPr txBox="1"/>
          <p:nvPr/>
        </p:nvSpPr>
        <p:spPr>
          <a:xfrm>
            <a:off x="4572000" y="5819217"/>
            <a:ext cx="6096000" cy="830997"/>
          </a:xfrm>
          <a:prstGeom prst="rect">
            <a:avLst/>
          </a:prstGeom>
          <a:noFill/>
        </p:spPr>
        <p:txBody>
          <a:bodyPr wrap="square">
            <a:spAutoFit/>
          </a:bodyPr>
          <a:lstStyle/>
          <a:p>
            <a:r>
              <a:rPr lang="en-US" sz="1600" dirty="0" err="1">
                <a:latin typeface="Arial" panose="020B0604020202020204" pitchFamily="34" charset="0"/>
                <a:cs typeface="Arial" panose="020B0604020202020204" pitchFamily="34" charset="0"/>
              </a:rPr>
              <a:t>Ziegenfuss</a:t>
            </a:r>
            <a:r>
              <a:rPr lang="en-US" sz="1600" dirty="0">
                <a:latin typeface="Arial" panose="020B0604020202020204" pitchFamily="34" charset="0"/>
                <a:cs typeface="Arial" panose="020B0604020202020204" pitchFamily="34" charset="0"/>
              </a:rPr>
              <a:t>, J. Y., et al. (2021). "Impact of demographic survey questions on response rate and measurement: A randomized experiment." </a:t>
            </a:r>
            <a:r>
              <a:rPr lang="en-US" sz="1600" u="sng" dirty="0">
                <a:latin typeface="Arial" panose="020B0604020202020204" pitchFamily="34" charset="0"/>
                <a:cs typeface="Arial" panose="020B0604020202020204" pitchFamily="34" charset="0"/>
              </a:rPr>
              <a:t>Survey Practice </a:t>
            </a:r>
            <a:r>
              <a:rPr lang="en-US" sz="1600" b="1" u="sng" dirty="0">
                <a:latin typeface="Arial" panose="020B0604020202020204" pitchFamily="34" charset="0"/>
                <a:cs typeface="Arial" panose="020B0604020202020204" pitchFamily="34" charset="0"/>
              </a:rPr>
              <a:t>14</a:t>
            </a:r>
            <a:r>
              <a:rPr lang="en-US" sz="1600" b="0" u="sng" dirty="0">
                <a:latin typeface="Arial" panose="020B0604020202020204" pitchFamily="34" charset="0"/>
                <a:cs typeface="Arial" panose="020B0604020202020204" pitchFamily="34" charset="0"/>
              </a:rPr>
              <a:t>(1): 26126.</a:t>
            </a:r>
            <a:endParaRPr lang="en-GB" sz="16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E5583C3-496F-4CA5-84C8-97B986058547}"/>
              </a:ext>
            </a:extLst>
          </p:cNvPr>
          <p:cNvGrpSpPr/>
          <p:nvPr/>
        </p:nvGrpSpPr>
        <p:grpSpPr>
          <a:xfrm>
            <a:off x="10480844" y="133313"/>
            <a:ext cx="1516471" cy="463623"/>
            <a:chOff x="1669819" y="1891403"/>
            <a:chExt cx="1448681" cy="463623"/>
          </a:xfrm>
        </p:grpSpPr>
        <p:sp>
          <p:nvSpPr>
            <p:cNvPr id="5" name="Rectangle 4">
              <a:extLst>
                <a:ext uri="{FF2B5EF4-FFF2-40B4-BE49-F238E27FC236}">
                  <a16:creationId xmlns:a16="http://schemas.microsoft.com/office/drawing/2014/main" id="{2C5749FE-0988-4DA3-BB10-7724C1AD273E}"/>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50C078F2-82B9-41AC-963D-33D455AA27E4}"/>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2044442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099C-1597-4F35-B19A-26A779925969}"/>
              </a:ext>
            </a:extLst>
          </p:cNvPr>
          <p:cNvSpPr>
            <a:spLocks noGrp="1"/>
          </p:cNvSpPr>
          <p:nvPr>
            <p:ph type="title"/>
          </p:nvPr>
        </p:nvSpPr>
        <p:spPr>
          <a:xfrm>
            <a:off x="838200" y="365125"/>
            <a:ext cx="10515600" cy="1325563"/>
          </a:xfrm>
        </p:spPr>
        <p:txBody>
          <a:bodyPr wrap="square" anchor="ctr">
            <a:normAutofit/>
          </a:bodyPr>
          <a:lstStyle/>
          <a:p>
            <a:r>
              <a:rPr lang="en-GB" dirty="0"/>
              <a:t>Many statisticians aren’t keen, either</a:t>
            </a:r>
          </a:p>
        </p:txBody>
      </p:sp>
      <p:sp>
        <p:nvSpPr>
          <p:cNvPr id="71" name="Content Placeholder 2">
            <a:extLst>
              <a:ext uri="{FF2B5EF4-FFF2-40B4-BE49-F238E27FC236}">
                <a16:creationId xmlns:a16="http://schemas.microsoft.com/office/drawing/2014/main" id="{C14E31AC-F47D-4C11-B77F-1D9826E13360}"/>
              </a:ext>
            </a:extLst>
          </p:cNvPr>
          <p:cNvSpPr>
            <a:spLocks noGrp="1"/>
          </p:cNvSpPr>
          <p:nvPr>
            <p:ph sz="half" idx="1"/>
          </p:nvPr>
        </p:nvSpPr>
        <p:spPr>
          <a:xfrm>
            <a:off x="838200" y="1825625"/>
            <a:ext cx="5181600" cy="4351338"/>
          </a:xfrm>
        </p:spPr>
        <p:txBody>
          <a:bodyPr/>
          <a:lstStyle/>
          <a:p>
            <a:pPr marL="0" indent="0">
              <a:buNone/>
            </a:pPr>
            <a:r>
              <a:rPr lang="en-US" i="1" dirty="0"/>
              <a:t>Scientists rise up against statistical significance</a:t>
            </a:r>
          </a:p>
          <a:p>
            <a:pPr marL="0" indent="0">
              <a:buNone/>
            </a:pPr>
            <a:endParaRPr lang="en-US" dirty="0"/>
          </a:p>
          <a:p>
            <a:pPr marL="0" indent="0">
              <a:buNone/>
            </a:pPr>
            <a:r>
              <a:rPr lang="en-US" sz="1600" dirty="0"/>
              <a:t>https://www.nature.com/articles/d41586-019-00857-9</a:t>
            </a:r>
          </a:p>
        </p:txBody>
      </p:sp>
      <p:sp>
        <p:nvSpPr>
          <p:cNvPr id="5" name="Content Placeholder 4">
            <a:extLst>
              <a:ext uri="{FF2B5EF4-FFF2-40B4-BE49-F238E27FC236}">
                <a16:creationId xmlns:a16="http://schemas.microsoft.com/office/drawing/2014/main" id="{007D6D34-35AF-4E63-804A-3A38A763B7F6}"/>
              </a:ext>
            </a:extLst>
          </p:cNvPr>
          <p:cNvSpPr>
            <a:spLocks noGrp="1"/>
          </p:cNvSpPr>
          <p:nvPr>
            <p:ph sz="half" idx="2"/>
          </p:nvPr>
        </p:nvSpPr>
        <p:spPr/>
        <p:txBody>
          <a:bodyPr/>
          <a:lstStyle/>
          <a:p>
            <a:endParaRPr lang="en-GB"/>
          </a:p>
        </p:txBody>
      </p:sp>
      <p:pic>
        <p:nvPicPr>
          <p:cNvPr id="1026" name="Picture 2" descr="Cartoon taken from www.nature.com. It shows a scientist clutching a file labelled “statistical significance” being encouraged by a colleague to leave the file in a dusty storeroom. The shelves are covered in cobwebs and contain items such as the skull of a cyclops and ancient telephones.">
            <a:extLst>
              <a:ext uri="{FF2B5EF4-FFF2-40B4-BE49-F238E27FC236}">
                <a16:creationId xmlns:a16="http://schemas.microsoft.com/office/drawing/2014/main" id="{6CD784DA-D013-45F9-84B2-36B8C982E1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416" b="3"/>
          <a:stretch/>
        </p:blipFill>
        <p:spPr bwMode="auto">
          <a:xfrm>
            <a:off x="6299200" y="1673225"/>
            <a:ext cx="5283200" cy="4525963"/>
          </a:xfrm>
          <a:prstGeom prst="rect">
            <a:avLst/>
          </a:prstGeom>
          <a:solidFill>
            <a:srgbClr val="FFFFFF"/>
          </a:solidFill>
        </p:spPr>
      </p:pic>
      <p:grpSp>
        <p:nvGrpSpPr>
          <p:cNvPr id="6" name="Group 5">
            <a:extLst>
              <a:ext uri="{FF2B5EF4-FFF2-40B4-BE49-F238E27FC236}">
                <a16:creationId xmlns:a16="http://schemas.microsoft.com/office/drawing/2014/main" id="{FC1C61A0-5BD3-43AB-9816-755EA3BCC0A6}"/>
              </a:ext>
            </a:extLst>
          </p:cNvPr>
          <p:cNvGrpSpPr/>
          <p:nvPr/>
        </p:nvGrpSpPr>
        <p:grpSpPr>
          <a:xfrm>
            <a:off x="10480844" y="133313"/>
            <a:ext cx="1516471" cy="463623"/>
            <a:chOff x="1669819" y="1891403"/>
            <a:chExt cx="1448681" cy="463623"/>
          </a:xfrm>
        </p:grpSpPr>
        <p:sp>
          <p:nvSpPr>
            <p:cNvPr id="8" name="Rectangle 7">
              <a:extLst>
                <a:ext uri="{FF2B5EF4-FFF2-40B4-BE49-F238E27FC236}">
                  <a16:creationId xmlns:a16="http://schemas.microsoft.com/office/drawing/2014/main" id="{F3A5DBBB-70EA-4B6B-8F1D-4A14CEF983AD}"/>
                </a:ext>
              </a:extLst>
            </p:cNvPr>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9" name="TextBox 8">
              <a:extLst>
                <a:ext uri="{FF2B5EF4-FFF2-40B4-BE49-F238E27FC236}">
                  <a16:creationId xmlns:a16="http://schemas.microsoft.com/office/drawing/2014/main" id="{8F16F0F1-6C34-4F05-B4F3-101DA61CF3FA}"/>
                </a:ext>
              </a:extLst>
            </p:cNvPr>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spTree>
    <p:extLst>
      <p:ext uri="{BB962C8B-B14F-4D97-AF65-F5344CB8AC3E}">
        <p14:creationId xmlns:p14="http://schemas.microsoft.com/office/powerpoint/2010/main" val="25887735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A1EC-F909-481B-8DA4-31B5A1F69924}"/>
              </a:ext>
            </a:extLst>
          </p:cNvPr>
          <p:cNvSpPr>
            <a:spLocks noGrp="1"/>
          </p:cNvSpPr>
          <p:nvPr>
            <p:ph type="ctrTitle"/>
          </p:nvPr>
        </p:nvSpPr>
        <p:spPr/>
        <p:txBody>
          <a:bodyPr/>
          <a:lstStyle/>
          <a:p>
            <a:r>
              <a:rPr lang="en-GB" sz="6000" dirty="0"/>
              <a:t>Wrapping up today</a:t>
            </a:r>
            <a:endParaRPr lang="en-GB" dirty="0"/>
          </a:p>
        </p:txBody>
      </p:sp>
    </p:spTree>
    <p:extLst>
      <p:ext uri="{BB962C8B-B14F-4D97-AF65-F5344CB8AC3E}">
        <p14:creationId xmlns:p14="http://schemas.microsoft.com/office/powerpoint/2010/main" val="34239102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Tomorrow we mostly look at questions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3" y="1838112"/>
            <a:ext cx="11609467" cy="1558838"/>
            <a:chOff x="303550" y="1378584"/>
            <a:chExt cx="8707100" cy="1169128"/>
          </a:xfrm>
        </p:grpSpPr>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464030"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442848" y="1378585"/>
              <a:ext cx="1137353" cy="347717"/>
              <a:chOff x="4550651" y="1891403"/>
              <a:chExt cx="1448681" cy="463623"/>
            </a:xfrm>
          </p:grpSpPr>
          <p:sp>
            <p:nvSpPr>
              <p:cNvPr id="19" name="Rectangle 18"/>
              <p:cNvSpPr/>
              <p:nvPr/>
            </p:nvSpPr>
            <p:spPr>
              <a:xfrm>
                <a:off x="4550651"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575822"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3"/>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grpSp>
      <p:sp>
        <p:nvSpPr>
          <p:cNvPr id="4" name="Rectangle 3">
            <a:extLst>
              <a:ext uri="{FF2B5EF4-FFF2-40B4-BE49-F238E27FC236}">
                <a16:creationId xmlns:a16="http://schemas.microsoft.com/office/drawing/2014/main" id="{F9504141-FB03-4FBE-BD0E-004E293824D8}"/>
              </a:ext>
            </a:extLst>
          </p:cNvPr>
          <p:cNvSpPr/>
          <p:nvPr/>
        </p:nvSpPr>
        <p:spPr>
          <a:xfrm>
            <a:off x="243841" y="1678744"/>
            <a:ext cx="3613463"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539B4981-C8DF-4C5E-A578-C21D9A064245}"/>
              </a:ext>
            </a:extLst>
          </p:cNvPr>
          <p:cNvSpPr txBox="1"/>
          <p:nvPr/>
        </p:nvSpPr>
        <p:spPr>
          <a:xfrm>
            <a:off x="1256386" y="4498235"/>
            <a:ext cx="1277337"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Today</a:t>
            </a:r>
          </a:p>
        </p:txBody>
      </p:sp>
      <p:sp>
        <p:nvSpPr>
          <p:cNvPr id="63" name="Rectangle 62">
            <a:extLst>
              <a:ext uri="{FF2B5EF4-FFF2-40B4-BE49-F238E27FC236}">
                <a16:creationId xmlns:a16="http://schemas.microsoft.com/office/drawing/2014/main" id="{94492C5C-1BB5-4331-B6AC-1CF0C918E1FE}"/>
              </a:ext>
            </a:extLst>
          </p:cNvPr>
          <p:cNvSpPr/>
          <p:nvPr/>
        </p:nvSpPr>
        <p:spPr>
          <a:xfrm>
            <a:off x="3850493" y="1678744"/>
            <a:ext cx="5003968"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TextBox 63">
            <a:extLst>
              <a:ext uri="{FF2B5EF4-FFF2-40B4-BE49-F238E27FC236}">
                <a16:creationId xmlns:a16="http://schemas.microsoft.com/office/drawing/2014/main" id="{7F39D5D2-4781-4AC9-86F0-2641404956CE}"/>
              </a:ext>
            </a:extLst>
          </p:cNvPr>
          <p:cNvSpPr txBox="1"/>
          <p:nvPr/>
        </p:nvSpPr>
        <p:spPr>
          <a:xfrm>
            <a:off x="5109333" y="4498237"/>
            <a:ext cx="1982659"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Tomorrow</a:t>
            </a:r>
          </a:p>
        </p:txBody>
      </p:sp>
      <p:sp>
        <p:nvSpPr>
          <p:cNvPr id="65" name="Rectangle 64">
            <a:extLst>
              <a:ext uri="{FF2B5EF4-FFF2-40B4-BE49-F238E27FC236}">
                <a16:creationId xmlns:a16="http://schemas.microsoft.com/office/drawing/2014/main" id="{F29704D6-C450-4E64-92D5-96F883ABEFC9}"/>
              </a:ext>
            </a:extLst>
          </p:cNvPr>
          <p:cNvSpPr/>
          <p:nvPr/>
        </p:nvSpPr>
        <p:spPr>
          <a:xfrm>
            <a:off x="8870318" y="1678744"/>
            <a:ext cx="3240599"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TextBox 65">
            <a:extLst>
              <a:ext uri="{FF2B5EF4-FFF2-40B4-BE49-F238E27FC236}">
                <a16:creationId xmlns:a16="http://schemas.microsoft.com/office/drawing/2014/main" id="{A7D1099C-ECF0-4AB5-8F8D-7CE733F31CB2}"/>
              </a:ext>
            </a:extLst>
          </p:cNvPr>
          <p:cNvSpPr txBox="1"/>
          <p:nvPr/>
        </p:nvSpPr>
        <p:spPr>
          <a:xfrm>
            <a:off x="9314200" y="4503607"/>
            <a:ext cx="2395417"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Wednesday</a:t>
            </a:r>
          </a:p>
        </p:txBody>
      </p:sp>
    </p:spTree>
    <p:extLst>
      <p:ext uri="{BB962C8B-B14F-4D97-AF65-F5344CB8AC3E}">
        <p14:creationId xmlns:p14="http://schemas.microsoft.com/office/powerpoint/2010/main" val="2933302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920EC-45AA-473D-B56A-6101A1F54588}"/>
              </a:ext>
            </a:extLst>
          </p:cNvPr>
          <p:cNvSpPr>
            <a:spLocks noGrp="1"/>
          </p:cNvSpPr>
          <p:nvPr>
            <p:ph type="title"/>
          </p:nvPr>
        </p:nvSpPr>
        <p:spPr/>
        <p:txBody>
          <a:bodyPr/>
          <a:lstStyle/>
          <a:p>
            <a:r>
              <a:rPr lang="en-GB" dirty="0"/>
              <a:t>Please join my </a:t>
            </a:r>
            <a:r>
              <a:rPr lang="en-GB" dirty="0" err="1"/>
              <a:t>EasyRetro</a:t>
            </a:r>
            <a:endParaRPr lang="en-GB" dirty="0"/>
          </a:p>
        </p:txBody>
      </p:sp>
      <p:sp>
        <p:nvSpPr>
          <p:cNvPr id="2" name="Content Placeholder 1">
            <a:extLst>
              <a:ext uri="{FF2B5EF4-FFF2-40B4-BE49-F238E27FC236}">
                <a16:creationId xmlns:a16="http://schemas.microsoft.com/office/drawing/2014/main" id="{2F01F8EA-94D4-450C-A86A-C32BDE17D9FB}"/>
              </a:ext>
            </a:extLst>
          </p:cNvPr>
          <p:cNvSpPr>
            <a:spLocks noGrp="1"/>
          </p:cNvSpPr>
          <p:nvPr>
            <p:ph idx="1"/>
          </p:nvPr>
        </p:nvSpPr>
        <p:spPr/>
        <p:txBody>
          <a:bodyPr/>
          <a:lstStyle/>
          <a:p>
            <a:pPr marL="0" indent="0">
              <a:buNone/>
            </a:pPr>
            <a:r>
              <a:rPr lang="en-GB" dirty="0"/>
              <a:t>You’ll find columns for:</a:t>
            </a:r>
          </a:p>
          <a:p>
            <a:pPr lvl="0"/>
            <a:r>
              <a:rPr lang="en-US" altLang="en-US" dirty="0"/>
              <a:t>Anything useful from today</a:t>
            </a:r>
          </a:p>
          <a:p>
            <a:pPr lvl="0"/>
            <a:r>
              <a:rPr lang="en-US" altLang="en-US" dirty="0"/>
              <a:t>Not useful / confusing / could have skipped</a:t>
            </a:r>
          </a:p>
          <a:p>
            <a:pPr lvl="0"/>
            <a:r>
              <a:rPr lang="en-US" altLang="en-US" dirty="0"/>
              <a:t>Want to know but hasn't yet come up</a:t>
            </a:r>
          </a:p>
          <a:p>
            <a:pPr lvl="0"/>
            <a:r>
              <a:rPr lang="en-US" altLang="en-US" dirty="0"/>
              <a:t>Has come up but want more</a:t>
            </a:r>
          </a:p>
        </p:txBody>
      </p:sp>
      <p:pic>
        <p:nvPicPr>
          <p:cNvPr id="5" name="Picture 4" descr="pencil signifying an exercise for participants to complete">
            <a:extLst>
              <a:ext uri="{FF2B5EF4-FFF2-40B4-BE49-F238E27FC236}">
                <a16:creationId xmlns:a16="http://schemas.microsoft.com/office/drawing/2014/main" id="{A1CE0C39-445A-4997-A7A0-14D4054763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584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Caroline Jarrett</a:t>
            </a:r>
          </a:p>
        </p:txBody>
      </p:sp>
      <p:sp>
        <p:nvSpPr>
          <p:cNvPr id="3" name="Content Placeholder 2"/>
          <p:cNvSpPr>
            <a:spLocks noGrp="1"/>
          </p:cNvSpPr>
          <p:nvPr>
            <p:ph idx="1"/>
          </p:nvPr>
        </p:nvSpPr>
        <p:spPr>
          <a:xfrm>
            <a:off x="814919" y="1782601"/>
            <a:ext cx="10515600" cy="4351338"/>
          </a:xfrm>
        </p:spPr>
        <p:txBody>
          <a:bodyPr/>
          <a:lstStyle/>
          <a:p>
            <a:pPr marL="0" indent="0">
              <a:buNone/>
              <a:defRPr/>
            </a:pPr>
            <a:r>
              <a:rPr lang="en-GB" sz="1867" dirty="0"/>
              <a:t>@cjforms  </a:t>
            </a:r>
          </a:p>
          <a:p>
            <a:pPr marL="0" indent="0">
              <a:buNone/>
              <a:defRPr/>
            </a:pPr>
            <a:r>
              <a:rPr lang="en-GB" sz="1867" dirty="0"/>
              <a:t>https://www.effortmark.co.uk</a:t>
            </a:r>
          </a:p>
          <a:p>
            <a:pPr marL="0" indent="0">
              <a:buNone/>
              <a:defRPr/>
            </a:pPr>
            <a:r>
              <a:rPr lang="en-GB" sz="1867" dirty="0">
                <a:hlinkClick r:id="rId3"/>
              </a:rPr>
              <a:t>carolinej@effortmark.co.uk</a:t>
            </a:r>
            <a:r>
              <a:rPr lang="en-GB" sz="1867" dirty="0"/>
              <a:t>  </a:t>
            </a:r>
          </a:p>
          <a:p>
            <a:pPr marL="0" indent="0" eaLnBrk="1" hangingPunct="1">
              <a:buNone/>
              <a:defRPr/>
            </a:pPr>
            <a:endParaRPr lang="en-GB" dirty="0"/>
          </a:p>
        </p:txBody>
      </p:sp>
      <p:pic>
        <p:nvPicPr>
          <p:cNvPr id="6150" name="Picture 14" descr="Book cover: Forms th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19" y="4360984"/>
            <a:ext cx="1474071" cy="1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Book cover: User Interface Design and Evalu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7925" y="4360984"/>
            <a:ext cx="1474071" cy="1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ook cover: Surveys that Work - A Practical Guide for Designing Better Surveys by Caroline Jarrett, Rosenfeld 2021">
            <a:extLst>
              <a:ext uri="{FF2B5EF4-FFF2-40B4-BE49-F238E27FC236}">
                <a16:creationId xmlns:a16="http://schemas.microsoft.com/office/drawing/2014/main" id="{0F7FD9B9-824B-4097-820E-202EDAEA4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846" y="0"/>
            <a:ext cx="4572000" cy="6858000"/>
          </a:xfrm>
          <a:prstGeom prst="rect">
            <a:avLst/>
          </a:prstGeo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48C8-105F-4ABC-9CEA-5C0DD29CDDFD}"/>
              </a:ext>
            </a:extLst>
          </p:cNvPr>
          <p:cNvSpPr>
            <a:spLocks noGrp="1"/>
          </p:cNvSpPr>
          <p:nvPr>
            <p:ph type="title"/>
          </p:nvPr>
        </p:nvSpPr>
        <p:spPr>
          <a:xfrm>
            <a:off x="838200" y="365125"/>
            <a:ext cx="10515600" cy="1325563"/>
          </a:xfrm>
        </p:spPr>
        <p:txBody>
          <a:bodyPr/>
          <a:lstStyle/>
          <a:p>
            <a:r>
              <a:rPr lang="en-GB" dirty="0"/>
              <a:t>Let’s practice with the retro board</a:t>
            </a:r>
          </a:p>
        </p:txBody>
      </p:sp>
      <p:sp>
        <p:nvSpPr>
          <p:cNvPr id="3" name="Content Placeholder 2">
            <a:extLst>
              <a:ext uri="{FF2B5EF4-FFF2-40B4-BE49-F238E27FC236}">
                <a16:creationId xmlns:a16="http://schemas.microsoft.com/office/drawing/2014/main" id="{2FA18E05-813D-409B-A142-DAE26A114EFF}"/>
              </a:ext>
            </a:extLst>
          </p:cNvPr>
          <p:cNvSpPr>
            <a:spLocks noGrp="1"/>
          </p:cNvSpPr>
          <p:nvPr>
            <p:ph idx="1"/>
          </p:nvPr>
        </p:nvSpPr>
        <p:spPr>
          <a:xfrm>
            <a:off x="838200" y="1825625"/>
            <a:ext cx="10515600" cy="4351338"/>
          </a:xfrm>
        </p:spPr>
        <p:txBody>
          <a:bodyPr/>
          <a:lstStyle/>
          <a:p>
            <a:pPr marL="0" indent="0">
              <a:buNone/>
            </a:pPr>
            <a:r>
              <a:rPr lang="en-GB" dirty="0"/>
              <a:t>Please share </a:t>
            </a:r>
          </a:p>
          <a:p>
            <a:r>
              <a:rPr lang="en-GB" dirty="0"/>
              <a:t>your number of surveys (none is fine!)</a:t>
            </a:r>
          </a:p>
          <a:p>
            <a:r>
              <a:rPr lang="en-GB" dirty="0"/>
              <a:t>your tips (none yet is fine!)</a:t>
            </a:r>
          </a:p>
          <a:p>
            <a:endParaRPr lang="en-GB" dirty="0"/>
          </a:p>
          <a:p>
            <a:pPr marL="0" indent="0">
              <a:buNone/>
            </a:pPr>
            <a:endParaRPr lang="en-GB" dirty="0"/>
          </a:p>
          <a:p>
            <a:pPr marL="0" indent="0">
              <a:buNone/>
            </a:pPr>
            <a:r>
              <a:rPr lang="en-GB" dirty="0"/>
              <a:t>5 minutes</a:t>
            </a:r>
          </a:p>
        </p:txBody>
      </p:sp>
      <p:pic>
        <p:nvPicPr>
          <p:cNvPr id="5" name="Picture 4" descr="pencil signifying an exercise for participants to complete">
            <a:extLst>
              <a:ext uri="{FF2B5EF4-FFF2-40B4-BE49-F238E27FC236}">
                <a16:creationId xmlns:a16="http://schemas.microsoft.com/office/drawing/2014/main" id="{A3C93FFC-2B4B-4668-B559-C2589BB3A4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704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4054</Words>
  <Application>Microsoft Office PowerPoint</Application>
  <PresentationFormat>Widescreen</PresentationFormat>
  <Paragraphs>652</Paragraphs>
  <Slides>89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Arial Narrow</vt:lpstr>
      <vt:lpstr>Calibri</vt:lpstr>
      <vt:lpstr>Gotham Medium</vt:lpstr>
      <vt:lpstr>Wingdings</vt:lpstr>
      <vt:lpstr>Office Theme</vt:lpstr>
      <vt:lpstr>PowerPoint Presentation</vt:lpstr>
      <vt:lpstr>Welcome to three sessions of surveys</vt:lpstr>
      <vt:lpstr>Introductions  (I’m Caroline Jarrett)</vt:lpstr>
      <vt:lpstr>Get into your groups for introductions</vt:lpstr>
      <vt:lpstr>Let’s find out about  our experiences</vt:lpstr>
      <vt:lpstr>Keep a note of your answers to these questions</vt:lpstr>
      <vt:lpstr>Two volunteers, please</vt:lpstr>
      <vt:lpstr>Try it as an interview</vt:lpstr>
      <vt:lpstr>Let’s practice with the retro board</vt:lpstr>
      <vt:lpstr>Overview of surveys and process</vt:lpstr>
      <vt:lpstr>I found this survey methodology definition</vt:lpstr>
      <vt:lpstr>I change the definition a bit</vt:lpstr>
      <vt:lpstr>My definition focuses on a survey as a process</vt:lpstr>
      <vt:lpstr>Let’s rearrange the definition, survey in the middle</vt:lpstr>
      <vt:lpstr>The aim of a survey is to get the number  that helps you to make a decision</vt:lpstr>
      <vt:lpstr>The Survey Octopus has things to think about</vt:lpstr>
      <vt:lpstr>There are errors all around the Survey Octopus</vt:lpstr>
      <vt:lpstr>There are steps in the process for each area</vt:lpstr>
      <vt:lpstr>Here are the 7 steps as a linear process</vt:lpstr>
      <vt:lpstr>Today we get clear objectives</vt:lpstr>
      <vt:lpstr>The goals set the scene for the survey</vt:lpstr>
      <vt:lpstr>Establish your goals for your survey</vt:lpstr>
      <vt:lpstr>We will try this example</vt:lpstr>
      <vt:lpstr>I gave it a go</vt:lpstr>
      <vt:lpstr>Write an idea about why you might want to know</vt:lpstr>
      <vt:lpstr>Write an idea for a possible decision</vt:lpstr>
      <vt:lpstr>Write an idea for a number</vt:lpstr>
      <vt:lpstr>Compare your ideas in your groups</vt:lpstr>
      <vt:lpstr>How was that for you?</vt:lpstr>
      <vt:lpstr>Sometimes the result is a change of ideas</vt:lpstr>
      <vt:lpstr>PowerPoint Presentation</vt:lpstr>
      <vt:lpstr>Break</vt:lpstr>
      <vt:lpstr>The 1950s mindset was “Ask Everything”</vt:lpstr>
      <vt:lpstr>This one-box survey asks one open question</vt:lpstr>
      <vt:lpstr>Technology allows us to do the Light Touch survey</vt:lpstr>
      <vt:lpstr>You can get from  1 to 100 in three steps</vt:lpstr>
      <vt:lpstr>What’s the Most Crucial Question (MCQ)?</vt:lpstr>
      <vt:lpstr>What’s the Most Crucial Question?</vt:lpstr>
      <vt:lpstr>Narrowing down from  lots of questions is another way to iterate and improve</vt:lpstr>
      <vt:lpstr>Here are the 7 steps as a linear process</vt:lpstr>
      <vt:lpstr>Let’s have a look at who we’ll ask</vt:lpstr>
      <vt:lpstr>Asking the right people is better  than asking lots of people</vt:lpstr>
      <vt:lpstr>Coverage error happens when ‘who you want to ask’ does not match the list you sample from</vt:lpstr>
      <vt:lpstr>This prank co-ordinated unwanted respondents</vt:lpstr>
      <vt:lpstr>Lopez and Hillygus found that people are naughty</vt:lpstr>
      <vt:lpstr>Response, response rate and representativeness are all different</vt:lpstr>
      <vt:lpstr>Did we get answers from the right people?</vt:lpstr>
      <vt:lpstr>Check the representativeness of your sample</vt:lpstr>
      <vt:lpstr>Iterate, improve, increase  to understand  the people you want to ask</vt:lpstr>
      <vt:lpstr>Decide how to target  the correct people</vt:lpstr>
      <vt:lpstr>Non-response error happens when  the people who do not respond  are different to the people who do respond  in a way that affects your decision </vt:lpstr>
      <vt:lpstr>Non-response error can really hurt</vt:lpstr>
      <vt:lpstr>Why might this be non-response error?</vt:lpstr>
      <vt:lpstr>Jane Matthews told me a story</vt:lpstr>
      <vt:lpstr>Who will we ask?</vt:lpstr>
      <vt:lpstr>How was that for you? </vt:lpstr>
      <vt:lpstr>“The ones who respond” connects to why and who</vt:lpstr>
      <vt:lpstr>Response depends on effort, reward and trust</vt:lpstr>
      <vt:lpstr>Would you respond to this invitation?</vt:lpstr>
      <vt:lpstr>If attitude does not affect response rate, you’d get a graph like this</vt:lpstr>
      <vt:lpstr>You might get a different picture altogether</vt:lpstr>
      <vt:lpstr>There’s often a  ‘zone of indifference’</vt:lpstr>
      <vt:lpstr>Burning Issues are things people want to tell you</vt:lpstr>
      <vt:lpstr>What are the Burning Issues?</vt:lpstr>
      <vt:lpstr>Now answer this questionnaire</vt:lpstr>
      <vt:lpstr>Did you find space for your issue?</vt:lpstr>
      <vt:lpstr>Interview users about the topics in your survey</vt:lpstr>
      <vt:lpstr>Break</vt:lpstr>
      <vt:lpstr>I often hear plans to “start with a survey”</vt:lpstr>
      <vt:lpstr>It’s much, much better to interview first*</vt:lpstr>
      <vt:lpstr>Survey methodologists do lots of testing</vt:lpstr>
      <vt:lpstr>Sampling error happens when you ask a sample</vt:lpstr>
      <vt:lpstr>Sample size calculations need lots of estimates</vt:lpstr>
      <vt:lpstr>What type of significance do you need?</vt:lpstr>
      <vt:lpstr>If you ask the wrong questions, you’ll fail at validity</vt:lpstr>
      <vt:lpstr>PowerPoint Presentation</vt:lpstr>
      <vt:lpstr>Significance in practice relates to Total Survey Error</vt:lpstr>
      <vt:lpstr>PowerPoint Presentation</vt:lpstr>
      <vt:lpstr>You need these things to calculate a sample size</vt:lpstr>
      <vt:lpstr>Bacon does increase your risk of cancer</vt:lpstr>
      <vt:lpstr>Let’s think about an effect size in surveys</vt:lpstr>
      <vt:lpstr>What effect size would you like to see?</vt:lpstr>
      <vt:lpstr>Our preferred method has about  the same response rate</vt:lpstr>
      <vt:lpstr>The extra hassle of standalone is not needed</vt:lpstr>
      <vt:lpstr>Many statisticians aren’t keen, either</vt:lpstr>
      <vt:lpstr>Wrapping up today</vt:lpstr>
      <vt:lpstr>Tomorrow we mostly look at questions</vt:lpstr>
      <vt:lpstr>Please join my EasyRetro</vt:lpstr>
      <vt:lpstr>Caroline Jarrett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Jarrett</dc:creator>
  <cp:lastModifiedBy>Caroline Jarrett</cp:lastModifiedBy>
  <cp:revision>40</cp:revision>
  <dcterms:created xsi:type="dcterms:W3CDTF">2022-02-02T17:07:05Z</dcterms:created>
  <dcterms:modified xsi:type="dcterms:W3CDTF">2022-03-07T12:08:17Z</dcterms:modified>
</cp:coreProperties>
</file>